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82" r:id="rId6"/>
    <p:sldMasterId id="2147483705" r:id="rId7"/>
  </p:sldMasterIdLst>
  <p:notesMasterIdLst>
    <p:notesMasterId r:id="rId27"/>
  </p:notesMasterIdLst>
  <p:sldIdLst>
    <p:sldId id="261" r:id="rId8"/>
    <p:sldId id="2146845545" r:id="rId9"/>
    <p:sldId id="270" r:id="rId10"/>
    <p:sldId id="2146845532" r:id="rId11"/>
    <p:sldId id="2146845548" r:id="rId12"/>
    <p:sldId id="2146845530" r:id="rId13"/>
    <p:sldId id="2146845549" r:id="rId14"/>
    <p:sldId id="2146845547" r:id="rId15"/>
    <p:sldId id="2146845551" r:id="rId16"/>
    <p:sldId id="2146845550" r:id="rId17"/>
    <p:sldId id="2146845546" r:id="rId18"/>
    <p:sldId id="2146845557" r:id="rId19"/>
    <p:sldId id="2146845555" r:id="rId20"/>
    <p:sldId id="2146845554" r:id="rId21"/>
    <p:sldId id="2146845559" r:id="rId22"/>
    <p:sldId id="2146845558" r:id="rId23"/>
    <p:sldId id="2146845552" r:id="rId24"/>
    <p:sldId id="2146845562" r:id="rId25"/>
    <p:sldId id="361" r:id="rId26"/>
  </p:sldIdLst>
  <p:sldSz cx="12192000" cy="6858000"/>
  <p:notesSz cx="6858000" cy="9144000"/>
  <p:defaultTextStyle>
    <a:defPPr>
      <a:defRPr lang="en-US"/>
    </a:defPPr>
    <a:lvl1pPr algn="l" rtl="0" eaLnBrk="0" fontAlgn="base" hangingPunct="0">
      <a:spcBef>
        <a:spcPct val="50000"/>
      </a:spcBef>
      <a:spcAft>
        <a:spcPct val="0"/>
      </a:spcAft>
      <a:defRPr kern="1200">
        <a:solidFill>
          <a:schemeClr val="tx1"/>
        </a:solidFill>
        <a:latin typeface="Imago" pitchFamily="2" charset="0"/>
        <a:ea typeface="+mn-ea"/>
        <a:cs typeface="+mn-cs"/>
      </a:defRPr>
    </a:lvl1pPr>
    <a:lvl2pPr marL="475476" algn="l" rtl="0" eaLnBrk="0" fontAlgn="base" hangingPunct="0">
      <a:spcBef>
        <a:spcPct val="50000"/>
      </a:spcBef>
      <a:spcAft>
        <a:spcPct val="0"/>
      </a:spcAft>
      <a:defRPr kern="1200">
        <a:solidFill>
          <a:schemeClr val="tx1"/>
        </a:solidFill>
        <a:latin typeface="Imago" pitchFamily="2" charset="0"/>
        <a:ea typeface="+mn-ea"/>
        <a:cs typeface="+mn-cs"/>
      </a:defRPr>
    </a:lvl2pPr>
    <a:lvl3pPr marL="950952" algn="l" rtl="0" eaLnBrk="0" fontAlgn="base" hangingPunct="0">
      <a:spcBef>
        <a:spcPct val="50000"/>
      </a:spcBef>
      <a:spcAft>
        <a:spcPct val="0"/>
      </a:spcAft>
      <a:defRPr kern="1200">
        <a:solidFill>
          <a:schemeClr val="tx1"/>
        </a:solidFill>
        <a:latin typeface="Imago" pitchFamily="2" charset="0"/>
        <a:ea typeface="+mn-ea"/>
        <a:cs typeface="+mn-cs"/>
      </a:defRPr>
    </a:lvl3pPr>
    <a:lvl4pPr marL="1426428" algn="l" rtl="0" eaLnBrk="0" fontAlgn="base" hangingPunct="0">
      <a:spcBef>
        <a:spcPct val="50000"/>
      </a:spcBef>
      <a:spcAft>
        <a:spcPct val="0"/>
      </a:spcAft>
      <a:defRPr kern="1200">
        <a:solidFill>
          <a:schemeClr val="tx1"/>
        </a:solidFill>
        <a:latin typeface="Imago" pitchFamily="2" charset="0"/>
        <a:ea typeface="+mn-ea"/>
        <a:cs typeface="+mn-cs"/>
      </a:defRPr>
    </a:lvl4pPr>
    <a:lvl5pPr marL="1901904" algn="l" rtl="0" eaLnBrk="0" fontAlgn="base" hangingPunct="0">
      <a:spcBef>
        <a:spcPct val="50000"/>
      </a:spcBef>
      <a:spcAft>
        <a:spcPct val="0"/>
      </a:spcAft>
      <a:defRPr kern="1200">
        <a:solidFill>
          <a:schemeClr val="tx1"/>
        </a:solidFill>
        <a:latin typeface="Imago" pitchFamily="2" charset="0"/>
        <a:ea typeface="+mn-ea"/>
        <a:cs typeface="+mn-cs"/>
      </a:defRPr>
    </a:lvl5pPr>
    <a:lvl6pPr marL="2377381" algn="l" defTabSz="950952" rtl="0" eaLnBrk="1" latinLnBrk="0" hangingPunct="1">
      <a:defRPr kern="1200">
        <a:solidFill>
          <a:schemeClr val="tx1"/>
        </a:solidFill>
        <a:latin typeface="Imago" pitchFamily="2" charset="0"/>
        <a:ea typeface="+mn-ea"/>
        <a:cs typeface="+mn-cs"/>
      </a:defRPr>
    </a:lvl6pPr>
    <a:lvl7pPr marL="2852857" algn="l" defTabSz="950952" rtl="0" eaLnBrk="1" latinLnBrk="0" hangingPunct="1">
      <a:defRPr kern="1200">
        <a:solidFill>
          <a:schemeClr val="tx1"/>
        </a:solidFill>
        <a:latin typeface="Imago" pitchFamily="2" charset="0"/>
        <a:ea typeface="+mn-ea"/>
        <a:cs typeface="+mn-cs"/>
      </a:defRPr>
    </a:lvl7pPr>
    <a:lvl8pPr marL="3328333" algn="l" defTabSz="950952" rtl="0" eaLnBrk="1" latinLnBrk="0" hangingPunct="1">
      <a:defRPr kern="1200">
        <a:solidFill>
          <a:schemeClr val="tx1"/>
        </a:solidFill>
        <a:latin typeface="Imago" pitchFamily="2" charset="0"/>
        <a:ea typeface="+mn-ea"/>
        <a:cs typeface="+mn-cs"/>
      </a:defRPr>
    </a:lvl8pPr>
    <a:lvl9pPr marL="3803809" algn="l" defTabSz="950952" rtl="0" eaLnBrk="1" latinLnBrk="0" hangingPunct="1">
      <a:defRPr kern="1200">
        <a:solidFill>
          <a:schemeClr val="tx1"/>
        </a:solidFill>
        <a:latin typeface="Imago" pitchFamily="2" charset="0"/>
        <a:ea typeface="+mn-ea"/>
        <a:cs typeface="+mn-cs"/>
      </a:defRPr>
    </a:lvl9pPr>
  </p:defaultTextStyle>
  <p:extLst>
    <p:ext uri="{521415D9-36F7-43E2-AB2F-B90AF26B5E84}">
      <p14:sectionLst xmlns:p14="http://schemas.microsoft.com/office/powerpoint/2010/main">
        <p14:section name="Introduction" id="{11370FDD-1D69-4742-B430-14922A5D54D7}">
          <p14:sldIdLst>
            <p14:sldId id="261"/>
            <p14:sldId id="2146845545"/>
            <p14:sldId id="270"/>
            <p14:sldId id="2146845532"/>
            <p14:sldId id="2146845548"/>
            <p14:sldId id="2146845530"/>
            <p14:sldId id="2146845549"/>
            <p14:sldId id="2146845547"/>
            <p14:sldId id="2146845551"/>
            <p14:sldId id="2146845550"/>
            <p14:sldId id="2146845546"/>
            <p14:sldId id="2146845557"/>
            <p14:sldId id="2146845555"/>
            <p14:sldId id="2146845554"/>
            <p14:sldId id="2146845559"/>
            <p14:sldId id="2146845558"/>
            <p14:sldId id="2146845552"/>
            <p14:sldId id="2146845562"/>
          </p14:sldIdLst>
        </p14:section>
        <p14:section name="Thank you" id="{64442D35-728E-4E6D-AFAD-5F59D1ADFBEF}">
          <p14:sldIdLst>
            <p14:sldId id="36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nnister, Moira M" initials="BMM" lastIdx="1" clrIdx="0">
    <p:extLst>
      <p:ext uri="{19B8F6BF-5375-455C-9EA6-DF929625EA0E}">
        <p15:presenceInfo xmlns:p15="http://schemas.microsoft.com/office/powerpoint/2012/main" userId="S::Moira.Bannister@standardbank.co.za::f987c503-fe76-4d11-b9c7-fd0bb83a7c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6" autoAdjust="0"/>
    <p:restoredTop sz="94660"/>
  </p:normalViewPr>
  <p:slideViewPr>
    <p:cSldViewPr snapToGrid="0">
      <p:cViewPr varScale="1">
        <p:scale>
          <a:sx n="78" d="100"/>
          <a:sy n="78" d="100"/>
        </p:scale>
        <p:origin x="835" y="72"/>
      </p:cViewPr>
      <p:guideLst/>
    </p:cSldViewPr>
  </p:slideViewPr>
  <p:notesTextViewPr>
    <p:cViewPr>
      <p:scale>
        <a:sx n="1" d="1"/>
        <a:sy n="1" d="1"/>
      </p:scale>
      <p:origin x="0" y="0"/>
    </p:cViewPr>
  </p:notesTextViewPr>
  <p:sorterViewPr>
    <p:cViewPr>
      <p:scale>
        <a:sx n="80" d="100"/>
        <a:sy n="80" d="100"/>
      </p:scale>
      <p:origin x="0" y="-359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8377C-17A0-40D8-A79F-71C579B21A1C}" type="datetimeFigureOut">
              <a:rPr lang="en-ZA" smtClean="0"/>
              <a:t>2024/06/18</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D1603A-B903-46D9-AB85-EB2A06AD8394}" type="slidenum">
              <a:rPr lang="en-ZA" smtClean="0"/>
              <a:t>‹#›</a:t>
            </a:fld>
            <a:endParaRPr lang="en-ZA" dirty="0"/>
          </a:p>
        </p:txBody>
      </p:sp>
    </p:spTree>
    <p:extLst>
      <p:ext uri="{BB962C8B-B14F-4D97-AF65-F5344CB8AC3E}">
        <p14:creationId xmlns:p14="http://schemas.microsoft.com/office/powerpoint/2010/main" val="227877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blue">
    <p:spTree>
      <p:nvGrpSpPr>
        <p:cNvPr id="1" name=""/>
        <p:cNvGrpSpPr/>
        <p:nvPr/>
      </p:nvGrpSpPr>
      <p:grpSpPr>
        <a:xfrm>
          <a:off x="0" y="0"/>
          <a:ext cx="0" cy="0"/>
          <a:chOff x="0" y="0"/>
          <a:chExt cx="0" cy="0"/>
        </a:xfrm>
      </p:grpSpPr>
      <p:pic>
        <p:nvPicPr>
          <p:cNvPr id="6" name="Picture 5" descr="A picture containing bird&#10;&#10;Description automatically generated">
            <a:extLst>
              <a:ext uri="{FF2B5EF4-FFF2-40B4-BE49-F238E27FC236}">
                <a16:creationId xmlns:a16="http://schemas.microsoft.com/office/drawing/2014/main" id="{E26EF113-B7BF-47CB-864B-207CE5DB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grpSp>
        <p:nvGrpSpPr>
          <p:cNvPr id="9" name="Group 8">
            <a:extLst>
              <a:ext uri="{FF2B5EF4-FFF2-40B4-BE49-F238E27FC236}">
                <a16:creationId xmlns:a16="http://schemas.microsoft.com/office/drawing/2014/main" id="{3F0B3AB1-0AEC-441E-B921-9CEB3FF922A7}"/>
              </a:ext>
            </a:extLst>
          </p:cNvPr>
          <p:cNvGrpSpPr/>
          <p:nvPr/>
        </p:nvGrpSpPr>
        <p:grpSpPr>
          <a:xfrm>
            <a:off x="0" y="5403941"/>
            <a:ext cx="12228766" cy="1445189"/>
            <a:chOff x="0" y="5403941"/>
            <a:chExt cx="12228766" cy="1445189"/>
          </a:xfrm>
        </p:grpSpPr>
        <p:pic>
          <p:nvPicPr>
            <p:cNvPr id="10" name="Picture 9" descr="A close up of a logo&#10;&#10;Description automatically generated">
              <a:extLst>
                <a:ext uri="{FF2B5EF4-FFF2-40B4-BE49-F238E27FC236}">
                  <a16:creationId xmlns:a16="http://schemas.microsoft.com/office/drawing/2014/main" id="{45A7387E-7100-4E0E-BF99-8A19E1F869B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1" name="Picture 10" descr="A close up of a logo&#10;&#10;Description automatically generated">
              <a:extLst>
                <a:ext uri="{FF2B5EF4-FFF2-40B4-BE49-F238E27FC236}">
                  <a16:creationId xmlns:a16="http://schemas.microsoft.com/office/drawing/2014/main" id="{7521E420-622F-4CA5-9082-7BAAA61A755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
        <p:nvSpPr>
          <p:cNvPr id="14" name="Title 13">
            <a:extLst>
              <a:ext uri="{FF2B5EF4-FFF2-40B4-BE49-F238E27FC236}">
                <a16:creationId xmlns:a16="http://schemas.microsoft.com/office/drawing/2014/main" id="{52A92587-3D44-46B6-8BF7-EA879915CDA3}"/>
              </a:ext>
            </a:extLst>
          </p:cNvPr>
          <p:cNvSpPr>
            <a:spLocks noGrp="1"/>
          </p:cNvSpPr>
          <p:nvPr>
            <p:ph type="title"/>
          </p:nvPr>
        </p:nvSpPr>
        <p:spPr>
          <a:xfrm>
            <a:off x="2613455" y="3078514"/>
            <a:ext cx="7328770" cy="1891942"/>
          </a:xfrm>
        </p:spPr>
        <p:txBody>
          <a:bodyPr/>
          <a:lstStyle>
            <a:lvl1pPr>
              <a:lnSpc>
                <a:spcPct val="90000"/>
              </a:lnSpc>
              <a:defRPr sz="5400" cap="all" baseline="0">
                <a:solidFill>
                  <a:schemeClr val="bg1"/>
                </a:solidFill>
              </a:defRPr>
            </a:lvl1pPr>
          </a:lstStyle>
          <a:p>
            <a:endParaRPr lang="en-GB" dirty="0"/>
          </a:p>
        </p:txBody>
      </p:sp>
      <p:sp>
        <p:nvSpPr>
          <p:cNvPr id="12" name="Text Placeholder 15">
            <a:extLst>
              <a:ext uri="{FF2B5EF4-FFF2-40B4-BE49-F238E27FC236}">
                <a16:creationId xmlns:a16="http://schemas.microsoft.com/office/drawing/2014/main" id="{C59CF792-175E-4EB7-827F-1869BDA3043C}"/>
              </a:ext>
            </a:extLst>
          </p:cNvPr>
          <p:cNvSpPr>
            <a:spLocks noGrp="1"/>
          </p:cNvSpPr>
          <p:nvPr>
            <p:ph type="body" sz="quarter" idx="10" hasCustomPrompt="1"/>
          </p:nvPr>
        </p:nvSpPr>
        <p:spPr>
          <a:xfrm>
            <a:off x="2613454" y="4945559"/>
            <a:ext cx="7328769" cy="312235"/>
          </a:xfrm>
        </p:spPr>
        <p:txBody>
          <a:bodyPr/>
          <a:lstStyle>
            <a:lvl1pPr marL="0" indent="0">
              <a:spcBef>
                <a:spcPts val="0"/>
              </a:spcBef>
              <a:buNone/>
              <a:defRPr sz="1800">
                <a:solidFill>
                  <a:schemeClr val="bg1"/>
                </a:solidFill>
              </a:defRPr>
            </a:lvl1pPr>
          </a:lstStyle>
          <a:p>
            <a:pPr lvl="0"/>
            <a:r>
              <a:rPr lang="en-US" dirty="0"/>
              <a:t>Add subtitle</a:t>
            </a:r>
            <a:endParaRPr lang="en-GB" dirty="0"/>
          </a:p>
        </p:txBody>
      </p:sp>
      <p:sp>
        <p:nvSpPr>
          <p:cNvPr id="15" name="Text Placeholder 15">
            <a:extLst>
              <a:ext uri="{FF2B5EF4-FFF2-40B4-BE49-F238E27FC236}">
                <a16:creationId xmlns:a16="http://schemas.microsoft.com/office/drawing/2014/main" id="{2A0A5494-3A29-4129-AE77-6600D261B7AD}"/>
              </a:ext>
            </a:extLst>
          </p:cNvPr>
          <p:cNvSpPr>
            <a:spLocks noGrp="1"/>
          </p:cNvSpPr>
          <p:nvPr>
            <p:ph type="body" sz="quarter" idx="11" hasCustomPrompt="1"/>
          </p:nvPr>
        </p:nvSpPr>
        <p:spPr>
          <a:xfrm>
            <a:off x="2613454" y="5269448"/>
            <a:ext cx="7328769" cy="312235"/>
          </a:xfrm>
        </p:spPr>
        <p:txBody>
          <a:bodyPr/>
          <a:lstStyle>
            <a:lvl1pPr marL="0" indent="0">
              <a:spcBef>
                <a:spcPts val="0"/>
              </a:spcBef>
              <a:buNone/>
              <a:defRPr sz="1800">
                <a:solidFill>
                  <a:schemeClr val="bg1"/>
                </a:solidFill>
              </a:defRPr>
            </a:lvl1pPr>
          </a:lstStyle>
          <a:p>
            <a:pPr lvl="0"/>
            <a:r>
              <a:rPr lang="en-US" dirty="0"/>
              <a:t>Add date</a:t>
            </a:r>
            <a:endParaRPr lang="en-GB" dirty="0"/>
          </a:p>
        </p:txBody>
      </p:sp>
      <p:pic>
        <p:nvPicPr>
          <p:cNvPr id="8" name="Picture 7" descr="A close up of a logo&#10;&#10;Description automatically generated">
            <a:extLst>
              <a:ext uri="{FF2B5EF4-FFF2-40B4-BE49-F238E27FC236}">
                <a16:creationId xmlns:a16="http://schemas.microsoft.com/office/drawing/2014/main" id="{27CA13D5-C119-43D5-8FFD-F66787E2F6A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Tree>
    <p:extLst>
      <p:ext uri="{BB962C8B-B14F-4D97-AF65-F5344CB8AC3E}">
        <p14:creationId xmlns:p14="http://schemas.microsoft.com/office/powerpoint/2010/main" val="3210261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amp;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E94099-F0FA-4022-90D2-283023CDE116}"/>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dirty="0"/>
              <a:t>Add slide subtitle</a:t>
            </a:r>
            <a:endParaRPr lang="en-GB" dirty="0"/>
          </a:p>
        </p:txBody>
      </p:sp>
      <p:sp>
        <p:nvSpPr>
          <p:cNvPr id="2" name="Title 1">
            <a:extLst>
              <a:ext uri="{FF2B5EF4-FFF2-40B4-BE49-F238E27FC236}">
                <a16:creationId xmlns:a16="http://schemas.microsoft.com/office/drawing/2014/main" id="{8854BC23-DC22-40F8-BDAC-9AAF336BF191}"/>
              </a:ext>
            </a:extLst>
          </p:cNvPr>
          <p:cNvSpPr>
            <a:spLocks noGrp="1"/>
          </p:cNvSpPr>
          <p:nvPr>
            <p:ph type="title" hasCustomPrompt="1"/>
          </p:nvPr>
        </p:nvSpPr>
        <p:spPr>
          <a:xfrm>
            <a:off x="1557195" y="594540"/>
            <a:ext cx="9026667" cy="256955"/>
          </a:xfrm>
        </p:spPr>
        <p:txBody>
          <a:bodyPr/>
          <a:lstStyle>
            <a:lvl1pPr>
              <a:defRPr/>
            </a:lvl1pPr>
          </a:lstStyle>
          <a:p>
            <a:r>
              <a:rPr lang="en-US" dirty="0"/>
              <a:t>ADD TITLE</a:t>
            </a:r>
            <a:endParaRPr lang="en-GB" dirty="0"/>
          </a:p>
        </p:txBody>
      </p:sp>
    </p:spTree>
    <p:extLst>
      <p:ext uri="{BB962C8B-B14F-4D97-AF65-F5344CB8AC3E}">
        <p14:creationId xmlns:p14="http://schemas.microsoft.com/office/powerpoint/2010/main" val="2512573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ubtitle &amp; 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3B5615-C49E-4B43-81A6-89F9797291EB}"/>
              </a:ext>
            </a:extLst>
          </p:cNvPr>
          <p:cNvSpPr>
            <a:spLocks noGrp="1"/>
          </p:cNvSpPr>
          <p:nvPr>
            <p:ph type="body" sz="quarter" idx="11" hasCustomPrompt="1"/>
          </p:nvPr>
        </p:nvSpPr>
        <p:spPr>
          <a:xfrm>
            <a:off x="766764" y="1304925"/>
            <a:ext cx="10658474" cy="4608513"/>
          </a:xfrm>
        </p:spPr>
        <p:txBody>
          <a:bodyPr/>
          <a:lstStyle>
            <a:lvl1pPr>
              <a:defRPr/>
            </a:lvl1pPr>
          </a:lstStyle>
          <a:p>
            <a:pPr lvl="0"/>
            <a:r>
              <a:rPr lang="en-US" dirty="0"/>
              <a:t>Add 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a:extLst>
              <a:ext uri="{FF2B5EF4-FFF2-40B4-BE49-F238E27FC236}">
                <a16:creationId xmlns:a16="http://schemas.microsoft.com/office/drawing/2014/main" id="{FFBA19EE-5899-4FCA-915D-160FFCD2FC9B}"/>
              </a:ext>
            </a:extLst>
          </p:cNvPr>
          <p:cNvSpPr>
            <a:spLocks noGrp="1"/>
          </p:cNvSpPr>
          <p:nvPr>
            <p:ph type="title" hasCustomPrompt="1"/>
          </p:nvPr>
        </p:nvSpPr>
        <p:spPr/>
        <p:txBody>
          <a:bodyPr/>
          <a:lstStyle>
            <a:lvl1pPr>
              <a:defRPr/>
            </a:lvl1pPr>
          </a:lstStyle>
          <a:p>
            <a:r>
              <a:rPr lang="en-US" dirty="0"/>
              <a:t>ADD TITLE</a:t>
            </a:r>
            <a:endParaRPr lang="en-GB" dirty="0"/>
          </a:p>
        </p:txBody>
      </p:sp>
      <p:sp>
        <p:nvSpPr>
          <p:cNvPr id="6" name="Text Placeholder 3">
            <a:extLst>
              <a:ext uri="{FF2B5EF4-FFF2-40B4-BE49-F238E27FC236}">
                <a16:creationId xmlns:a16="http://schemas.microsoft.com/office/drawing/2014/main" id="{3F4B4272-7A53-4BF1-8284-2D7D233E9CCF}"/>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dirty="0"/>
              <a:t>Add slide subtitle</a:t>
            </a:r>
            <a:endParaRPr lang="en-GB" dirty="0"/>
          </a:p>
        </p:txBody>
      </p:sp>
    </p:spTree>
    <p:extLst>
      <p:ext uri="{BB962C8B-B14F-4D97-AF65-F5344CB8AC3E}">
        <p14:creationId xmlns:p14="http://schemas.microsoft.com/office/powerpoint/2010/main" val="2926094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ubtitle &amp; 2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3B5615-C49E-4B43-81A6-89F9797291EB}"/>
              </a:ext>
            </a:extLst>
          </p:cNvPr>
          <p:cNvSpPr>
            <a:spLocks noGrp="1"/>
          </p:cNvSpPr>
          <p:nvPr>
            <p:ph type="body" sz="quarter" idx="11" hasCustomPrompt="1"/>
          </p:nvPr>
        </p:nvSpPr>
        <p:spPr>
          <a:xfrm>
            <a:off x="766764" y="1304925"/>
            <a:ext cx="5129540" cy="4608513"/>
          </a:xfrm>
        </p:spPr>
        <p:txBody>
          <a:bodyPr/>
          <a:lstStyle>
            <a:lvl1pPr>
              <a:defRPr/>
            </a:lvl1pPr>
          </a:lstStyle>
          <a:p>
            <a:pPr lvl="0"/>
            <a:r>
              <a:rPr lang="en-US" dirty="0"/>
              <a:t>Add 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ext Placeholder 4">
            <a:extLst>
              <a:ext uri="{FF2B5EF4-FFF2-40B4-BE49-F238E27FC236}">
                <a16:creationId xmlns:a16="http://schemas.microsoft.com/office/drawing/2014/main" id="{C29DB67C-29D5-4D28-BA91-D1A59959DF23}"/>
              </a:ext>
            </a:extLst>
          </p:cNvPr>
          <p:cNvSpPr>
            <a:spLocks noGrp="1"/>
          </p:cNvSpPr>
          <p:nvPr>
            <p:ph type="body" sz="quarter" idx="12" hasCustomPrompt="1"/>
          </p:nvPr>
        </p:nvSpPr>
        <p:spPr>
          <a:xfrm>
            <a:off x="6295696" y="1304925"/>
            <a:ext cx="5129540" cy="4608513"/>
          </a:xfrm>
        </p:spPr>
        <p:txBody>
          <a:bodyPr/>
          <a:lstStyle>
            <a:lvl1pPr>
              <a:defRPr/>
            </a:lvl1pPr>
          </a:lstStyle>
          <a:p>
            <a:pPr lvl="0"/>
            <a:r>
              <a:rPr lang="en-US" dirty="0"/>
              <a:t>Add 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Text Placeholder 3">
            <a:extLst>
              <a:ext uri="{FF2B5EF4-FFF2-40B4-BE49-F238E27FC236}">
                <a16:creationId xmlns:a16="http://schemas.microsoft.com/office/drawing/2014/main" id="{C3EB93A9-9146-44CE-B7E9-9AE5A3C6F99C}"/>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dirty="0"/>
              <a:t>Add slide subtitle</a:t>
            </a:r>
            <a:endParaRPr lang="en-GB" dirty="0"/>
          </a:p>
        </p:txBody>
      </p:sp>
      <p:sp>
        <p:nvSpPr>
          <p:cNvPr id="2" name="Title 1">
            <a:extLst>
              <a:ext uri="{FF2B5EF4-FFF2-40B4-BE49-F238E27FC236}">
                <a16:creationId xmlns:a16="http://schemas.microsoft.com/office/drawing/2014/main" id="{0A110D41-F856-4D1F-866D-EF271201C42B}"/>
              </a:ext>
            </a:extLst>
          </p:cNvPr>
          <p:cNvSpPr>
            <a:spLocks noGrp="1"/>
          </p:cNvSpPr>
          <p:nvPr>
            <p:ph type="title" hasCustomPrompt="1"/>
          </p:nvPr>
        </p:nvSpPr>
        <p:spPr/>
        <p:txBody>
          <a:bodyPr/>
          <a:lstStyle>
            <a:lvl1pPr>
              <a:defRPr/>
            </a:lvl1pPr>
          </a:lstStyle>
          <a:p>
            <a:r>
              <a:rPr lang="en-US" dirty="0"/>
              <a:t>ADD TITLE</a:t>
            </a:r>
            <a:endParaRPr lang="en-GB" dirty="0"/>
          </a:p>
        </p:txBody>
      </p:sp>
    </p:spTree>
    <p:extLst>
      <p:ext uri="{BB962C8B-B14F-4D97-AF65-F5344CB8AC3E}">
        <p14:creationId xmlns:p14="http://schemas.microsoft.com/office/powerpoint/2010/main" val="1128586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ubtitle &amp;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C51D97-7782-426E-BA52-035512D31AE8}"/>
              </a:ext>
            </a:extLst>
          </p:cNvPr>
          <p:cNvSpPr>
            <a:spLocks noGrp="1"/>
          </p:cNvSpPr>
          <p:nvPr>
            <p:ph type="pic" sz="quarter" idx="11" hasCustomPrompt="1"/>
          </p:nvPr>
        </p:nvSpPr>
        <p:spPr>
          <a:xfrm>
            <a:off x="325438" y="1304924"/>
            <a:ext cx="11541125" cy="4608513"/>
          </a:xfrm>
          <a:solidFill>
            <a:schemeClr val="bg2"/>
          </a:solidFill>
        </p:spPr>
        <p:txBody>
          <a:bodyPr/>
          <a:lstStyle>
            <a:lvl1pPr marL="0" indent="0">
              <a:buNone/>
              <a:defRPr/>
            </a:lvl1pPr>
          </a:lstStyle>
          <a:p>
            <a:r>
              <a:rPr lang="en-GB" dirty="0"/>
              <a:t>Add picture</a:t>
            </a:r>
          </a:p>
        </p:txBody>
      </p:sp>
      <p:sp>
        <p:nvSpPr>
          <p:cNvPr id="5" name="Text Placeholder 3">
            <a:extLst>
              <a:ext uri="{FF2B5EF4-FFF2-40B4-BE49-F238E27FC236}">
                <a16:creationId xmlns:a16="http://schemas.microsoft.com/office/drawing/2014/main" id="{51038C1C-6CAD-4852-B8E6-514B52DFDD11}"/>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dirty="0"/>
              <a:t>Add slide subtitle</a:t>
            </a:r>
            <a:endParaRPr lang="en-GB" dirty="0"/>
          </a:p>
        </p:txBody>
      </p:sp>
      <p:sp>
        <p:nvSpPr>
          <p:cNvPr id="2" name="Title 1">
            <a:extLst>
              <a:ext uri="{FF2B5EF4-FFF2-40B4-BE49-F238E27FC236}">
                <a16:creationId xmlns:a16="http://schemas.microsoft.com/office/drawing/2014/main" id="{CCD49341-F3FE-43B6-8237-A96E182DCB10}"/>
              </a:ext>
            </a:extLst>
          </p:cNvPr>
          <p:cNvSpPr>
            <a:spLocks noGrp="1"/>
          </p:cNvSpPr>
          <p:nvPr>
            <p:ph type="title" hasCustomPrompt="1"/>
          </p:nvPr>
        </p:nvSpPr>
        <p:spPr/>
        <p:txBody>
          <a:bodyPr/>
          <a:lstStyle>
            <a:lvl1pPr>
              <a:defRPr/>
            </a:lvl1pPr>
          </a:lstStyle>
          <a:p>
            <a:r>
              <a:rPr lang="en-US" dirty="0"/>
              <a:t>ADD TITLE</a:t>
            </a:r>
            <a:endParaRPr lang="en-GB" dirty="0"/>
          </a:p>
        </p:txBody>
      </p:sp>
    </p:spTree>
    <p:extLst>
      <p:ext uri="{BB962C8B-B14F-4D97-AF65-F5344CB8AC3E}">
        <p14:creationId xmlns:p14="http://schemas.microsoft.com/office/powerpoint/2010/main" val="20665105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title &amp; 2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C51D97-7782-426E-BA52-035512D31AE8}"/>
              </a:ext>
            </a:extLst>
          </p:cNvPr>
          <p:cNvSpPr>
            <a:spLocks noGrp="1"/>
          </p:cNvSpPr>
          <p:nvPr>
            <p:ph type="pic" sz="quarter" idx="11" hasCustomPrompt="1"/>
          </p:nvPr>
        </p:nvSpPr>
        <p:spPr>
          <a:xfrm>
            <a:off x="321791" y="1304924"/>
            <a:ext cx="5693261" cy="4608513"/>
          </a:xfrm>
          <a:solidFill>
            <a:schemeClr val="bg2"/>
          </a:solidFill>
        </p:spPr>
        <p:txBody>
          <a:bodyPr/>
          <a:lstStyle>
            <a:lvl1pPr marL="0" indent="0">
              <a:buNone/>
              <a:defRPr/>
            </a:lvl1pPr>
          </a:lstStyle>
          <a:p>
            <a:r>
              <a:rPr lang="en-GB" dirty="0"/>
              <a:t>Add picture</a:t>
            </a:r>
          </a:p>
        </p:txBody>
      </p:sp>
      <p:sp>
        <p:nvSpPr>
          <p:cNvPr id="10" name="Picture Placeholder 2">
            <a:extLst>
              <a:ext uri="{FF2B5EF4-FFF2-40B4-BE49-F238E27FC236}">
                <a16:creationId xmlns:a16="http://schemas.microsoft.com/office/drawing/2014/main" id="{2685F904-C1FA-4404-9DA7-70926B83908E}"/>
              </a:ext>
            </a:extLst>
          </p:cNvPr>
          <p:cNvSpPr>
            <a:spLocks noGrp="1"/>
          </p:cNvSpPr>
          <p:nvPr>
            <p:ph type="pic" sz="quarter" idx="12" hasCustomPrompt="1"/>
          </p:nvPr>
        </p:nvSpPr>
        <p:spPr>
          <a:xfrm>
            <a:off x="6186000" y="1304924"/>
            <a:ext cx="5672243" cy="4608513"/>
          </a:xfrm>
          <a:solidFill>
            <a:schemeClr val="bg2"/>
          </a:solidFill>
        </p:spPr>
        <p:txBody>
          <a:bodyPr/>
          <a:lstStyle>
            <a:lvl1pPr marL="0" indent="0">
              <a:buNone/>
              <a:defRPr/>
            </a:lvl1pPr>
          </a:lstStyle>
          <a:p>
            <a:r>
              <a:rPr lang="en-GB" dirty="0"/>
              <a:t>Add picture</a:t>
            </a:r>
          </a:p>
        </p:txBody>
      </p:sp>
      <p:sp>
        <p:nvSpPr>
          <p:cNvPr id="2" name="Title 1">
            <a:extLst>
              <a:ext uri="{FF2B5EF4-FFF2-40B4-BE49-F238E27FC236}">
                <a16:creationId xmlns:a16="http://schemas.microsoft.com/office/drawing/2014/main" id="{9EC80AB6-1DD2-45B6-9ADF-B1034C21206A}"/>
              </a:ext>
            </a:extLst>
          </p:cNvPr>
          <p:cNvSpPr>
            <a:spLocks noGrp="1"/>
          </p:cNvSpPr>
          <p:nvPr>
            <p:ph type="title" hasCustomPrompt="1"/>
          </p:nvPr>
        </p:nvSpPr>
        <p:spPr/>
        <p:txBody>
          <a:bodyPr/>
          <a:lstStyle>
            <a:lvl1pPr>
              <a:defRPr/>
            </a:lvl1pPr>
          </a:lstStyle>
          <a:p>
            <a:r>
              <a:rPr lang="en-US" dirty="0"/>
              <a:t>ADD TITLE</a:t>
            </a:r>
            <a:endParaRPr lang="en-GB" dirty="0"/>
          </a:p>
        </p:txBody>
      </p:sp>
      <p:sp>
        <p:nvSpPr>
          <p:cNvPr id="7" name="Text Placeholder 3">
            <a:extLst>
              <a:ext uri="{FF2B5EF4-FFF2-40B4-BE49-F238E27FC236}">
                <a16:creationId xmlns:a16="http://schemas.microsoft.com/office/drawing/2014/main" id="{00AA5A06-B399-407D-82C2-542FEF9F4A7B}"/>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dirty="0"/>
              <a:t>Add slide subtitle</a:t>
            </a:r>
            <a:endParaRPr lang="en-GB" dirty="0"/>
          </a:p>
        </p:txBody>
      </p:sp>
    </p:spTree>
    <p:extLst>
      <p:ext uri="{BB962C8B-B14F-4D97-AF65-F5344CB8AC3E}">
        <p14:creationId xmlns:p14="http://schemas.microsoft.com/office/powerpoint/2010/main" val="2617570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ubtitle &amp; 3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C51D97-7782-426E-BA52-035512D31AE8}"/>
              </a:ext>
            </a:extLst>
          </p:cNvPr>
          <p:cNvSpPr>
            <a:spLocks noGrp="1"/>
          </p:cNvSpPr>
          <p:nvPr>
            <p:ph type="pic" sz="quarter" idx="11" hasCustomPrompt="1"/>
          </p:nvPr>
        </p:nvSpPr>
        <p:spPr>
          <a:xfrm>
            <a:off x="321793" y="1304924"/>
            <a:ext cx="3733971" cy="4608513"/>
          </a:xfrm>
          <a:solidFill>
            <a:schemeClr val="bg2"/>
          </a:solidFill>
        </p:spPr>
        <p:txBody>
          <a:bodyPr/>
          <a:lstStyle>
            <a:lvl1pPr marL="0" indent="0">
              <a:buNone/>
              <a:defRPr/>
            </a:lvl1pPr>
          </a:lstStyle>
          <a:p>
            <a:r>
              <a:rPr lang="en-GB" dirty="0"/>
              <a:t>Add picture</a:t>
            </a:r>
          </a:p>
        </p:txBody>
      </p:sp>
      <p:sp>
        <p:nvSpPr>
          <p:cNvPr id="9" name="Picture Placeholder 2">
            <a:extLst>
              <a:ext uri="{FF2B5EF4-FFF2-40B4-BE49-F238E27FC236}">
                <a16:creationId xmlns:a16="http://schemas.microsoft.com/office/drawing/2014/main" id="{A23B629F-E757-4072-B70F-285146A71146}"/>
              </a:ext>
            </a:extLst>
          </p:cNvPr>
          <p:cNvSpPr>
            <a:spLocks noGrp="1"/>
          </p:cNvSpPr>
          <p:nvPr>
            <p:ph type="pic" sz="quarter" idx="12" hasCustomPrompt="1"/>
          </p:nvPr>
        </p:nvSpPr>
        <p:spPr>
          <a:xfrm>
            <a:off x="4241634" y="1304924"/>
            <a:ext cx="3713179" cy="4608513"/>
          </a:xfrm>
          <a:solidFill>
            <a:schemeClr val="bg2"/>
          </a:solidFill>
        </p:spPr>
        <p:txBody>
          <a:bodyPr/>
          <a:lstStyle>
            <a:lvl1pPr marL="0" indent="0">
              <a:buNone/>
              <a:defRPr/>
            </a:lvl1pPr>
          </a:lstStyle>
          <a:p>
            <a:r>
              <a:rPr lang="en-GB" dirty="0"/>
              <a:t>Add picture</a:t>
            </a:r>
          </a:p>
        </p:txBody>
      </p:sp>
      <p:sp>
        <p:nvSpPr>
          <p:cNvPr id="11" name="Picture Placeholder 2">
            <a:extLst>
              <a:ext uri="{FF2B5EF4-FFF2-40B4-BE49-F238E27FC236}">
                <a16:creationId xmlns:a16="http://schemas.microsoft.com/office/drawing/2014/main" id="{C8506A64-305D-49B1-8EA1-4EDC7866B80A}"/>
              </a:ext>
            </a:extLst>
          </p:cNvPr>
          <p:cNvSpPr>
            <a:spLocks noGrp="1"/>
          </p:cNvSpPr>
          <p:nvPr>
            <p:ph type="pic" sz="quarter" idx="13" hasCustomPrompt="1"/>
          </p:nvPr>
        </p:nvSpPr>
        <p:spPr>
          <a:xfrm>
            <a:off x="8140683" y="1304924"/>
            <a:ext cx="3713179" cy="4608513"/>
          </a:xfrm>
          <a:solidFill>
            <a:schemeClr val="bg2"/>
          </a:solidFill>
        </p:spPr>
        <p:txBody>
          <a:bodyPr/>
          <a:lstStyle>
            <a:lvl1pPr marL="0" indent="0">
              <a:buNone/>
              <a:defRPr/>
            </a:lvl1pPr>
          </a:lstStyle>
          <a:p>
            <a:r>
              <a:rPr lang="en-GB" dirty="0"/>
              <a:t>Add picture</a:t>
            </a:r>
          </a:p>
        </p:txBody>
      </p:sp>
      <p:sp>
        <p:nvSpPr>
          <p:cNvPr id="2" name="Title 1">
            <a:extLst>
              <a:ext uri="{FF2B5EF4-FFF2-40B4-BE49-F238E27FC236}">
                <a16:creationId xmlns:a16="http://schemas.microsoft.com/office/drawing/2014/main" id="{0E0B3982-C16E-4014-8E42-6354DEF70839}"/>
              </a:ext>
            </a:extLst>
          </p:cNvPr>
          <p:cNvSpPr>
            <a:spLocks noGrp="1"/>
          </p:cNvSpPr>
          <p:nvPr>
            <p:ph type="title" hasCustomPrompt="1"/>
          </p:nvPr>
        </p:nvSpPr>
        <p:spPr/>
        <p:txBody>
          <a:bodyPr/>
          <a:lstStyle>
            <a:lvl1pPr>
              <a:defRPr/>
            </a:lvl1pPr>
          </a:lstStyle>
          <a:p>
            <a:r>
              <a:rPr lang="en-US" dirty="0"/>
              <a:t>ADD TITLE</a:t>
            </a:r>
            <a:endParaRPr lang="en-GB" dirty="0"/>
          </a:p>
        </p:txBody>
      </p:sp>
      <p:sp>
        <p:nvSpPr>
          <p:cNvPr id="10" name="Text Placeholder 3">
            <a:extLst>
              <a:ext uri="{FF2B5EF4-FFF2-40B4-BE49-F238E27FC236}">
                <a16:creationId xmlns:a16="http://schemas.microsoft.com/office/drawing/2014/main" id="{21878905-2824-4205-AD9B-FF3B7A106EA9}"/>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dirty="0"/>
              <a:t>Add slide subtitle</a:t>
            </a:r>
            <a:endParaRPr lang="en-GB" dirty="0"/>
          </a:p>
        </p:txBody>
      </p:sp>
    </p:spTree>
    <p:extLst>
      <p:ext uri="{BB962C8B-B14F-4D97-AF65-F5344CB8AC3E}">
        <p14:creationId xmlns:p14="http://schemas.microsoft.com/office/powerpoint/2010/main" val="467562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ubtitle &amp; 4images">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5E9DA608-8C03-445E-85BB-9DAABFBE2783}"/>
              </a:ext>
            </a:extLst>
          </p:cNvPr>
          <p:cNvSpPr>
            <a:spLocks noGrp="1"/>
          </p:cNvSpPr>
          <p:nvPr>
            <p:ph type="pic" sz="quarter" idx="11" hasCustomPrompt="1"/>
          </p:nvPr>
        </p:nvSpPr>
        <p:spPr>
          <a:xfrm>
            <a:off x="321791" y="1304925"/>
            <a:ext cx="5693261" cy="2216042"/>
          </a:xfrm>
          <a:solidFill>
            <a:schemeClr val="bg2"/>
          </a:solidFill>
        </p:spPr>
        <p:txBody>
          <a:bodyPr/>
          <a:lstStyle>
            <a:lvl1pPr marL="0" indent="0">
              <a:buNone/>
              <a:defRPr/>
            </a:lvl1pPr>
          </a:lstStyle>
          <a:p>
            <a:r>
              <a:rPr lang="en-GB" dirty="0"/>
              <a:t>Add picture</a:t>
            </a:r>
          </a:p>
        </p:txBody>
      </p:sp>
      <p:sp>
        <p:nvSpPr>
          <p:cNvPr id="17" name="Picture Placeholder 2">
            <a:extLst>
              <a:ext uri="{FF2B5EF4-FFF2-40B4-BE49-F238E27FC236}">
                <a16:creationId xmlns:a16="http://schemas.microsoft.com/office/drawing/2014/main" id="{A5B46A92-E318-4070-BE0E-FFD914BF2367}"/>
              </a:ext>
            </a:extLst>
          </p:cNvPr>
          <p:cNvSpPr>
            <a:spLocks noGrp="1"/>
          </p:cNvSpPr>
          <p:nvPr>
            <p:ph type="pic" sz="quarter" idx="12" hasCustomPrompt="1"/>
          </p:nvPr>
        </p:nvSpPr>
        <p:spPr>
          <a:xfrm>
            <a:off x="6186000" y="1304925"/>
            <a:ext cx="5672243" cy="2216042"/>
          </a:xfrm>
          <a:solidFill>
            <a:schemeClr val="bg2"/>
          </a:solidFill>
        </p:spPr>
        <p:txBody>
          <a:bodyPr/>
          <a:lstStyle>
            <a:lvl1pPr marL="0" indent="0">
              <a:buNone/>
              <a:defRPr/>
            </a:lvl1pPr>
          </a:lstStyle>
          <a:p>
            <a:r>
              <a:rPr lang="en-GB" dirty="0"/>
              <a:t>Add picture</a:t>
            </a:r>
          </a:p>
        </p:txBody>
      </p:sp>
      <p:sp>
        <p:nvSpPr>
          <p:cNvPr id="22" name="Picture Placeholder 2">
            <a:extLst>
              <a:ext uri="{FF2B5EF4-FFF2-40B4-BE49-F238E27FC236}">
                <a16:creationId xmlns:a16="http://schemas.microsoft.com/office/drawing/2014/main" id="{E562F03D-BDAE-473E-BED9-7815BBB2B7C1}"/>
              </a:ext>
            </a:extLst>
          </p:cNvPr>
          <p:cNvSpPr>
            <a:spLocks noGrp="1"/>
          </p:cNvSpPr>
          <p:nvPr>
            <p:ph type="pic" sz="quarter" idx="13" hasCustomPrompt="1"/>
          </p:nvPr>
        </p:nvSpPr>
        <p:spPr>
          <a:xfrm>
            <a:off x="321791" y="3697396"/>
            <a:ext cx="5693261" cy="2216042"/>
          </a:xfrm>
          <a:solidFill>
            <a:schemeClr val="bg2"/>
          </a:solidFill>
        </p:spPr>
        <p:txBody>
          <a:bodyPr/>
          <a:lstStyle>
            <a:lvl1pPr marL="0" indent="0">
              <a:buNone/>
              <a:defRPr/>
            </a:lvl1pPr>
          </a:lstStyle>
          <a:p>
            <a:r>
              <a:rPr lang="en-GB" dirty="0"/>
              <a:t>Add picture</a:t>
            </a:r>
          </a:p>
        </p:txBody>
      </p:sp>
      <p:sp>
        <p:nvSpPr>
          <p:cNvPr id="23" name="Picture Placeholder 2">
            <a:extLst>
              <a:ext uri="{FF2B5EF4-FFF2-40B4-BE49-F238E27FC236}">
                <a16:creationId xmlns:a16="http://schemas.microsoft.com/office/drawing/2014/main" id="{168E25DA-2CF0-46A7-A37C-A5C1C4A19F81}"/>
              </a:ext>
            </a:extLst>
          </p:cNvPr>
          <p:cNvSpPr>
            <a:spLocks noGrp="1"/>
          </p:cNvSpPr>
          <p:nvPr>
            <p:ph type="pic" sz="quarter" idx="14" hasCustomPrompt="1"/>
          </p:nvPr>
        </p:nvSpPr>
        <p:spPr>
          <a:xfrm>
            <a:off x="6186000" y="3697396"/>
            <a:ext cx="5672243" cy="2216042"/>
          </a:xfrm>
          <a:solidFill>
            <a:schemeClr val="bg2"/>
          </a:solidFill>
        </p:spPr>
        <p:txBody>
          <a:bodyPr/>
          <a:lstStyle>
            <a:lvl1pPr marL="0" indent="0">
              <a:buNone/>
              <a:defRPr/>
            </a:lvl1pPr>
          </a:lstStyle>
          <a:p>
            <a:r>
              <a:rPr lang="en-GB" dirty="0"/>
              <a:t>Add picture</a:t>
            </a:r>
          </a:p>
        </p:txBody>
      </p:sp>
      <p:sp>
        <p:nvSpPr>
          <p:cNvPr id="9" name="Text Placeholder 3">
            <a:extLst>
              <a:ext uri="{FF2B5EF4-FFF2-40B4-BE49-F238E27FC236}">
                <a16:creationId xmlns:a16="http://schemas.microsoft.com/office/drawing/2014/main" id="{48FA750C-4E37-457F-A5F1-91BA34E5DFB8}"/>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dirty="0"/>
              <a:t>Add slide subtitle</a:t>
            </a:r>
            <a:endParaRPr lang="en-GB" dirty="0"/>
          </a:p>
        </p:txBody>
      </p:sp>
      <p:sp>
        <p:nvSpPr>
          <p:cNvPr id="2" name="Title 1">
            <a:extLst>
              <a:ext uri="{FF2B5EF4-FFF2-40B4-BE49-F238E27FC236}">
                <a16:creationId xmlns:a16="http://schemas.microsoft.com/office/drawing/2014/main" id="{79A5BFCE-0148-4FEE-A71C-B616E74C4C65}"/>
              </a:ext>
            </a:extLst>
          </p:cNvPr>
          <p:cNvSpPr>
            <a:spLocks noGrp="1"/>
          </p:cNvSpPr>
          <p:nvPr>
            <p:ph type="title" hasCustomPrompt="1"/>
          </p:nvPr>
        </p:nvSpPr>
        <p:spPr/>
        <p:txBody>
          <a:bodyPr/>
          <a:lstStyle>
            <a:lvl1pPr>
              <a:defRPr/>
            </a:lvl1pPr>
          </a:lstStyle>
          <a:p>
            <a:r>
              <a:rPr lang="en-US" dirty="0"/>
              <a:t>ADD TITLE</a:t>
            </a:r>
            <a:endParaRPr lang="en-GB" dirty="0"/>
          </a:p>
        </p:txBody>
      </p:sp>
    </p:spTree>
    <p:extLst>
      <p:ext uri="{BB962C8B-B14F-4D97-AF65-F5344CB8AC3E}">
        <p14:creationId xmlns:p14="http://schemas.microsoft.com/office/powerpoint/2010/main" val="856566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6" name="Picture 5" descr="A close up of a blue background&#10;&#10;Description automatically generated">
            <a:extLst>
              <a:ext uri="{FF2B5EF4-FFF2-40B4-BE49-F238E27FC236}">
                <a16:creationId xmlns:a16="http://schemas.microsoft.com/office/drawing/2014/main" id="{15AAAC38-7CA7-4023-B67B-C54955CEB37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9599" y="1857992"/>
            <a:ext cx="5147750" cy="2469565"/>
          </a:xfrm>
        </p:spPr>
        <p:txBody>
          <a:bodyPr/>
          <a:lstStyle>
            <a:lvl1pPr>
              <a:lnSpc>
                <a:spcPct val="80000"/>
              </a:lnSpc>
              <a:defRPr sz="10000" cap="all" baseline="0">
                <a:solidFill>
                  <a:schemeClr val="bg1"/>
                </a:solidFill>
              </a:defRPr>
            </a:lvl1pPr>
          </a:lstStyle>
          <a:p>
            <a:r>
              <a:rPr lang="en-US" dirty="0"/>
              <a:t>Thank you</a:t>
            </a:r>
            <a:endParaRPr lang="en-GB" dirty="0"/>
          </a:p>
        </p:txBody>
      </p:sp>
      <p:pic>
        <p:nvPicPr>
          <p:cNvPr id="7" name="Picture 6" descr="A close up of a logo&#10;&#10;Description automatically generated">
            <a:extLst>
              <a:ext uri="{FF2B5EF4-FFF2-40B4-BE49-F238E27FC236}">
                <a16:creationId xmlns:a16="http://schemas.microsoft.com/office/drawing/2014/main" id="{00417752-0346-499A-A204-A545663DB4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grpSp>
        <p:nvGrpSpPr>
          <p:cNvPr id="10" name="Group 9">
            <a:extLst>
              <a:ext uri="{FF2B5EF4-FFF2-40B4-BE49-F238E27FC236}">
                <a16:creationId xmlns:a16="http://schemas.microsoft.com/office/drawing/2014/main" id="{DA410DFB-04E9-479F-B5A4-15A9D5E2947A}"/>
              </a:ext>
            </a:extLst>
          </p:cNvPr>
          <p:cNvGrpSpPr/>
          <p:nvPr/>
        </p:nvGrpSpPr>
        <p:grpSpPr>
          <a:xfrm>
            <a:off x="0" y="5403941"/>
            <a:ext cx="12228766" cy="1445189"/>
            <a:chOff x="0" y="5403941"/>
            <a:chExt cx="12228766" cy="1445189"/>
          </a:xfrm>
        </p:grpSpPr>
        <p:pic>
          <p:nvPicPr>
            <p:cNvPr id="11" name="Picture 10" descr="A close up of a logo&#10;&#10;Description automatically generated">
              <a:extLst>
                <a:ext uri="{FF2B5EF4-FFF2-40B4-BE49-F238E27FC236}">
                  <a16:creationId xmlns:a16="http://schemas.microsoft.com/office/drawing/2014/main" id="{5B70B493-0227-4896-9C59-C2789AE2E5B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2" name="Picture 11" descr="A close up of a logo&#10;&#10;Description automatically generated">
              <a:extLst>
                <a:ext uri="{FF2B5EF4-FFF2-40B4-BE49-F238E27FC236}">
                  <a16:creationId xmlns:a16="http://schemas.microsoft.com/office/drawing/2014/main" id="{A3BF63BD-5A11-4B1D-A66C-7685A340C28D}"/>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23921727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14FFE-418B-460C-97AB-986FDDEA6A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E5BE92EF-DE16-4EDC-8E99-3F24F64E53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4DBEA0-4702-4D75-BECF-0B63450F8B02}"/>
              </a:ext>
            </a:extLst>
          </p:cNvPr>
          <p:cNvSpPr>
            <a:spLocks noGrp="1"/>
          </p:cNvSpPr>
          <p:nvPr>
            <p:ph type="dt" sz="half" idx="10"/>
          </p:nvPr>
        </p:nvSpPr>
        <p:spPr/>
        <p:txBody>
          <a:bodyPr/>
          <a:lstStyle/>
          <a:p>
            <a:fld id="{6B11AB71-2BD7-4598-9B40-7192B82EF3AC}" type="datetimeFigureOut">
              <a:rPr lang="en-ZA" smtClean="0"/>
              <a:t>2024/06/18</a:t>
            </a:fld>
            <a:endParaRPr lang="en-ZA" dirty="0"/>
          </a:p>
        </p:txBody>
      </p:sp>
      <p:sp>
        <p:nvSpPr>
          <p:cNvPr id="5" name="Footer Placeholder 4">
            <a:extLst>
              <a:ext uri="{FF2B5EF4-FFF2-40B4-BE49-F238E27FC236}">
                <a16:creationId xmlns:a16="http://schemas.microsoft.com/office/drawing/2014/main" id="{BDABFB61-CD2C-4F81-A6FC-1E74EFB59826}"/>
              </a:ext>
            </a:extLst>
          </p:cNvPr>
          <p:cNvSpPr>
            <a:spLocks noGrp="1"/>
          </p:cNvSpPr>
          <p:nvPr>
            <p:ph type="ftr" sz="quarter" idx="11"/>
          </p:nvPr>
        </p:nvSpPr>
        <p:spPr/>
        <p:txBody>
          <a:bodyPr/>
          <a:lstStyle/>
          <a:p>
            <a:endParaRPr lang="en-ZA" dirty="0"/>
          </a:p>
        </p:txBody>
      </p:sp>
      <p:sp>
        <p:nvSpPr>
          <p:cNvPr id="6" name="Slide Number Placeholder 5">
            <a:extLst>
              <a:ext uri="{FF2B5EF4-FFF2-40B4-BE49-F238E27FC236}">
                <a16:creationId xmlns:a16="http://schemas.microsoft.com/office/drawing/2014/main" id="{1CFAF49B-0295-40A9-8DED-EB2105D5B54F}"/>
              </a:ext>
            </a:extLst>
          </p:cNvPr>
          <p:cNvSpPr>
            <a:spLocks noGrp="1"/>
          </p:cNvSpPr>
          <p:nvPr>
            <p:ph type="sldNum" sz="quarter" idx="12"/>
          </p:nvPr>
        </p:nvSpPr>
        <p:spPr/>
        <p:txBody>
          <a:bodyPr/>
          <a:lstStyle/>
          <a:p>
            <a:fld id="{7DF6D8E1-1EE1-45FD-8B0E-86111558753A}" type="slidenum">
              <a:rPr lang="en-ZA" smtClean="0"/>
              <a:t>‹#›</a:t>
            </a:fld>
            <a:endParaRPr lang="en-ZA" dirty="0"/>
          </a:p>
        </p:txBody>
      </p:sp>
    </p:spTree>
    <p:extLst>
      <p:ext uri="{BB962C8B-B14F-4D97-AF65-F5344CB8AC3E}">
        <p14:creationId xmlns:p14="http://schemas.microsoft.com/office/powerpoint/2010/main" val="3526752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C9EB-9375-492F-B7D5-42A82523C12E}"/>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AE2142E7-B694-4A90-B8CB-8C111A026D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8C28CE07-BD96-4BD6-AABF-5BD93D7FBF42}"/>
              </a:ext>
            </a:extLst>
          </p:cNvPr>
          <p:cNvSpPr>
            <a:spLocks noGrp="1"/>
          </p:cNvSpPr>
          <p:nvPr>
            <p:ph type="dt" sz="half" idx="10"/>
          </p:nvPr>
        </p:nvSpPr>
        <p:spPr/>
        <p:txBody>
          <a:bodyPr/>
          <a:lstStyle/>
          <a:p>
            <a:fld id="{6B11AB71-2BD7-4598-9B40-7192B82EF3AC}" type="datetimeFigureOut">
              <a:rPr lang="en-ZA" smtClean="0"/>
              <a:t>2024/06/18</a:t>
            </a:fld>
            <a:endParaRPr lang="en-ZA" dirty="0"/>
          </a:p>
        </p:txBody>
      </p:sp>
      <p:sp>
        <p:nvSpPr>
          <p:cNvPr id="5" name="Footer Placeholder 4">
            <a:extLst>
              <a:ext uri="{FF2B5EF4-FFF2-40B4-BE49-F238E27FC236}">
                <a16:creationId xmlns:a16="http://schemas.microsoft.com/office/drawing/2014/main" id="{589B774C-1F90-4C92-9230-A8E61FF6B542}"/>
              </a:ext>
            </a:extLst>
          </p:cNvPr>
          <p:cNvSpPr>
            <a:spLocks noGrp="1"/>
          </p:cNvSpPr>
          <p:nvPr>
            <p:ph type="ftr" sz="quarter" idx="11"/>
          </p:nvPr>
        </p:nvSpPr>
        <p:spPr/>
        <p:txBody>
          <a:bodyPr/>
          <a:lstStyle/>
          <a:p>
            <a:endParaRPr lang="en-ZA" dirty="0"/>
          </a:p>
        </p:txBody>
      </p:sp>
      <p:sp>
        <p:nvSpPr>
          <p:cNvPr id="6" name="Slide Number Placeholder 5">
            <a:extLst>
              <a:ext uri="{FF2B5EF4-FFF2-40B4-BE49-F238E27FC236}">
                <a16:creationId xmlns:a16="http://schemas.microsoft.com/office/drawing/2014/main" id="{C074A84B-62CD-4AFE-8EF5-BFFA3B56A6A1}"/>
              </a:ext>
            </a:extLst>
          </p:cNvPr>
          <p:cNvSpPr>
            <a:spLocks noGrp="1"/>
          </p:cNvSpPr>
          <p:nvPr>
            <p:ph type="sldNum" sz="quarter" idx="12"/>
          </p:nvPr>
        </p:nvSpPr>
        <p:spPr/>
        <p:txBody>
          <a:bodyPr/>
          <a:lstStyle/>
          <a:p>
            <a:fld id="{7DF6D8E1-1EE1-45FD-8B0E-86111558753A}" type="slidenum">
              <a:rPr lang="en-ZA" smtClean="0"/>
              <a:t>‹#›</a:t>
            </a:fld>
            <a:endParaRPr lang="en-ZA" dirty="0"/>
          </a:p>
        </p:txBody>
      </p:sp>
    </p:spTree>
    <p:extLst>
      <p:ext uri="{BB962C8B-B14F-4D97-AF65-F5344CB8AC3E}">
        <p14:creationId xmlns:p14="http://schemas.microsoft.com/office/powerpoint/2010/main" val="49706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icture title">
    <p:spTree>
      <p:nvGrpSpPr>
        <p:cNvPr id="1" name=""/>
        <p:cNvGrpSpPr/>
        <p:nvPr/>
      </p:nvGrpSpPr>
      <p:grpSpPr>
        <a:xfrm>
          <a:off x="0" y="0"/>
          <a:ext cx="0" cy="0"/>
          <a:chOff x="0" y="0"/>
          <a:chExt cx="0" cy="0"/>
        </a:xfrm>
      </p:grpSpPr>
      <p:pic>
        <p:nvPicPr>
          <p:cNvPr id="17" name="Picture 16" descr="A picture containing person, outdoor, man, water&#10;&#10;Description automatically generated">
            <a:extLst>
              <a:ext uri="{FF2B5EF4-FFF2-40B4-BE49-F238E27FC236}">
                <a16:creationId xmlns:a16="http://schemas.microsoft.com/office/drawing/2014/main" id="{4EA335A8-FBD2-9B47-BF94-2F2855DDFC0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
          <a:stretch/>
        </p:blipFill>
        <p:spPr>
          <a:xfrm>
            <a:off x="0" y="0"/>
            <a:ext cx="12191824" cy="6858000"/>
          </a:xfrm>
          <a:prstGeom prst="rect">
            <a:avLst/>
          </a:prstGeom>
        </p:spPr>
      </p:pic>
      <p:sp>
        <p:nvSpPr>
          <p:cNvPr id="9" name="Callout: Bent Line 8">
            <a:extLst>
              <a:ext uri="{FF2B5EF4-FFF2-40B4-BE49-F238E27FC236}">
                <a16:creationId xmlns:a16="http://schemas.microsoft.com/office/drawing/2014/main" id="{A24F85D3-1723-439C-880C-29318B58FC8A}"/>
              </a:ext>
            </a:extLst>
          </p:cNvPr>
          <p:cNvSpPr/>
          <p:nvPr/>
        </p:nvSpPr>
        <p:spPr>
          <a:xfrm>
            <a:off x="12750393" y="0"/>
            <a:ext cx="1822857" cy="3429000"/>
          </a:xfrm>
          <a:prstGeom prst="borderCallout2">
            <a:avLst>
              <a:gd name="adj1" fmla="val 18750"/>
              <a:gd name="adj2" fmla="val -8333"/>
              <a:gd name="adj3" fmla="val 18750"/>
              <a:gd name="adj4" fmla="val -16667"/>
              <a:gd name="adj5" fmla="val 32251"/>
              <a:gd name="adj6" fmla="val -2642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algn="l"/>
            <a:r>
              <a:rPr lang="en-GB" sz="1600" b="1" u="none" dirty="0"/>
              <a:t>To change image</a:t>
            </a:r>
          </a:p>
          <a:p>
            <a:pPr marL="228600" indent="-228600" algn="l">
              <a:buFont typeface="+mj-lt"/>
              <a:buAutoNum type="arabicPeriod"/>
            </a:pPr>
            <a:r>
              <a:rPr lang="en-GB" sz="1200" dirty="0"/>
              <a:t>View </a:t>
            </a:r>
          </a:p>
          <a:p>
            <a:pPr marL="228600" indent="-228600" algn="l">
              <a:buFont typeface="+mj-lt"/>
              <a:buAutoNum type="arabicPeriod"/>
            </a:pPr>
            <a:r>
              <a:rPr lang="en-GB" sz="1200" dirty="0"/>
              <a:t>Slide master</a:t>
            </a:r>
          </a:p>
          <a:p>
            <a:pPr marL="228600" indent="-228600" algn="l">
              <a:buFont typeface="+mj-lt"/>
              <a:buAutoNum type="arabicPeriod"/>
            </a:pPr>
            <a:r>
              <a:rPr lang="en-GB" sz="1200" dirty="0"/>
              <a:t>Scroll to slide</a:t>
            </a:r>
          </a:p>
          <a:p>
            <a:pPr marL="228600" indent="-228600" algn="l">
              <a:buFont typeface="+mj-lt"/>
              <a:buAutoNum type="arabicPeriod"/>
            </a:pPr>
            <a:r>
              <a:rPr lang="en-GB" sz="1200" dirty="0"/>
              <a:t>Right click on top layer ‘send to back’</a:t>
            </a:r>
          </a:p>
          <a:p>
            <a:pPr marL="228600" indent="-228600" algn="l">
              <a:buFont typeface="+mj-lt"/>
              <a:buAutoNum type="arabicPeriod"/>
            </a:pPr>
            <a:r>
              <a:rPr lang="en-GB" sz="1200" dirty="0"/>
              <a:t>Insert image. Proportionately size image to fit area</a:t>
            </a:r>
          </a:p>
          <a:p>
            <a:pPr marL="228600" indent="-228600" algn="l">
              <a:buFont typeface="+mj-lt"/>
              <a:buAutoNum type="arabicPeriod"/>
            </a:pPr>
            <a:r>
              <a:rPr lang="en-GB" sz="1200" dirty="0"/>
              <a:t>Right click ‘send to back’</a:t>
            </a:r>
          </a:p>
        </p:txBody>
      </p:sp>
      <p:pic>
        <p:nvPicPr>
          <p:cNvPr id="16" name="Picture 15" descr="A close up of a logo&#10;&#10;Description automatically generated">
            <a:extLst>
              <a:ext uri="{FF2B5EF4-FFF2-40B4-BE49-F238E27FC236}">
                <a16:creationId xmlns:a16="http://schemas.microsoft.com/office/drawing/2014/main" id="{FE557304-1643-4392-B4F7-1884845B9F2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2260370" y="3038707"/>
            <a:ext cx="7328770" cy="1632647"/>
          </a:xfrm>
        </p:spPr>
        <p:txBody>
          <a:bodyPr/>
          <a:lstStyle>
            <a:lvl1pPr>
              <a:lnSpc>
                <a:spcPct val="90000"/>
              </a:lnSpc>
              <a:defRPr sz="5500" cap="all" baseline="0">
                <a:solidFill>
                  <a:schemeClr val="bg1"/>
                </a:solidFill>
              </a:defRPr>
            </a:lvl1pPr>
          </a:lstStyle>
          <a:p>
            <a:r>
              <a:rPr lang="en-US" dirty="0" err="1"/>
              <a:t>Igsc</a:t>
            </a:r>
            <a:r>
              <a:rPr lang="en-US" dirty="0"/>
              <a:t>, bow, roadmaps &amp; </a:t>
            </a:r>
            <a:r>
              <a:rPr lang="en-US" dirty="0" err="1"/>
              <a:t>adp</a:t>
            </a:r>
            <a:endParaRPr lang="en-GB" dirty="0"/>
          </a:p>
        </p:txBody>
      </p:sp>
      <p:sp>
        <p:nvSpPr>
          <p:cNvPr id="12" name="Text Placeholder 15">
            <a:extLst>
              <a:ext uri="{FF2B5EF4-FFF2-40B4-BE49-F238E27FC236}">
                <a16:creationId xmlns:a16="http://schemas.microsoft.com/office/drawing/2014/main" id="{C59CF792-175E-4EB7-827F-1869BDA3043C}"/>
              </a:ext>
            </a:extLst>
          </p:cNvPr>
          <p:cNvSpPr>
            <a:spLocks noGrp="1"/>
          </p:cNvSpPr>
          <p:nvPr>
            <p:ph type="body" sz="quarter" idx="10" hasCustomPrompt="1"/>
          </p:nvPr>
        </p:nvSpPr>
        <p:spPr>
          <a:xfrm>
            <a:off x="2260369" y="4683008"/>
            <a:ext cx="7328769" cy="312235"/>
          </a:xfrm>
        </p:spPr>
        <p:txBody>
          <a:bodyPr/>
          <a:lstStyle>
            <a:lvl1pPr marL="0" indent="0">
              <a:spcBef>
                <a:spcPts val="0"/>
              </a:spcBef>
              <a:buNone/>
              <a:defRPr sz="1800">
                <a:solidFill>
                  <a:schemeClr val="bg1"/>
                </a:solidFill>
              </a:defRPr>
            </a:lvl1pPr>
          </a:lstStyle>
          <a:p>
            <a:pPr lvl="0"/>
            <a:r>
              <a:rPr lang="en-US" dirty="0"/>
              <a:t>Add subtitle</a:t>
            </a:r>
            <a:endParaRPr lang="en-GB" dirty="0"/>
          </a:p>
        </p:txBody>
      </p:sp>
      <p:sp>
        <p:nvSpPr>
          <p:cNvPr id="15" name="Text Placeholder 15">
            <a:extLst>
              <a:ext uri="{FF2B5EF4-FFF2-40B4-BE49-F238E27FC236}">
                <a16:creationId xmlns:a16="http://schemas.microsoft.com/office/drawing/2014/main" id="{2A0A5494-3A29-4129-AE77-6600D261B7AD}"/>
              </a:ext>
            </a:extLst>
          </p:cNvPr>
          <p:cNvSpPr>
            <a:spLocks noGrp="1"/>
          </p:cNvSpPr>
          <p:nvPr>
            <p:ph type="body" sz="quarter" idx="11" hasCustomPrompt="1"/>
          </p:nvPr>
        </p:nvSpPr>
        <p:spPr>
          <a:xfrm>
            <a:off x="2260369" y="5006897"/>
            <a:ext cx="7328769" cy="312235"/>
          </a:xfrm>
        </p:spPr>
        <p:txBody>
          <a:bodyPr/>
          <a:lstStyle>
            <a:lvl1pPr marL="0" indent="0">
              <a:spcBef>
                <a:spcPts val="0"/>
              </a:spcBef>
              <a:buNone/>
              <a:defRPr sz="1800">
                <a:solidFill>
                  <a:schemeClr val="bg1"/>
                </a:solidFill>
              </a:defRPr>
            </a:lvl1pPr>
          </a:lstStyle>
          <a:p>
            <a:pPr lvl="0"/>
            <a:r>
              <a:rPr lang="en-US" dirty="0"/>
              <a:t>Add date</a:t>
            </a:r>
            <a:endParaRPr lang="en-GB" dirty="0"/>
          </a:p>
        </p:txBody>
      </p:sp>
      <p:grpSp>
        <p:nvGrpSpPr>
          <p:cNvPr id="11" name="Group 10">
            <a:extLst>
              <a:ext uri="{FF2B5EF4-FFF2-40B4-BE49-F238E27FC236}">
                <a16:creationId xmlns:a16="http://schemas.microsoft.com/office/drawing/2014/main" id="{21A1C535-E3D6-400B-99BE-7040F7D28144}"/>
              </a:ext>
            </a:extLst>
          </p:cNvPr>
          <p:cNvGrpSpPr/>
          <p:nvPr/>
        </p:nvGrpSpPr>
        <p:grpSpPr>
          <a:xfrm>
            <a:off x="0" y="5403941"/>
            <a:ext cx="12228766" cy="1445189"/>
            <a:chOff x="0" y="5403941"/>
            <a:chExt cx="12228766" cy="1445189"/>
          </a:xfrm>
        </p:grpSpPr>
        <p:pic>
          <p:nvPicPr>
            <p:cNvPr id="13" name="Picture 12" descr="A close up of a logo&#10;&#10;Description automatically generated">
              <a:extLst>
                <a:ext uri="{FF2B5EF4-FFF2-40B4-BE49-F238E27FC236}">
                  <a16:creationId xmlns:a16="http://schemas.microsoft.com/office/drawing/2014/main" id="{3F541D11-C8F6-4A70-ADFF-5EC7981E434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9" name="Picture 18" descr="A close up of a logo&#10;&#10;Description automatically generated">
              <a:extLst>
                <a:ext uri="{FF2B5EF4-FFF2-40B4-BE49-F238E27FC236}">
                  <a16:creationId xmlns:a16="http://schemas.microsoft.com/office/drawing/2014/main" id="{C9F584AD-B2B2-4F72-9476-8C34388EC9CD}"/>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908848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C46201-40AA-4BFB-94AE-3D5EF553BEEA}"/>
              </a:ext>
            </a:extLst>
          </p:cNvPr>
          <p:cNvSpPr>
            <a:spLocks noGrp="1"/>
          </p:cNvSpPr>
          <p:nvPr>
            <p:ph type="dt" sz="half" idx="10"/>
          </p:nvPr>
        </p:nvSpPr>
        <p:spPr/>
        <p:txBody>
          <a:bodyPr/>
          <a:lstStyle/>
          <a:p>
            <a:pPr marL="0" marR="0" lvl="0" indent="0" algn="l" defTabSz="914400" rtl="0" eaLnBrk="0" fontAlgn="base" latinLnBrk="0" hangingPunct="0">
              <a:lnSpc>
                <a:spcPct val="100000"/>
              </a:lnSpc>
              <a:spcBef>
                <a:spcPct val="50000"/>
              </a:spcBef>
              <a:spcAft>
                <a:spcPct val="0"/>
              </a:spcAft>
              <a:buClrTx/>
              <a:buSzTx/>
              <a:buFontTx/>
              <a:buNone/>
              <a:tabLst/>
              <a:defRPr/>
            </a:pPr>
            <a:fld id="{6B11AB71-2BD7-4598-9B40-7192B82EF3AC}" type="datetimeFigureOut">
              <a:rPr kumimoji="0" lang="en-ZA" sz="1800" b="0" i="0" u="none" strike="noStrike" kern="1200" cap="none" spc="0" normalizeH="0" baseline="0" noProof="0" smtClean="0">
                <a:ln>
                  <a:noFill/>
                </a:ln>
                <a:solidFill>
                  <a:srgbClr val="0A2240"/>
                </a:solidFill>
                <a:effectLst/>
                <a:uLnTx/>
                <a:uFillTx/>
                <a:latin typeface="Imago" pitchFamily="2" charset="0"/>
                <a:ea typeface="+mn-ea"/>
                <a:cs typeface="+mn-cs"/>
              </a:rPr>
              <a:pPr marL="0" marR="0" lvl="0" indent="0" algn="l" defTabSz="914400" rtl="0" eaLnBrk="0" fontAlgn="base" latinLnBrk="0" hangingPunct="0">
                <a:lnSpc>
                  <a:spcPct val="100000"/>
                </a:lnSpc>
                <a:spcBef>
                  <a:spcPct val="50000"/>
                </a:spcBef>
                <a:spcAft>
                  <a:spcPct val="0"/>
                </a:spcAft>
                <a:buClrTx/>
                <a:buSzTx/>
                <a:buFontTx/>
                <a:buNone/>
                <a:tabLst/>
                <a:defRPr/>
              </a:pPr>
              <a:t>2024/06/18</a:t>
            </a:fld>
            <a:endParaRPr kumimoji="0" lang="en-ZA" sz="1800" b="0" i="0" u="none" strike="noStrike" kern="1200" cap="none" spc="0" normalizeH="0" baseline="0" noProof="0" dirty="0">
              <a:ln>
                <a:noFill/>
              </a:ln>
              <a:solidFill>
                <a:srgbClr val="0A2240"/>
              </a:solidFill>
              <a:effectLst/>
              <a:uLnTx/>
              <a:uFillTx/>
              <a:latin typeface="Imago" pitchFamily="2" charset="0"/>
              <a:ea typeface="+mn-ea"/>
              <a:cs typeface="+mn-cs"/>
            </a:endParaRPr>
          </a:p>
        </p:txBody>
      </p:sp>
      <p:sp>
        <p:nvSpPr>
          <p:cNvPr id="3" name="Footer Placeholder 2">
            <a:extLst>
              <a:ext uri="{FF2B5EF4-FFF2-40B4-BE49-F238E27FC236}">
                <a16:creationId xmlns:a16="http://schemas.microsoft.com/office/drawing/2014/main" id="{AF080337-8EC2-4B14-995C-5565FCB73476}"/>
              </a:ext>
            </a:extLst>
          </p:cNvPr>
          <p:cNvSpPr>
            <a:spLocks noGrp="1"/>
          </p:cNvSpPr>
          <p:nvPr>
            <p:ph type="ftr" sz="quarter" idx="11"/>
          </p:nvPr>
        </p:nvSpPr>
        <p:spPr/>
        <p:txBody>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ZA" sz="1800" b="0" i="0" u="none" strike="noStrike" kern="1200" cap="none" spc="0" normalizeH="0" baseline="0" noProof="0" dirty="0">
              <a:ln>
                <a:noFill/>
              </a:ln>
              <a:solidFill>
                <a:srgbClr val="0A2240"/>
              </a:solidFill>
              <a:effectLst/>
              <a:uLnTx/>
              <a:uFillTx/>
              <a:latin typeface="Imago" pitchFamily="2" charset="0"/>
              <a:ea typeface="+mn-ea"/>
              <a:cs typeface="+mn-cs"/>
            </a:endParaRPr>
          </a:p>
        </p:txBody>
      </p:sp>
      <p:sp>
        <p:nvSpPr>
          <p:cNvPr id="4" name="Slide Number Placeholder 3">
            <a:extLst>
              <a:ext uri="{FF2B5EF4-FFF2-40B4-BE49-F238E27FC236}">
                <a16:creationId xmlns:a16="http://schemas.microsoft.com/office/drawing/2014/main" id="{ACA47647-C238-4544-ADD0-E73FDA8D4EFE}"/>
              </a:ext>
            </a:extLst>
          </p:cNvPr>
          <p:cNvSpPr>
            <a:spLocks noGrp="1"/>
          </p:cNvSpPr>
          <p:nvPr>
            <p:ph type="sldNum" sz="quarter" idx="12"/>
          </p:nvPr>
        </p:nvSpPr>
        <p:spPr/>
        <p:txBody>
          <a:bodyPr/>
          <a:lstStyle/>
          <a:p>
            <a:pPr marL="0" marR="0" lvl="0" indent="0" algn="l" defTabSz="914400" rtl="0" eaLnBrk="0" fontAlgn="base" latinLnBrk="0" hangingPunct="0">
              <a:lnSpc>
                <a:spcPct val="100000"/>
              </a:lnSpc>
              <a:spcBef>
                <a:spcPct val="50000"/>
              </a:spcBef>
              <a:spcAft>
                <a:spcPct val="0"/>
              </a:spcAft>
              <a:buClrTx/>
              <a:buSzTx/>
              <a:buFontTx/>
              <a:buNone/>
              <a:tabLst/>
              <a:defRPr/>
            </a:pPr>
            <a:fld id="{7DF6D8E1-1EE1-45FD-8B0E-86111558753A}" type="slidenum">
              <a:rPr kumimoji="0" lang="en-ZA" sz="1800" b="0" i="0" u="none" strike="noStrike" kern="1200" cap="none" spc="0" normalizeH="0" baseline="0" noProof="0" smtClean="0">
                <a:ln>
                  <a:noFill/>
                </a:ln>
                <a:solidFill>
                  <a:srgbClr val="0A2240"/>
                </a:solidFill>
                <a:effectLst/>
                <a:uLnTx/>
                <a:uFillTx/>
                <a:latin typeface="Imago" pitchFamily="2" charset="0"/>
                <a:ea typeface="+mn-ea"/>
                <a:cs typeface="+mn-cs"/>
              </a:rPr>
              <a:pPr marL="0" marR="0" lvl="0" indent="0" algn="l" defTabSz="914400" rtl="0" eaLnBrk="0" fontAlgn="base" latinLnBrk="0" hangingPunct="0">
                <a:lnSpc>
                  <a:spcPct val="100000"/>
                </a:lnSpc>
                <a:spcBef>
                  <a:spcPct val="50000"/>
                </a:spcBef>
                <a:spcAft>
                  <a:spcPct val="0"/>
                </a:spcAft>
                <a:buClrTx/>
                <a:buSzTx/>
                <a:buFontTx/>
                <a:buNone/>
                <a:tabLst/>
                <a:defRPr/>
              </a:pPr>
              <a:t>‹#›</a:t>
            </a:fld>
            <a:endParaRPr kumimoji="0" lang="en-ZA" sz="1800" b="0" i="0" u="none" strike="noStrike" kern="1200" cap="none" spc="0" normalizeH="0" baseline="0" noProof="0" dirty="0">
              <a:ln>
                <a:noFill/>
              </a:ln>
              <a:solidFill>
                <a:srgbClr val="0A2240"/>
              </a:solidFill>
              <a:effectLst/>
              <a:uLnTx/>
              <a:uFillTx/>
              <a:latin typeface="Imago" pitchFamily="2" charset="0"/>
              <a:ea typeface="+mn-ea"/>
              <a:cs typeface="+mn-cs"/>
            </a:endParaRPr>
          </a:p>
        </p:txBody>
      </p:sp>
    </p:spTree>
    <p:extLst>
      <p:ext uri="{BB962C8B-B14F-4D97-AF65-F5344CB8AC3E}">
        <p14:creationId xmlns:p14="http://schemas.microsoft.com/office/powerpoint/2010/main" val="6996767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49DB-D063-435E-9DF4-2D17F3427889}"/>
              </a:ext>
            </a:extLst>
          </p:cNvPr>
          <p:cNvSpPr>
            <a:spLocks noGrp="1"/>
          </p:cNvSpPr>
          <p:nvPr>
            <p:ph type="title" hasCustomPrompt="1"/>
          </p:nvPr>
        </p:nvSpPr>
        <p:spPr/>
        <p:txBody>
          <a:bodyPr/>
          <a:lstStyle>
            <a:lvl1pPr>
              <a:defRPr/>
            </a:lvl1pPr>
          </a:lstStyle>
          <a:p>
            <a:r>
              <a:rPr lang="en-US" dirty="0"/>
              <a:t>Add title</a:t>
            </a:r>
            <a:endParaRPr lang="en-GB" dirty="0"/>
          </a:p>
        </p:txBody>
      </p:sp>
    </p:spTree>
    <p:extLst>
      <p:ext uri="{BB962C8B-B14F-4D97-AF65-F5344CB8AC3E}">
        <p14:creationId xmlns:p14="http://schemas.microsoft.com/office/powerpoint/2010/main" val="11793564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amp;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E94099-F0FA-4022-90D2-283023CDE116}"/>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dirty="0"/>
              <a:t>Add slide subtitle</a:t>
            </a:r>
            <a:endParaRPr lang="en-GB" dirty="0"/>
          </a:p>
        </p:txBody>
      </p:sp>
      <p:sp>
        <p:nvSpPr>
          <p:cNvPr id="2" name="Title 1">
            <a:extLst>
              <a:ext uri="{FF2B5EF4-FFF2-40B4-BE49-F238E27FC236}">
                <a16:creationId xmlns:a16="http://schemas.microsoft.com/office/drawing/2014/main" id="{8854BC23-DC22-40F8-BDAC-9AAF336BF191}"/>
              </a:ext>
            </a:extLst>
          </p:cNvPr>
          <p:cNvSpPr>
            <a:spLocks noGrp="1"/>
          </p:cNvSpPr>
          <p:nvPr>
            <p:ph type="title" hasCustomPrompt="1"/>
          </p:nvPr>
        </p:nvSpPr>
        <p:spPr>
          <a:xfrm>
            <a:off x="1557195" y="594540"/>
            <a:ext cx="9026667" cy="256955"/>
          </a:xfrm>
        </p:spPr>
        <p:txBody>
          <a:bodyPr/>
          <a:lstStyle>
            <a:lvl1pPr>
              <a:defRPr/>
            </a:lvl1pPr>
          </a:lstStyle>
          <a:p>
            <a:r>
              <a:rPr lang="en-US" dirty="0"/>
              <a:t>ADD TITLE</a:t>
            </a:r>
            <a:endParaRPr lang="en-GB" dirty="0"/>
          </a:p>
        </p:txBody>
      </p:sp>
    </p:spTree>
    <p:extLst>
      <p:ext uri="{BB962C8B-B14F-4D97-AF65-F5344CB8AC3E}">
        <p14:creationId xmlns:p14="http://schemas.microsoft.com/office/powerpoint/2010/main" val="37374143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3B5615-C49E-4B43-81A6-89F9797291EB}"/>
              </a:ext>
            </a:extLst>
          </p:cNvPr>
          <p:cNvSpPr>
            <a:spLocks noGrp="1"/>
          </p:cNvSpPr>
          <p:nvPr>
            <p:ph type="body" sz="quarter" idx="11" hasCustomPrompt="1"/>
          </p:nvPr>
        </p:nvSpPr>
        <p:spPr>
          <a:xfrm>
            <a:off x="766764" y="1304925"/>
            <a:ext cx="10658474" cy="5195888"/>
          </a:xfrm>
        </p:spPr>
        <p:txBody>
          <a:bodyPr/>
          <a:lstStyle>
            <a:lvl1pPr>
              <a:defRPr/>
            </a:lvl1pPr>
          </a:lstStyle>
          <a:p>
            <a:pPr lvl="0"/>
            <a:r>
              <a:rPr lang="en-US" dirty="0"/>
              <a:t>Add 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a:extLst>
              <a:ext uri="{FF2B5EF4-FFF2-40B4-BE49-F238E27FC236}">
                <a16:creationId xmlns:a16="http://schemas.microsoft.com/office/drawing/2014/main" id="{FFBA19EE-5899-4FCA-915D-160FFCD2FC9B}"/>
              </a:ext>
            </a:extLst>
          </p:cNvPr>
          <p:cNvSpPr>
            <a:spLocks noGrp="1"/>
          </p:cNvSpPr>
          <p:nvPr>
            <p:ph type="title" hasCustomPrompt="1"/>
          </p:nvPr>
        </p:nvSpPr>
        <p:spPr/>
        <p:txBody>
          <a:bodyPr/>
          <a:lstStyle>
            <a:lvl1pPr>
              <a:defRPr/>
            </a:lvl1pPr>
          </a:lstStyle>
          <a:p>
            <a:r>
              <a:rPr lang="en-US" dirty="0"/>
              <a:t>ADD TITLE</a:t>
            </a:r>
            <a:endParaRPr lang="en-GB" dirty="0"/>
          </a:p>
        </p:txBody>
      </p:sp>
      <p:sp>
        <p:nvSpPr>
          <p:cNvPr id="6" name="Text Placeholder 3">
            <a:extLst>
              <a:ext uri="{FF2B5EF4-FFF2-40B4-BE49-F238E27FC236}">
                <a16:creationId xmlns:a16="http://schemas.microsoft.com/office/drawing/2014/main" id="{3F4B4272-7A53-4BF1-8284-2D7D233E9CCF}"/>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dirty="0"/>
              <a:t>Add slide subtitle</a:t>
            </a:r>
            <a:endParaRPr lang="en-GB" dirty="0"/>
          </a:p>
        </p:txBody>
      </p:sp>
    </p:spTree>
    <p:extLst>
      <p:ext uri="{BB962C8B-B14F-4D97-AF65-F5344CB8AC3E}">
        <p14:creationId xmlns:p14="http://schemas.microsoft.com/office/powerpoint/2010/main" val="1503776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title &amp; 2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3B5615-C49E-4B43-81A6-89F9797291EB}"/>
              </a:ext>
            </a:extLst>
          </p:cNvPr>
          <p:cNvSpPr>
            <a:spLocks noGrp="1"/>
          </p:cNvSpPr>
          <p:nvPr>
            <p:ph type="body" sz="quarter" idx="11" hasCustomPrompt="1"/>
          </p:nvPr>
        </p:nvSpPr>
        <p:spPr>
          <a:xfrm>
            <a:off x="766764" y="1304925"/>
            <a:ext cx="5129540" cy="5195888"/>
          </a:xfrm>
        </p:spPr>
        <p:txBody>
          <a:bodyPr/>
          <a:lstStyle>
            <a:lvl1pPr>
              <a:defRPr/>
            </a:lvl1pPr>
          </a:lstStyle>
          <a:p>
            <a:pPr lvl="0"/>
            <a:r>
              <a:rPr lang="en-US" dirty="0"/>
              <a:t>Add 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ext Placeholder 4">
            <a:extLst>
              <a:ext uri="{FF2B5EF4-FFF2-40B4-BE49-F238E27FC236}">
                <a16:creationId xmlns:a16="http://schemas.microsoft.com/office/drawing/2014/main" id="{C29DB67C-29D5-4D28-BA91-D1A59959DF23}"/>
              </a:ext>
            </a:extLst>
          </p:cNvPr>
          <p:cNvSpPr>
            <a:spLocks noGrp="1"/>
          </p:cNvSpPr>
          <p:nvPr>
            <p:ph type="body" sz="quarter" idx="12" hasCustomPrompt="1"/>
          </p:nvPr>
        </p:nvSpPr>
        <p:spPr>
          <a:xfrm>
            <a:off x="6295696" y="1304925"/>
            <a:ext cx="5129540" cy="5195888"/>
          </a:xfrm>
        </p:spPr>
        <p:txBody>
          <a:bodyPr/>
          <a:lstStyle>
            <a:lvl1pPr>
              <a:defRPr/>
            </a:lvl1pPr>
          </a:lstStyle>
          <a:p>
            <a:pPr lvl="0"/>
            <a:r>
              <a:rPr lang="en-US" dirty="0"/>
              <a:t>Add 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Text Placeholder 3">
            <a:extLst>
              <a:ext uri="{FF2B5EF4-FFF2-40B4-BE49-F238E27FC236}">
                <a16:creationId xmlns:a16="http://schemas.microsoft.com/office/drawing/2014/main" id="{C3EB93A9-9146-44CE-B7E9-9AE5A3C6F99C}"/>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dirty="0"/>
              <a:t>Add slide subtitle</a:t>
            </a:r>
            <a:endParaRPr lang="en-GB" dirty="0"/>
          </a:p>
        </p:txBody>
      </p:sp>
      <p:sp>
        <p:nvSpPr>
          <p:cNvPr id="2" name="Title 1">
            <a:extLst>
              <a:ext uri="{FF2B5EF4-FFF2-40B4-BE49-F238E27FC236}">
                <a16:creationId xmlns:a16="http://schemas.microsoft.com/office/drawing/2014/main" id="{0A110D41-F856-4D1F-866D-EF271201C42B}"/>
              </a:ext>
            </a:extLst>
          </p:cNvPr>
          <p:cNvSpPr>
            <a:spLocks noGrp="1"/>
          </p:cNvSpPr>
          <p:nvPr>
            <p:ph type="title" hasCustomPrompt="1"/>
          </p:nvPr>
        </p:nvSpPr>
        <p:spPr/>
        <p:txBody>
          <a:bodyPr/>
          <a:lstStyle>
            <a:lvl1pPr>
              <a:defRPr/>
            </a:lvl1pPr>
          </a:lstStyle>
          <a:p>
            <a:r>
              <a:rPr lang="en-US" dirty="0"/>
              <a:t>ADD TITLE</a:t>
            </a:r>
            <a:endParaRPr lang="en-GB" dirty="0"/>
          </a:p>
        </p:txBody>
      </p:sp>
    </p:spTree>
    <p:extLst>
      <p:ext uri="{BB962C8B-B14F-4D97-AF65-F5344CB8AC3E}">
        <p14:creationId xmlns:p14="http://schemas.microsoft.com/office/powerpoint/2010/main" val="36550972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itle &amp;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C51D97-7782-426E-BA52-035512D31AE8}"/>
              </a:ext>
            </a:extLst>
          </p:cNvPr>
          <p:cNvSpPr>
            <a:spLocks noGrp="1"/>
          </p:cNvSpPr>
          <p:nvPr>
            <p:ph type="pic" sz="quarter" idx="11" hasCustomPrompt="1"/>
          </p:nvPr>
        </p:nvSpPr>
        <p:spPr>
          <a:xfrm>
            <a:off x="325438" y="1304924"/>
            <a:ext cx="11541125" cy="5195889"/>
          </a:xfrm>
          <a:solidFill>
            <a:schemeClr val="bg2"/>
          </a:solidFill>
        </p:spPr>
        <p:txBody>
          <a:bodyPr/>
          <a:lstStyle>
            <a:lvl1pPr marL="0" indent="0">
              <a:buNone/>
              <a:defRPr/>
            </a:lvl1pPr>
          </a:lstStyle>
          <a:p>
            <a:r>
              <a:rPr lang="en-GB" dirty="0"/>
              <a:t>Add picture</a:t>
            </a:r>
          </a:p>
        </p:txBody>
      </p:sp>
      <p:sp>
        <p:nvSpPr>
          <p:cNvPr id="5" name="Text Placeholder 3">
            <a:extLst>
              <a:ext uri="{FF2B5EF4-FFF2-40B4-BE49-F238E27FC236}">
                <a16:creationId xmlns:a16="http://schemas.microsoft.com/office/drawing/2014/main" id="{51038C1C-6CAD-4852-B8E6-514B52DFDD11}"/>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dirty="0"/>
              <a:t>Add slide subtitle</a:t>
            </a:r>
            <a:endParaRPr lang="en-GB" dirty="0"/>
          </a:p>
        </p:txBody>
      </p:sp>
      <p:sp>
        <p:nvSpPr>
          <p:cNvPr id="2" name="Title 1">
            <a:extLst>
              <a:ext uri="{FF2B5EF4-FFF2-40B4-BE49-F238E27FC236}">
                <a16:creationId xmlns:a16="http://schemas.microsoft.com/office/drawing/2014/main" id="{CCD49341-F3FE-43B6-8237-A96E182DCB10}"/>
              </a:ext>
            </a:extLst>
          </p:cNvPr>
          <p:cNvSpPr>
            <a:spLocks noGrp="1"/>
          </p:cNvSpPr>
          <p:nvPr>
            <p:ph type="title" hasCustomPrompt="1"/>
          </p:nvPr>
        </p:nvSpPr>
        <p:spPr/>
        <p:txBody>
          <a:bodyPr/>
          <a:lstStyle>
            <a:lvl1pPr>
              <a:defRPr/>
            </a:lvl1pPr>
          </a:lstStyle>
          <a:p>
            <a:r>
              <a:rPr lang="en-US" dirty="0"/>
              <a:t>ADD TITLE</a:t>
            </a:r>
            <a:endParaRPr lang="en-GB" dirty="0"/>
          </a:p>
        </p:txBody>
      </p:sp>
    </p:spTree>
    <p:extLst>
      <p:ext uri="{BB962C8B-B14F-4D97-AF65-F5344CB8AC3E}">
        <p14:creationId xmlns:p14="http://schemas.microsoft.com/office/powerpoint/2010/main" val="15068651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title &amp; 2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C51D97-7782-426E-BA52-035512D31AE8}"/>
              </a:ext>
            </a:extLst>
          </p:cNvPr>
          <p:cNvSpPr>
            <a:spLocks noGrp="1"/>
          </p:cNvSpPr>
          <p:nvPr>
            <p:ph type="pic" sz="quarter" idx="11" hasCustomPrompt="1"/>
          </p:nvPr>
        </p:nvSpPr>
        <p:spPr>
          <a:xfrm>
            <a:off x="312738" y="1304924"/>
            <a:ext cx="5693261" cy="5195889"/>
          </a:xfrm>
          <a:solidFill>
            <a:schemeClr val="bg2"/>
          </a:solidFill>
        </p:spPr>
        <p:txBody>
          <a:bodyPr/>
          <a:lstStyle>
            <a:lvl1pPr marL="0" indent="0">
              <a:buNone/>
              <a:defRPr/>
            </a:lvl1pPr>
          </a:lstStyle>
          <a:p>
            <a:r>
              <a:rPr lang="en-GB" dirty="0"/>
              <a:t>Add picture</a:t>
            </a:r>
          </a:p>
        </p:txBody>
      </p:sp>
      <p:sp>
        <p:nvSpPr>
          <p:cNvPr id="10" name="Picture Placeholder 2">
            <a:extLst>
              <a:ext uri="{FF2B5EF4-FFF2-40B4-BE49-F238E27FC236}">
                <a16:creationId xmlns:a16="http://schemas.microsoft.com/office/drawing/2014/main" id="{2685F904-C1FA-4404-9DA7-70926B83908E}"/>
              </a:ext>
            </a:extLst>
          </p:cNvPr>
          <p:cNvSpPr>
            <a:spLocks noGrp="1"/>
          </p:cNvSpPr>
          <p:nvPr>
            <p:ph type="pic" sz="quarter" idx="12" hasCustomPrompt="1"/>
          </p:nvPr>
        </p:nvSpPr>
        <p:spPr>
          <a:xfrm>
            <a:off x="6186000" y="1304924"/>
            <a:ext cx="5672243" cy="5195889"/>
          </a:xfrm>
          <a:solidFill>
            <a:schemeClr val="bg2"/>
          </a:solidFill>
        </p:spPr>
        <p:txBody>
          <a:bodyPr/>
          <a:lstStyle>
            <a:lvl1pPr marL="0" indent="0">
              <a:buNone/>
              <a:defRPr/>
            </a:lvl1pPr>
          </a:lstStyle>
          <a:p>
            <a:r>
              <a:rPr lang="en-GB" dirty="0"/>
              <a:t>Add picture</a:t>
            </a:r>
          </a:p>
        </p:txBody>
      </p:sp>
      <p:sp>
        <p:nvSpPr>
          <p:cNvPr id="2" name="Title 1">
            <a:extLst>
              <a:ext uri="{FF2B5EF4-FFF2-40B4-BE49-F238E27FC236}">
                <a16:creationId xmlns:a16="http://schemas.microsoft.com/office/drawing/2014/main" id="{9EC80AB6-1DD2-45B6-9ADF-B1034C21206A}"/>
              </a:ext>
            </a:extLst>
          </p:cNvPr>
          <p:cNvSpPr>
            <a:spLocks noGrp="1"/>
          </p:cNvSpPr>
          <p:nvPr>
            <p:ph type="title" hasCustomPrompt="1"/>
          </p:nvPr>
        </p:nvSpPr>
        <p:spPr/>
        <p:txBody>
          <a:bodyPr/>
          <a:lstStyle>
            <a:lvl1pPr>
              <a:defRPr/>
            </a:lvl1pPr>
          </a:lstStyle>
          <a:p>
            <a:r>
              <a:rPr lang="en-US" dirty="0"/>
              <a:t>ADD TITLE</a:t>
            </a:r>
            <a:endParaRPr lang="en-GB" dirty="0"/>
          </a:p>
        </p:txBody>
      </p:sp>
      <p:sp>
        <p:nvSpPr>
          <p:cNvPr id="7" name="Text Placeholder 3">
            <a:extLst>
              <a:ext uri="{FF2B5EF4-FFF2-40B4-BE49-F238E27FC236}">
                <a16:creationId xmlns:a16="http://schemas.microsoft.com/office/drawing/2014/main" id="{00AA5A06-B399-407D-82C2-542FEF9F4A7B}"/>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dirty="0"/>
              <a:t>Add slide subtitle</a:t>
            </a:r>
            <a:endParaRPr lang="en-GB" dirty="0"/>
          </a:p>
        </p:txBody>
      </p:sp>
    </p:spTree>
    <p:extLst>
      <p:ext uri="{BB962C8B-B14F-4D97-AF65-F5344CB8AC3E}">
        <p14:creationId xmlns:p14="http://schemas.microsoft.com/office/powerpoint/2010/main" val="38988987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title &amp; 3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C51D97-7782-426E-BA52-035512D31AE8}"/>
              </a:ext>
            </a:extLst>
          </p:cNvPr>
          <p:cNvSpPr>
            <a:spLocks noGrp="1"/>
          </p:cNvSpPr>
          <p:nvPr>
            <p:ph type="pic" sz="quarter" idx="11" hasCustomPrompt="1"/>
          </p:nvPr>
        </p:nvSpPr>
        <p:spPr>
          <a:xfrm>
            <a:off x="312740" y="1304924"/>
            <a:ext cx="3733971" cy="5195889"/>
          </a:xfrm>
          <a:solidFill>
            <a:schemeClr val="bg2"/>
          </a:solidFill>
        </p:spPr>
        <p:txBody>
          <a:bodyPr/>
          <a:lstStyle>
            <a:lvl1pPr marL="0" indent="0">
              <a:buNone/>
              <a:defRPr/>
            </a:lvl1pPr>
          </a:lstStyle>
          <a:p>
            <a:r>
              <a:rPr lang="en-GB" dirty="0"/>
              <a:t>Add picture</a:t>
            </a:r>
          </a:p>
        </p:txBody>
      </p:sp>
      <p:sp>
        <p:nvSpPr>
          <p:cNvPr id="9" name="Picture Placeholder 2">
            <a:extLst>
              <a:ext uri="{FF2B5EF4-FFF2-40B4-BE49-F238E27FC236}">
                <a16:creationId xmlns:a16="http://schemas.microsoft.com/office/drawing/2014/main" id="{A23B629F-E757-4072-B70F-285146A71146}"/>
              </a:ext>
            </a:extLst>
          </p:cNvPr>
          <p:cNvSpPr>
            <a:spLocks noGrp="1"/>
          </p:cNvSpPr>
          <p:nvPr>
            <p:ph type="pic" sz="quarter" idx="12" hasCustomPrompt="1"/>
          </p:nvPr>
        </p:nvSpPr>
        <p:spPr>
          <a:xfrm>
            <a:off x="4226711" y="1304924"/>
            <a:ext cx="3713179" cy="5195889"/>
          </a:xfrm>
          <a:solidFill>
            <a:schemeClr val="bg2"/>
          </a:solidFill>
        </p:spPr>
        <p:txBody>
          <a:bodyPr/>
          <a:lstStyle>
            <a:lvl1pPr marL="0" indent="0">
              <a:buNone/>
              <a:defRPr/>
            </a:lvl1pPr>
          </a:lstStyle>
          <a:p>
            <a:r>
              <a:rPr lang="en-GB" dirty="0"/>
              <a:t>Add picture</a:t>
            </a:r>
          </a:p>
        </p:txBody>
      </p:sp>
      <p:sp>
        <p:nvSpPr>
          <p:cNvPr id="11" name="Picture Placeholder 2">
            <a:extLst>
              <a:ext uri="{FF2B5EF4-FFF2-40B4-BE49-F238E27FC236}">
                <a16:creationId xmlns:a16="http://schemas.microsoft.com/office/drawing/2014/main" id="{C8506A64-305D-49B1-8EA1-4EDC7866B80A}"/>
              </a:ext>
            </a:extLst>
          </p:cNvPr>
          <p:cNvSpPr>
            <a:spLocks noGrp="1"/>
          </p:cNvSpPr>
          <p:nvPr>
            <p:ph type="pic" sz="quarter" idx="13" hasCustomPrompt="1"/>
          </p:nvPr>
        </p:nvSpPr>
        <p:spPr>
          <a:xfrm>
            <a:off x="8140683" y="1304924"/>
            <a:ext cx="3713179" cy="5195889"/>
          </a:xfrm>
          <a:solidFill>
            <a:schemeClr val="bg2"/>
          </a:solidFill>
        </p:spPr>
        <p:txBody>
          <a:bodyPr/>
          <a:lstStyle>
            <a:lvl1pPr marL="0" indent="0">
              <a:buNone/>
              <a:defRPr/>
            </a:lvl1pPr>
          </a:lstStyle>
          <a:p>
            <a:r>
              <a:rPr lang="en-GB" dirty="0"/>
              <a:t>Add picture</a:t>
            </a:r>
          </a:p>
        </p:txBody>
      </p:sp>
      <p:sp>
        <p:nvSpPr>
          <p:cNvPr id="2" name="Title 1">
            <a:extLst>
              <a:ext uri="{FF2B5EF4-FFF2-40B4-BE49-F238E27FC236}">
                <a16:creationId xmlns:a16="http://schemas.microsoft.com/office/drawing/2014/main" id="{0E0B3982-C16E-4014-8E42-6354DEF70839}"/>
              </a:ext>
            </a:extLst>
          </p:cNvPr>
          <p:cNvSpPr>
            <a:spLocks noGrp="1"/>
          </p:cNvSpPr>
          <p:nvPr>
            <p:ph type="title" hasCustomPrompt="1"/>
          </p:nvPr>
        </p:nvSpPr>
        <p:spPr/>
        <p:txBody>
          <a:bodyPr/>
          <a:lstStyle>
            <a:lvl1pPr>
              <a:defRPr/>
            </a:lvl1pPr>
          </a:lstStyle>
          <a:p>
            <a:r>
              <a:rPr lang="en-US" dirty="0"/>
              <a:t>ADD TITLE</a:t>
            </a:r>
            <a:endParaRPr lang="en-GB" dirty="0"/>
          </a:p>
        </p:txBody>
      </p:sp>
      <p:sp>
        <p:nvSpPr>
          <p:cNvPr id="10" name="Text Placeholder 3">
            <a:extLst>
              <a:ext uri="{FF2B5EF4-FFF2-40B4-BE49-F238E27FC236}">
                <a16:creationId xmlns:a16="http://schemas.microsoft.com/office/drawing/2014/main" id="{21878905-2824-4205-AD9B-FF3B7A106EA9}"/>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dirty="0"/>
              <a:t>Add slide subtitle</a:t>
            </a:r>
            <a:endParaRPr lang="en-GB" dirty="0"/>
          </a:p>
        </p:txBody>
      </p:sp>
    </p:spTree>
    <p:extLst>
      <p:ext uri="{BB962C8B-B14F-4D97-AF65-F5344CB8AC3E}">
        <p14:creationId xmlns:p14="http://schemas.microsoft.com/office/powerpoint/2010/main" val="35600622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amp; 4images">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5E9DA608-8C03-445E-85BB-9DAABFBE2783}"/>
              </a:ext>
            </a:extLst>
          </p:cNvPr>
          <p:cNvSpPr>
            <a:spLocks noGrp="1"/>
          </p:cNvSpPr>
          <p:nvPr>
            <p:ph type="pic" sz="quarter" idx="11" hasCustomPrompt="1"/>
          </p:nvPr>
        </p:nvSpPr>
        <p:spPr>
          <a:xfrm>
            <a:off x="312738" y="1304924"/>
            <a:ext cx="5693261" cy="2521922"/>
          </a:xfrm>
          <a:solidFill>
            <a:schemeClr val="bg2"/>
          </a:solidFill>
        </p:spPr>
        <p:txBody>
          <a:bodyPr/>
          <a:lstStyle>
            <a:lvl1pPr marL="0" indent="0">
              <a:buNone/>
              <a:defRPr/>
            </a:lvl1pPr>
          </a:lstStyle>
          <a:p>
            <a:r>
              <a:rPr lang="en-GB" dirty="0"/>
              <a:t>Add picture</a:t>
            </a:r>
          </a:p>
        </p:txBody>
      </p:sp>
      <p:sp>
        <p:nvSpPr>
          <p:cNvPr id="17" name="Picture Placeholder 2">
            <a:extLst>
              <a:ext uri="{FF2B5EF4-FFF2-40B4-BE49-F238E27FC236}">
                <a16:creationId xmlns:a16="http://schemas.microsoft.com/office/drawing/2014/main" id="{A5B46A92-E318-4070-BE0E-FFD914BF2367}"/>
              </a:ext>
            </a:extLst>
          </p:cNvPr>
          <p:cNvSpPr>
            <a:spLocks noGrp="1"/>
          </p:cNvSpPr>
          <p:nvPr>
            <p:ph type="pic" sz="quarter" idx="12" hasCustomPrompt="1"/>
          </p:nvPr>
        </p:nvSpPr>
        <p:spPr>
          <a:xfrm>
            <a:off x="6186000" y="1304924"/>
            <a:ext cx="5672243" cy="2521922"/>
          </a:xfrm>
          <a:solidFill>
            <a:schemeClr val="bg2"/>
          </a:solidFill>
        </p:spPr>
        <p:txBody>
          <a:bodyPr/>
          <a:lstStyle>
            <a:lvl1pPr marL="0" indent="0">
              <a:buNone/>
              <a:defRPr/>
            </a:lvl1pPr>
          </a:lstStyle>
          <a:p>
            <a:r>
              <a:rPr lang="en-GB" dirty="0"/>
              <a:t>Add picture</a:t>
            </a:r>
          </a:p>
        </p:txBody>
      </p:sp>
      <p:sp>
        <p:nvSpPr>
          <p:cNvPr id="22" name="Picture Placeholder 2">
            <a:extLst>
              <a:ext uri="{FF2B5EF4-FFF2-40B4-BE49-F238E27FC236}">
                <a16:creationId xmlns:a16="http://schemas.microsoft.com/office/drawing/2014/main" id="{E562F03D-BDAE-473E-BED9-7815BBB2B7C1}"/>
              </a:ext>
            </a:extLst>
          </p:cNvPr>
          <p:cNvSpPr>
            <a:spLocks noGrp="1"/>
          </p:cNvSpPr>
          <p:nvPr>
            <p:ph type="pic" sz="quarter" idx="13" hasCustomPrompt="1"/>
          </p:nvPr>
        </p:nvSpPr>
        <p:spPr>
          <a:xfrm>
            <a:off x="312738" y="3978891"/>
            <a:ext cx="5693261" cy="2521922"/>
          </a:xfrm>
          <a:solidFill>
            <a:schemeClr val="bg2"/>
          </a:solidFill>
        </p:spPr>
        <p:txBody>
          <a:bodyPr/>
          <a:lstStyle>
            <a:lvl1pPr marL="0" indent="0">
              <a:buNone/>
              <a:defRPr/>
            </a:lvl1pPr>
          </a:lstStyle>
          <a:p>
            <a:r>
              <a:rPr lang="en-GB" dirty="0"/>
              <a:t>Add picture</a:t>
            </a:r>
          </a:p>
        </p:txBody>
      </p:sp>
      <p:sp>
        <p:nvSpPr>
          <p:cNvPr id="23" name="Picture Placeholder 2">
            <a:extLst>
              <a:ext uri="{FF2B5EF4-FFF2-40B4-BE49-F238E27FC236}">
                <a16:creationId xmlns:a16="http://schemas.microsoft.com/office/drawing/2014/main" id="{168E25DA-2CF0-46A7-A37C-A5C1C4A19F81}"/>
              </a:ext>
            </a:extLst>
          </p:cNvPr>
          <p:cNvSpPr>
            <a:spLocks noGrp="1"/>
          </p:cNvSpPr>
          <p:nvPr>
            <p:ph type="pic" sz="quarter" idx="14" hasCustomPrompt="1"/>
          </p:nvPr>
        </p:nvSpPr>
        <p:spPr>
          <a:xfrm>
            <a:off x="6186000" y="3978891"/>
            <a:ext cx="5672243" cy="2521922"/>
          </a:xfrm>
          <a:solidFill>
            <a:schemeClr val="bg2"/>
          </a:solidFill>
        </p:spPr>
        <p:txBody>
          <a:bodyPr/>
          <a:lstStyle>
            <a:lvl1pPr marL="0" indent="0">
              <a:buNone/>
              <a:defRPr/>
            </a:lvl1pPr>
          </a:lstStyle>
          <a:p>
            <a:r>
              <a:rPr lang="en-GB" dirty="0"/>
              <a:t>Add picture</a:t>
            </a:r>
          </a:p>
        </p:txBody>
      </p:sp>
      <p:sp>
        <p:nvSpPr>
          <p:cNvPr id="9" name="Text Placeholder 3">
            <a:extLst>
              <a:ext uri="{FF2B5EF4-FFF2-40B4-BE49-F238E27FC236}">
                <a16:creationId xmlns:a16="http://schemas.microsoft.com/office/drawing/2014/main" id="{48FA750C-4E37-457F-A5F1-91BA34E5DFB8}"/>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dirty="0"/>
              <a:t>Add slide subtitle</a:t>
            </a:r>
            <a:endParaRPr lang="en-GB" dirty="0"/>
          </a:p>
        </p:txBody>
      </p:sp>
      <p:sp>
        <p:nvSpPr>
          <p:cNvPr id="2" name="Title 1">
            <a:extLst>
              <a:ext uri="{FF2B5EF4-FFF2-40B4-BE49-F238E27FC236}">
                <a16:creationId xmlns:a16="http://schemas.microsoft.com/office/drawing/2014/main" id="{79A5BFCE-0148-4FEE-A71C-B616E74C4C65}"/>
              </a:ext>
            </a:extLst>
          </p:cNvPr>
          <p:cNvSpPr>
            <a:spLocks noGrp="1"/>
          </p:cNvSpPr>
          <p:nvPr>
            <p:ph type="title" hasCustomPrompt="1"/>
          </p:nvPr>
        </p:nvSpPr>
        <p:spPr/>
        <p:txBody>
          <a:bodyPr/>
          <a:lstStyle>
            <a:lvl1pPr>
              <a:defRPr/>
            </a:lvl1pPr>
          </a:lstStyle>
          <a:p>
            <a:r>
              <a:rPr lang="en-US" dirty="0"/>
              <a:t>ADD TITLE</a:t>
            </a:r>
            <a:endParaRPr lang="en-GB" dirty="0"/>
          </a:p>
        </p:txBody>
      </p:sp>
    </p:spTree>
    <p:extLst>
      <p:ext uri="{BB962C8B-B14F-4D97-AF65-F5344CB8AC3E}">
        <p14:creationId xmlns:p14="http://schemas.microsoft.com/office/powerpoint/2010/main" val="15960571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blue">
    <p:spTree>
      <p:nvGrpSpPr>
        <p:cNvPr id="1" name=""/>
        <p:cNvGrpSpPr/>
        <p:nvPr/>
      </p:nvGrpSpPr>
      <p:grpSpPr>
        <a:xfrm>
          <a:off x="0" y="0"/>
          <a:ext cx="0" cy="0"/>
          <a:chOff x="0" y="0"/>
          <a:chExt cx="0" cy="0"/>
        </a:xfrm>
      </p:grpSpPr>
      <p:pic>
        <p:nvPicPr>
          <p:cNvPr id="6" name="Picture 5" descr="A picture containing bird&#10;&#10;Description automatically generated">
            <a:extLst>
              <a:ext uri="{FF2B5EF4-FFF2-40B4-BE49-F238E27FC236}">
                <a16:creationId xmlns:a16="http://schemas.microsoft.com/office/drawing/2014/main" id="{E26EF113-B7BF-47CB-864B-207CE5DB26C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2613455" y="3078514"/>
            <a:ext cx="7328770" cy="1891942"/>
          </a:xfrm>
        </p:spPr>
        <p:txBody>
          <a:bodyPr/>
          <a:lstStyle>
            <a:lvl1pPr>
              <a:lnSpc>
                <a:spcPct val="90000"/>
              </a:lnSpc>
              <a:defRPr sz="5400" cap="all" baseline="0">
                <a:solidFill>
                  <a:schemeClr val="bg1"/>
                </a:solidFill>
              </a:defRPr>
            </a:lvl1pPr>
          </a:lstStyle>
          <a:p>
            <a:r>
              <a:rPr lang="en-US" dirty="0"/>
              <a:t>Add presentation title</a:t>
            </a:r>
            <a:endParaRPr lang="en-GB" dirty="0"/>
          </a:p>
        </p:txBody>
      </p:sp>
      <p:sp>
        <p:nvSpPr>
          <p:cNvPr id="12" name="Text Placeholder 15">
            <a:extLst>
              <a:ext uri="{FF2B5EF4-FFF2-40B4-BE49-F238E27FC236}">
                <a16:creationId xmlns:a16="http://schemas.microsoft.com/office/drawing/2014/main" id="{C59CF792-175E-4EB7-827F-1869BDA3043C}"/>
              </a:ext>
            </a:extLst>
          </p:cNvPr>
          <p:cNvSpPr>
            <a:spLocks noGrp="1"/>
          </p:cNvSpPr>
          <p:nvPr>
            <p:ph type="body" sz="quarter" idx="10" hasCustomPrompt="1"/>
          </p:nvPr>
        </p:nvSpPr>
        <p:spPr>
          <a:xfrm>
            <a:off x="2613454" y="4945559"/>
            <a:ext cx="7328769" cy="312235"/>
          </a:xfrm>
        </p:spPr>
        <p:txBody>
          <a:bodyPr/>
          <a:lstStyle>
            <a:lvl1pPr marL="0" indent="0">
              <a:spcBef>
                <a:spcPts val="0"/>
              </a:spcBef>
              <a:buNone/>
              <a:defRPr sz="1800">
                <a:solidFill>
                  <a:schemeClr val="bg1"/>
                </a:solidFill>
              </a:defRPr>
            </a:lvl1pPr>
          </a:lstStyle>
          <a:p>
            <a:pPr lvl="0"/>
            <a:r>
              <a:rPr lang="en-US" dirty="0"/>
              <a:t>Add subtitle</a:t>
            </a:r>
            <a:endParaRPr lang="en-GB" dirty="0"/>
          </a:p>
        </p:txBody>
      </p:sp>
      <p:sp>
        <p:nvSpPr>
          <p:cNvPr id="15" name="Text Placeholder 15">
            <a:extLst>
              <a:ext uri="{FF2B5EF4-FFF2-40B4-BE49-F238E27FC236}">
                <a16:creationId xmlns:a16="http://schemas.microsoft.com/office/drawing/2014/main" id="{2A0A5494-3A29-4129-AE77-6600D261B7AD}"/>
              </a:ext>
            </a:extLst>
          </p:cNvPr>
          <p:cNvSpPr>
            <a:spLocks noGrp="1"/>
          </p:cNvSpPr>
          <p:nvPr>
            <p:ph type="body" sz="quarter" idx="11" hasCustomPrompt="1"/>
          </p:nvPr>
        </p:nvSpPr>
        <p:spPr>
          <a:xfrm>
            <a:off x="2613454" y="5269448"/>
            <a:ext cx="7328769" cy="312235"/>
          </a:xfrm>
        </p:spPr>
        <p:txBody>
          <a:bodyPr/>
          <a:lstStyle>
            <a:lvl1pPr marL="0" indent="0">
              <a:spcBef>
                <a:spcPts val="0"/>
              </a:spcBef>
              <a:buNone/>
              <a:defRPr sz="1800">
                <a:solidFill>
                  <a:schemeClr val="bg1"/>
                </a:solidFill>
              </a:defRPr>
            </a:lvl1pPr>
          </a:lstStyle>
          <a:p>
            <a:pPr lvl="0"/>
            <a:r>
              <a:rPr lang="en-US" dirty="0"/>
              <a:t>Add date</a:t>
            </a:r>
            <a:endParaRPr lang="en-GB" dirty="0"/>
          </a:p>
        </p:txBody>
      </p:sp>
      <p:pic>
        <p:nvPicPr>
          <p:cNvPr id="8" name="Picture 7" descr="A close up of a logo&#10;&#10;Description automatically generated">
            <a:extLst>
              <a:ext uri="{FF2B5EF4-FFF2-40B4-BE49-F238E27FC236}">
                <a16:creationId xmlns:a16="http://schemas.microsoft.com/office/drawing/2014/main" id="{27CA13D5-C119-43D5-8FFD-F66787E2F6A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pic>
        <p:nvPicPr>
          <p:cNvPr id="18" name="Picture 17">
            <a:extLst>
              <a:ext uri="{FF2B5EF4-FFF2-40B4-BE49-F238E27FC236}">
                <a16:creationId xmlns:a16="http://schemas.microsoft.com/office/drawing/2014/main" id="{4B85699F-DE11-4429-BA71-A10D03D360D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5530" b="21357"/>
          <a:stretch/>
        </p:blipFill>
        <p:spPr>
          <a:xfrm>
            <a:off x="9208654" y="5539155"/>
            <a:ext cx="2983345" cy="1087982"/>
          </a:xfrm>
          <a:prstGeom prst="rect">
            <a:avLst/>
          </a:prstGeom>
        </p:spPr>
      </p:pic>
      <p:pic>
        <p:nvPicPr>
          <p:cNvPr id="19" name="Picture 18">
            <a:extLst>
              <a:ext uri="{FF2B5EF4-FFF2-40B4-BE49-F238E27FC236}">
                <a16:creationId xmlns:a16="http://schemas.microsoft.com/office/drawing/2014/main" id="{4762D0A0-5046-4ABD-A742-F8276D996BDD}"/>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23874" b="21357"/>
          <a:stretch/>
        </p:blipFill>
        <p:spPr>
          <a:xfrm>
            <a:off x="0" y="5539155"/>
            <a:ext cx="9281265" cy="1087982"/>
          </a:xfrm>
          <a:prstGeom prst="rect">
            <a:avLst/>
          </a:prstGeom>
        </p:spPr>
      </p:pic>
    </p:spTree>
    <p:extLst>
      <p:ext uri="{BB962C8B-B14F-4D97-AF65-F5344CB8AC3E}">
        <p14:creationId xmlns:p14="http://schemas.microsoft.com/office/powerpoint/2010/main" val="1444326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hapter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47DBD315-6EF8-432B-8F0F-75DAC4075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dirty="0"/>
              <a:t>Chapter one</a:t>
            </a:r>
            <a:endParaRPr lang="en-GB" dirty="0"/>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dirty="0"/>
              <a:t>Add subtitle over two lines</a:t>
            </a:r>
            <a:endParaRPr lang="en-GB" dirty="0"/>
          </a:p>
        </p:txBody>
      </p:sp>
      <p:sp>
        <p:nvSpPr>
          <p:cNvPr id="18" name="Text Placeholder 17">
            <a:extLst>
              <a:ext uri="{FF2B5EF4-FFF2-40B4-BE49-F238E27FC236}">
                <a16:creationId xmlns:a16="http://schemas.microsoft.com/office/drawing/2014/main" id="{03DAF770-E44D-4BA1-8DC0-10F1B3BAA4ED}"/>
              </a:ext>
            </a:extLst>
          </p:cNvPr>
          <p:cNvSpPr>
            <a:spLocks noGrp="1"/>
          </p:cNvSpPr>
          <p:nvPr>
            <p:ph type="body" sz="quarter" idx="11" hasCustomPrompt="1"/>
          </p:nvPr>
        </p:nvSpPr>
        <p:spPr>
          <a:xfrm>
            <a:off x="8642399" y="3059641"/>
            <a:ext cx="3495283" cy="2212439"/>
          </a:xfrm>
        </p:spPr>
        <p:txBody>
          <a:bodyPr anchor="ctr"/>
          <a:lstStyle>
            <a:lvl1pPr marL="0" indent="0" algn="ctr">
              <a:buNone/>
              <a:defRPr sz="18000" spc="-1000" baseline="0">
                <a:solidFill>
                  <a:schemeClr val="bg1"/>
                </a:solidFill>
                <a:latin typeface="Arial Black" panose="020B0A04020102020204" pitchFamily="34" charset="0"/>
              </a:defRPr>
            </a:lvl1pPr>
          </a:lstStyle>
          <a:p>
            <a:pPr lvl="0"/>
            <a:r>
              <a:rPr lang="en-US" dirty="0"/>
              <a:t>01</a:t>
            </a:r>
            <a:endParaRPr lang="en-GB" dirty="0"/>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grpSp>
        <p:nvGrpSpPr>
          <p:cNvPr id="9" name="Group 8">
            <a:extLst>
              <a:ext uri="{FF2B5EF4-FFF2-40B4-BE49-F238E27FC236}">
                <a16:creationId xmlns:a16="http://schemas.microsoft.com/office/drawing/2014/main" id="{7CA95DA0-5AE5-41DF-B47A-81242FDDFAC5}"/>
              </a:ext>
            </a:extLst>
          </p:cNvPr>
          <p:cNvGrpSpPr/>
          <p:nvPr/>
        </p:nvGrpSpPr>
        <p:grpSpPr>
          <a:xfrm>
            <a:off x="0" y="5403941"/>
            <a:ext cx="12228766" cy="1445189"/>
            <a:chOff x="0" y="5403941"/>
            <a:chExt cx="12228766" cy="1445189"/>
          </a:xfrm>
        </p:grpSpPr>
        <p:pic>
          <p:nvPicPr>
            <p:cNvPr id="10" name="Picture 9" descr="A close up of a logo&#10;&#10;Description automatically generated">
              <a:extLst>
                <a:ext uri="{FF2B5EF4-FFF2-40B4-BE49-F238E27FC236}">
                  <a16:creationId xmlns:a16="http://schemas.microsoft.com/office/drawing/2014/main" id="{84E06B0C-8591-4169-B3FF-30583BAEA5F7}"/>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1" name="Picture 10" descr="A close up of a logo&#10;&#10;Description automatically generated">
              <a:extLst>
                <a:ext uri="{FF2B5EF4-FFF2-40B4-BE49-F238E27FC236}">
                  <a16:creationId xmlns:a16="http://schemas.microsoft.com/office/drawing/2014/main" id="{A0EC5769-6B6C-4B1D-A704-720501B61D9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14450839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175F4B-94EB-4351-BE98-39E9986A05D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6659"/>
          <a:stretch/>
        </p:blipFill>
        <p:spPr>
          <a:xfrm>
            <a:off x="-139148" y="-1"/>
            <a:ext cx="12331147" cy="6858001"/>
          </a:xfrm>
          <a:prstGeom prst="rect">
            <a:avLst/>
          </a:prstGeom>
        </p:spPr>
      </p:pic>
      <p:sp>
        <p:nvSpPr>
          <p:cNvPr id="9" name="Callout: Bent Line 8">
            <a:extLst>
              <a:ext uri="{FF2B5EF4-FFF2-40B4-BE49-F238E27FC236}">
                <a16:creationId xmlns:a16="http://schemas.microsoft.com/office/drawing/2014/main" id="{A24F85D3-1723-439C-880C-29318B58FC8A}"/>
              </a:ext>
            </a:extLst>
          </p:cNvPr>
          <p:cNvSpPr/>
          <p:nvPr userDrawn="1"/>
        </p:nvSpPr>
        <p:spPr>
          <a:xfrm>
            <a:off x="12750393" y="0"/>
            <a:ext cx="1822857" cy="3429000"/>
          </a:xfrm>
          <a:prstGeom prst="borderCallout2">
            <a:avLst>
              <a:gd name="adj1" fmla="val 18750"/>
              <a:gd name="adj2" fmla="val -8333"/>
              <a:gd name="adj3" fmla="val 18750"/>
              <a:gd name="adj4" fmla="val -16667"/>
              <a:gd name="adj5" fmla="val 32251"/>
              <a:gd name="adj6" fmla="val -2642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algn="l"/>
            <a:r>
              <a:rPr lang="en-GB" sz="1600" b="1" u="none" dirty="0"/>
              <a:t>To change image</a:t>
            </a:r>
          </a:p>
          <a:p>
            <a:pPr marL="228600" indent="-228600" algn="l">
              <a:buFont typeface="+mj-lt"/>
              <a:buAutoNum type="arabicPeriod"/>
            </a:pPr>
            <a:r>
              <a:rPr lang="en-GB" sz="1200" dirty="0"/>
              <a:t>View </a:t>
            </a:r>
          </a:p>
          <a:p>
            <a:pPr marL="228600" indent="-228600" algn="l">
              <a:buFont typeface="+mj-lt"/>
              <a:buAutoNum type="arabicPeriod"/>
            </a:pPr>
            <a:r>
              <a:rPr lang="en-GB" sz="1200" dirty="0"/>
              <a:t>Slide master</a:t>
            </a:r>
          </a:p>
          <a:p>
            <a:pPr marL="228600" indent="-228600" algn="l">
              <a:buFont typeface="+mj-lt"/>
              <a:buAutoNum type="arabicPeriod"/>
            </a:pPr>
            <a:r>
              <a:rPr lang="en-GB" sz="1200" dirty="0"/>
              <a:t>Scroll to slide</a:t>
            </a:r>
          </a:p>
          <a:p>
            <a:pPr marL="228600" indent="-228600" algn="l">
              <a:buFont typeface="+mj-lt"/>
              <a:buAutoNum type="arabicPeriod"/>
            </a:pPr>
            <a:r>
              <a:rPr lang="en-GB" sz="1200" dirty="0"/>
              <a:t>Right click on top layer ‘send to back’</a:t>
            </a:r>
          </a:p>
          <a:p>
            <a:pPr marL="228600" indent="-228600" algn="l">
              <a:buFont typeface="+mj-lt"/>
              <a:buAutoNum type="arabicPeriod"/>
            </a:pPr>
            <a:r>
              <a:rPr lang="en-GB" sz="1200" dirty="0"/>
              <a:t>Insert image. Proportionately size image to fit area</a:t>
            </a:r>
          </a:p>
          <a:p>
            <a:pPr marL="228600" indent="-228600" algn="l">
              <a:buFont typeface="+mj-lt"/>
              <a:buAutoNum type="arabicPeriod"/>
            </a:pPr>
            <a:r>
              <a:rPr lang="en-GB" sz="1200" dirty="0"/>
              <a:t>Right click ‘send to back’</a:t>
            </a:r>
          </a:p>
        </p:txBody>
      </p:sp>
      <p:grpSp>
        <p:nvGrpSpPr>
          <p:cNvPr id="2" name="Group 1">
            <a:extLst>
              <a:ext uri="{FF2B5EF4-FFF2-40B4-BE49-F238E27FC236}">
                <a16:creationId xmlns:a16="http://schemas.microsoft.com/office/drawing/2014/main" id="{24765980-BB7D-42CD-9E6F-1D42F9104316}"/>
              </a:ext>
            </a:extLst>
          </p:cNvPr>
          <p:cNvGrpSpPr/>
          <p:nvPr userDrawn="1"/>
        </p:nvGrpSpPr>
        <p:grpSpPr>
          <a:xfrm>
            <a:off x="0" y="0"/>
            <a:ext cx="12192000" cy="6627137"/>
            <a:chOff x="0" y="0"/>
            <a:chExt cx="12192000" cy="6627137"/>
          </a:xfrm>
        </p:grpSpPr>
        <p:pic>
          <p:nvPicPr>
            <p:cNvPr id="16" name="Picture 15" descr="A close up of a logo&#10;&#10;Description automatically generated">
              <a:extLst>
                <a:ext uri="{FF2B5EF4-FFF2-40B4-BE49-F238E27FC236}">
                  <a16:creationId xmlns:a16="http://schemas.microsoft.com/office/drawing/2014/main" id="{FE557304-1643-4392-B4F7-1884845B9F2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pic>
          <p:nvPicPr>
            <p:cNvPr id="17" name="Picture 16">
              <a:extLst>
                <a:ext uri="{FF2B5EF4-FFF2-40B4-BE49-F238E27FC236}">
                  <a16:creationId xmlns:a16="http://schemas.microsoft.com/office/drawing/2014/main" id="{C65CF906-2495-4A20-A31C-150DAE9DF38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5530" b="21357"/>
            <a:stretch/>
          </p:blipFill>
          <p:spPr>
            <a:xfrm>
              <a:off x="9208654" y="5539155"/>
              <a:ext cx="2983345" cy="1087982"/>
            </a:xfrm>
            <a:prstGeom prst="rect">
              <a:avLst/>
            </a:prstGeom>
          </p:spPr>
        </p:pic>
        <p:pic>
          <p:nvPicPr>
            <p:cNvPr id="18" name="Picture 17">
              <a:extLst>
                <a:ext uri="{FF2B5EF4-FFF2-40B4-BE49-F238E27FC236}">
                  <a16:creationId xmlns:a16="http://schemas.microsoft.com/office/drawing/2014/main" id="{D7B3C025-2AC7-41D0-B173-1A053E69505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23874" b="21357"/>
            <a:stretch/>
          </p:blipFill>
          <p:spPr>
            <a:xfrm>
              <a:off x="0" y="5539155"/>
              <a:ext cx="9281265" cy="1087982"/>
            </a:xfrm>
            <a:prstGeom prst="rect">
              <a:avLst/>
            </a:prstGeom>
          </p:spPr>
        </p:pic>
      </p:grpSp>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2260370" y="3038707"/>
            <a:ext cx="7328770" cy="1632647"/>
          </a:xfrm>
        </p:spPr>
        <p:txBody>
          <a:bodyPr/>
          <a:lstStyle>
            <a:lvl1pPr>
              <a:lnSpc>
                <a:spcPct val="90000"/>
              </a:lnSpc>
              <a:defRPr sz="5500" cap="all" baseline="0">
                <a:solidFill>
                  <a:schemeClr val="bg1"/>
                </a:solidFill>
              </a:defRPr>
            </a:lvl1pPr>
          </a:lstStyle>
          <a:p>
            <a:r>
              <a:rPr lang="en-US" dirty="0"/>
              <a:t>Add presentation title</a:t>
            </a:r>
            <a:endParaRPr lang="en-GB" dirty="0"/>
          </a:p>
        </p:txBody>
      </p:sp>
      <p:sp>
        <p:nvSpPr>
          <p:cNvPr id="12" name="Text Placeholder 15">
            <a:extLst>
              <a:ext uri="{FF2B5EF4-FFF2-40B4-BE49-F238E27FC236}">
                <a16:creationId xmlns:a16="http://schemas.microsoft.com/office/drawing/2014/main" id="{C59CF792-175E-4EB7-827F-1869BDA3043C}"/>
              </a:ext>
            </a:extLst>
          </p:cNvPr>
          <p:cNvSpPr>
            <a:spLocks noGrp="1"/>
          </p:cNvSpPr>
          <p:nvPr>
            <p:ph type="body" sz="quarter" idx="10" hasCustomPrompt="1"/>
          </p:nvPr>
        </p:nvSpPr>
        <p:spPr>
          <a:xfrm>
            <a:off x="2260369" y="4683008"/>
            <a:ext cx="7328769" cy="312235"/>
          </a:xfrm>
        </p:spPr>
        <p:txBody>
          <a:bodyPr/>
          <a:lstStyle>
            <a:lvl1pPr marL="0" indent="0">
              <a:spcBef>
                <a:spcPts val="0"/>
              </a:spcBef>
              <a:buNone/>
              <a:defRPr sz="1800">
                <a:solidFill>
                  <a:schemeClr val="bg1"/>
                </a:solidFill>
              </a:defRPr>
            </a:lvl1pPr>
          </a:lstStyle>
          <a:p>
            <a:pPr lvl="0"/>
            <a:r>
              <a:rPr lang="en-US" dirty="0"/>
              <a:t>Add subtitle</a:t>
            </a:r>
            <a:endParaRPr lang="en-GB" dirty="0"/>
          </a:p>
        </p:txBody>
      </p:sp>
      <p:sp>
        <p:nvSpPr>
          <p:cNvPr id="15" name="Text Placeholder 15">
            <a:extLst>
              <a:ext uri="{FF2B5EF4-FFF2-40B4-BE49-F238E27FC236}">
                <a16:creationId xmlns:a16="http://schemas.microsoft.com/office/drawing/2014/main" id="{2A0A5494-3A29-4129-AE77-6600D261B7AD}"/>
              </a:ext>
            </a:extLst>
          </p:cNvPr>
          <p:cNvSpPr>
            <a:spLocks noGrp="1"/>
          </p:cNvSpPr>
          <p:nvPr>
            <p:ph type="body" sz="quarter" idx="11" hasCustomPrompt="1"/>
          </p:nvPr>
        </p:nvSpPr>
        <p:spPr>
          <a:xfrm>
            <a:off x="2260369" y="5006897"/>
            <a:ext cx="7328769" cy="312235"/>
          </a:xfrm>
        </p:spPr>
        <p:txBody>
          <a:bodyPr/>
          <a:lstStyle>
            <a:lvl1pPr marL="0" indent="0">
              <a:spcBef>
                <a:spcPts val="0"/>
              </a:spcBef>
              <a:buNone/>
              <a:defRPr sz="1800">
                <a:solidFill>
                  <a:schemeClr val="bg1"/>
                </a:solidFill>
              </a:defRPr>
            </a:lvl1pPr>
          </a:lstStyle>
          <a:p>
            <a:pPr lvl="0"/>
            <a:r>
              <a:rPr lang="en-US" dirty="0"/>
              <a:t>Add date</a:t>
            </a:r>
            <a:endParaRPr lang="en-GB" dirty="0"/>
          </a:p>
        </p:txBody>
      </p:sp>
    </p:spTree>
    <p:extLst>
      <p:ext uri="{BB962C8B-B14F-4D97-AF65-F5344CB8AC3E}">
        <p14:creationId xmlns:p14="http://schemas.microsoft.com/office/powerpoint/2010/main" val="20563952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pter1">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DDF29D50-7A4F-4F52-898F-DA7277C4218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dirty="0"/>
              <a:t>Chapter one</a:t>
            </a:r>
            <a:endParaRPr lang="en-GB" dirty="0"/>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dirty="0"/>
              <a:t>Add subtitle over two lines</a:t>
            </a:r>
            <a:endParaRPr lang="en-GB" dirty="0"/>
          </a:p>
        </p:txBody>
      </p:sp>
      <p:sp>
        <p:nvSpPr>
          <p:cNvPr id="18" name="Text Placeholder 17">
            <a:extLst>
              <a:ext uri="{FF2B5EF4-FFF2-40B4-BE49-F238E27FC236}">
                <a16:creationId xmlns:a16="http://schemas.microsoft.com/office/drawing/2014/main" id="{03DAF770-E44D-4BA1-8DC0-10F1B3BAA4ED}"/>
              </a:ext>
            </a:extLst>
          </p:cNvPr>
          <p:cNvSpPr>
            <a:spLocks noGrp="1"/>
          </p:cNvSpPr>
          <p:nvPr>
            <p:ph type="body" sz="quarter" idx="11" hasCustomPrompt="1"/>
          </p:nvPr>
        </p:nvSpPr>
        <p:spPr>
          <a:xfrm>
            <a:off x="7360460" y="1972320"/>
            <a:ext cx="4509278" cy="3300192"/>
          </a:xfrm>
        </p:spPr>
        <p:txBody>
          <a:bodyPr/>
          <a:lstStyle>
            <a:lvl1pPr marL="0" indent="0">
              <a:buNone/>
              <a:defRPr sz="28000" spc="-1500" baseline="0">
                <a:solidFill>
                  <a:schemeClr val="bg1"/>
                </a:solidFill>
                <a:latin typeface="Arial Black" panose="020B0A04020102020204" pitchFamily="34" charset="0"/>
              </a:defRPr>
            </a:lvl1pPr>
          </a:lstStyle>
          <a:p>
            <a:pPr lvl="0"/>
            <a:r>
              <a:rPr lang="en-US" dirty="0"/>
              <a:t>01</a:t>
            </a:r>
            <a:endParaRPr lang="en-GB" dirty="0"/>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pic>
        <p:nvPicPr>
          <p:cNvPr id="17" name="Picture 16">
            <a:extLst>
              <a:ext uri="{FF2B5EF4-FFF2-40B4-BE49-F238E27FC236}">
                <a16:creationId xmlns:a16="http://schemas.microsoft.com/office/drawing/2014/main" id="{8B175357-AB75-42EE-90D7-2F0EC4BC0B7E}"/>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5530" b="21357"/>
          <a:stretch/>
        </p:blipFill>
        <p:spPr>
          <a:xfrm>
            <a:off x="9208654" y="5539155"/>
            <a:ext cx="2983345" cy="1087982"/>
          </a:xfrm>
          <a:prstGeom prst="rect">
            <a:avLst/>
          </a:prstGeom>
        </p:spPr>
      </p:pic>
      <p:pic>
        <p:nvPicPr>
          <p:cNvPr id="19" name="Picture 18">
            <a:extLst>
              <a:ext uri="{FF2B5EF4-FFF2-40B4-BE49-F238E27FC236}">
                <a16:creationId xmlns:a16="http://schemas.microsoft.com/office/drawing/2014/main" id="{976874D0-25C1-4B77-8761-20439E87CC02}"/>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23874" b="21357"/>
          <a:stretch/>
        </p:blipFill>
        <p:spPr>
          <a:xfrm>
            <a:off x="0" y="5539155"/>
            <a:ext cx="9281265" cy="1087982"/>
          </a:xfrm>
          <a:prstGeom prst="rect">
            <a:avLst/>
          </a:prstGeom>
        </p:spPr>
      </p:pic>
    </p:spTree>
    <p:extLst>
      <p:ext uri="{BB962C8B-B14F-4D97-AF65-F5344CB8AC3E}">
        <p14:creationId xmlns:p14="http://schemas.microsoft.com/office/powerpoint/2010/main" val="14942903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pter2">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62A3997-3BB9-455A-BB8B-73693264CB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dirty="0"/>
              <a:t>Chapter TWO</a:t>
            </a:r>
            <a:endParaRPr lang="en-GB" dirty="0"/>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dirty="0"/>
              <a:t>Add subtitle over two lines</a:t>
            </a:r>
            <a:endParaRPr lang="en-GB" dirty="0"/>
          </a:p>
        </p:txBody>
      </p:sp>
      <p:sp>
        <p:nvSpPr>
          <p:cNvPr id="18" name="Text Placeholder 17">
            <a:extLst>
              <a:ext uri="{FF2B5EF4-FFF2-40B4-BE49-F238E27FC236}">
                <a16:creationId xmlns:a16="http://schemas.microsoft.com/office/drawing/2014/main" id="{03DAF770-E44D-4BA1-8DC0-10F1B3BAA4ED}"/>
              </a:ext>
            </a:extLst>
          </p:cNvPr>
          <p:cNvSpPr>
            <a:spLocks noGrp="1"/>
          </p:cNvSpPr>
          <p:nvPr>
            <p:ph type="body" sz="quarter" idx="11" hasCustomPrompt="1"/>
          </p:nvPr>
        </p:nvSpPr>
        <p:spPr>
          <a:xfrm>
            <a:off x="7360460" y="1972320"/>
            <a:ext cx="4509278" cy="3300192"/>
          </a:xfrm>
        </p:spPr>
        <p:txBody>
          <a:bodyPr/>
          <a:lstStyle>
            <a:lvl1pPr marL="0" indent="0">
              <a:buNone/>
              <a:defRPr sz="28000" spc="-1500" baseline="0">
                <a:solidFill>
                  <a:schemeClr val="bg1"/>
                </a:solidFill>
                <a:latin typeface="Arial Black" panose="020B0A04020102020204" pitchFamily="34" charset="0"/>
              </a:defRPr>
            </a:lvl1pPr>
          </a:lstStyle>
          <a:p>
            <a:pPr lvl="0"/>
            <a:r>
              <a:rPr lang="en-US" dirty="0"/>
              <a:t>02</a:t>
            </a:r>
            <a:endParaRPr lang="en-GB" dirty="0"/>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pic>
        <p:nvPicPr>
          <p:cNvPr id="7" name="Picture 6">
            <a:extLst>
              <a:ext uri="{FF2B5EF4-FFF2-40B4-BE49-F238E27FC236}">
                <a16:creationId xmlns:a16="http://schemas.microsoft.com/office/drawing/2014/main" id="{E8CA9FAC-8E66-4A97-A913-40C14536DA2B}"/>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5530" b="21357"/>
          <a:stretch/>
        </p:blipFill>
        <p:spPr>
          <a:xfrm>
            <a:off x="9208654" y="5539155"/>
            <a:ext cx="2983345" cy="1087982"/>
          </a:xfrm>
          <a:prstGeom prst="rect">
            <a:avLst/>
          </a:prstGeom>
        </p:spPr>
      </p:pic>
      <p:pic>
        <p:nvPicPr>
          <p:cNvPr id="8" name="Picture 7">
            <a:extLst>
              <a:ext uri="{FF2B5EF4-FFF2-40B4-BE49-F238E27FC236}">
                <a16:creationId xmlns:a16="http://schemas.microsoft.com/office/drawing/2014/main" id="{1D39FBFA-183E-45F6-B2AE-1AA72F8029F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23874" b="21357"/>
          <a:stretch/>
        </p:blipFill>
        <p:spPr>
          <a:xfrm>
            <a:off x="0" y="5539155"/>
            <a:ext cx="9281265" cy="1087982"/>
          </a:xfrm>
          <a:prstGeom prst="rect">
            <a:avLst/>
          </a:prstGeom>
        </p:spPr>
      </p:pic>
    </p:spTree>
    <p:extLst>
      <p:ext uri="{BB962C8B-B14F-4D97-AF65-F5344CB8AC3E}">
        <p14:creationId xmlns:p14="http://schemas.microsoft.com/office/powerpoint/2010/main" val="30212488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pter3">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76888988-0511-444C-BCDE-04A91B3010F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dirty="0"/>
              <a:t>Chapter THREE</a:t>
            </a:r>
            <a:endParaRPr lang="en-GB" dirty="0"/>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dirty="0"/>
              <a:t>Add subtitle over two lines</a:t>
            </a:r>
            <a:endParaRPr lang="en-GB" dirty="0"/>
          </a:p>
        </p:txBody>
      </p:sp>
      <p:sp>
        <p:nvSpPr>
          <p:cNvPr id="18" name="Text Placeholder 17">
            <a:extLst>
              <a:ext uri="{FF2B5EF4-FFF2-40B4-BE49-F238E27FC236}">
                <a16:creationId xmlns:a16="http://schemas.microsoft.com/office/drawing/2014/main" id="{03DAF770-E44D-4BA1-8DC0-10F1B3BAA4ED}"/>
              </a:ext>
            </a:extLst>
          </p:cNvPr>
          <p:cNvSpPr>
            <a:spLocks noGrp="1"/>
          </p:cNvSpPr>
          <p:nvPr>
            <p:ph type="body" sz="quarter" idx="11" hasCustomPrompt="1"/>
          </p:nvPr>
        </p:nvSpPr>
        <p:spPr>
          <a:xfrm>
            <a:off x="7360460" y="1972320"/>
            <a:ext cx="4509278" cy="3300192"/>
          </a:xfrm>
        </p:spPr>
        <p:txBody>
          <a:bodyPr/>
          <a:lstStyle>
            <a:lvl1pPr marL="0" indent="0">
              <a:buNone/>
              <a:defRPr sz="28000" spc="-1500" baseline="0">
                <a:solidFill>
                  <a:schemeClr val="bg1"/>
                </a:solidFill>
                <a:latin typeface="Arial Black" panose="020B0A04020102020204" pitchFamily="34" charset="0"/>
              </a:defRPr>
            </a:lvl1pPr>
          </a:lstStyle>
          <a:p>
            <a:pPr lvl="0"/>
            <a:r>
              <a:rPr lang="en-US" dirty="0"/>
              <a:t>03</a:t>
            </a:r>
            <a:endParaRPr lang="en-GB" dirty="0"/>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pic>
        <p:nvPicPr>
          <p:cNvPr id="17" name="Picture 16">
            <a:extLst>
              <a:ext uri="{FF2B5EF4-FFF2-40B4-BE49-F238E27FC236}">
                <a16:creationId xmlns:a16="http://schemas.microsoft.com/office/drawing/2014/main" id="{8B175357-AB75-42EE-90D7-2F0EC4BC0B7E}"/>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5530" b="21357"/>
          <a:stretch/>
        </p:blipFill>
        <p:spPr>
          <a:xfrm>
            <a:off x="9208654" y="5539155"/>
            <a:ext cx="2983345" cy="1087982"/>
          </a:xfrm>
          <a:prstGeom prst="rect">
            <a:avLst/>
          </a:prstGeom>
        </p:spPr>
      </p:pic>
      <p:pic>
        <p:nvPicPr>
          <p:cNvPr id="19" name="Picture 18">
            <a:extLst>
              <a:ext uri="{FF2B5EF4-FFF2-40B4-BE49-F238E27FC236}">
                <a16:creationId xmlns:a16="http://schemas.microsoft.com/office/drawing/2014/main" id="{976874D0-25C1-4B77-8761-20439E87CC02}"/>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23874" b="21357"/>
          <a:stretch/>
        </p:blipFill>
        <p:spPr>
          <a:xfrm>
            <a:off x="0" y="5539155"/>
            <a:ext cx="9281265" cy="1087982"/>
          </a:xfrm>
          <a:prstGeom prst="rect">
            <a:avLst/>
          </a:prstGeom>
        </p:spPr>
      </p:pic>
    </p:spTree>
    <p:extLst>
      <p:ext uri="{BB962C8B-B14F-4D97-AF65-F5344CB8AC3E}">
        <p14:creationId xmlns:p14="http://schemas.microsoft.com/office/powerpoint/2010/main" val="17064230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pter4">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AB21B6A0-C02E-4F1B-8771-BD21653867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dirty="0"/>
              <a:t>Chapter FOUR</a:t>
            </a:r>
            <a:endParaRPr lang="en-GB" dirty="0"/>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dirty="0"/>
              <a:t>Add subtitle over two lines</a:t>
            </a:r>
            <a:endParaRPr lang="en-GB" dirty="0"/>
          </a:p>
        </p:txBody>
      </p:sp>
      <p:sp>
        <p:nvSpPr>
          <p:cNvPr id="18" name="Text Placeholder 17">
            <a:extLst>
              <a:ext uri="{FF2B5EF4-FFF2-40B4-BE49-F238E27FC236}">
                <a16:creationId xmlns:a16="http://schemas.microsoft.com/office/drawing/2014/main" id="{03DAF770-E44D-4BA1-8DC0-10F1B3BAA4ED}"/>
              </a:ext>
            </a:extLst>
          </p:cNvPr>
          <p:cNvSpPr>
            <a:spLocks noGrp="1"/>
          </p:cNvSpPr>
          <p:nvPr>
            <p:ph type="body" sz="quarter" idx="11" hasCustomPrompt="1"/>
          </p:nvPr>
        </p:nvSpPr>
        <p:spPr>
          <a:xfrm>
            <a:off x="7360460" y="1972320"/>
            <a:ext cx="4509278" cy="3300192"/>
          </a:xfrm>
        </p:spPr>
        <p:txBody>
          <a:bodyPr/>
          <a:lstStyle>
            <a:lvl1pPr marL="0" indent="0">
              <a:buNone/>
              <a:defRPr sz="28000" spc="-1500" baseline="0">
                <a:solidFill>
                  <a:schemeClr val="bg1"/>
                </a:solidFill>
                <a:latin typeface="Arial Black" panose="020B0A04020102020204" pitchFamily="34" charset="0"/>
              </a:defRPr>
            </a:lvl1pPr>
          </a:lstStyle>
          <a:p>
            <a:pPr lvl="0"/>
            <a:r>
              <a:rPr lang="en-US" dirty="0"/>
              <a:t>04</a:t>
            </a:r>
            <a:endParaRPr lang="en-GB" dirty="0"/>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pic>
        <p:nvPicPr>
          <p:cNvPr id="17" name="Picture 16">
            <a:extLst>
              <a:ext uri="{FF2B5EF4-FFF2-40B4-BE49-F238E27FC236}">
                <a16:creationId xmlns:a16="http://schemas.microsoft.com/office/drawing/2014/main" id="{8B175357-AB75-42EE-90D7-2F0EC4BC0B7E}"/>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5530" b="21357"/>
          <a:stretch/>
        </p:blipFill>
        <p:spPr>
          <a:xfrm>
            <a:off x="9208654" y="5539155"/>
            <a:ext cx="2983345" cy="1087982"/>
          </a:xfrm>
          <a:prstGeom prst="rect">
            <a:avLst/>
          </a:prstGeom>
        </p:spPr>
      </p:pic>
      <p:pic>
        <p:nvPicPr>
          <p:cNvPr id="19" name="Picture 18">
            <a:extLst>
              <a:ext uri="{FF2B5EF4-FFF2-40B4-BE49-F238E27FC236}">
                <a16:creationId xmlns:a16="http://schemas.microsoft.com/office/drawing/2014/main" id="{976874D0-25C1-4B77-8761-20439E87CC02}"/>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23874" b="21357"/>
          <a:stretch/>
        </p:blipFill>
        <p:spPr>
          <a:xfrm>
            <a:off x="0" y="5539155"/>
            <a:ext cx="9281265" cy="1087982"/>
          </a:xfrm>
          <a:prstGeom prst="rect">
            <a:avLst/>
          </a:prstGeom>
        </p:spPr>
      </p:pic>
    </p:spTree>
    <p:extLst>
      <p:ext uri="{BB962C8B-B14F-4D97-AF65-F5344CB8AC3E}">
        <p14:creationId xmlns:p14="http://schemas.microsoft.com/office/powerpoint/2010/main" val="15685827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pter5">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3EFEAF97-976F-40FE-8200-218FA9867D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dirty="0"/>
              <a:t>Chapter FIVE</a:t>
            </a:r>
            <a:endParaRPr lang="en-GB" dirty="0"/>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dirty="0"/>
              <a:t>Add subtitle over two lines</a:t>
            </a:r>
            <a:endParaRPr lang="en-GB" dirty="0"/>
          </a:p>
        </p:txBody>
      </p:sp>
      <p:sp>
        <p:nvSpPr>
          <p:cNvPr id="18" name="Text Placeholder 17">
            <a:extLst>
              <a:ext uri="{FF2B5EF4-FFF2-40B4-BE49-F238E27FC236}">
                <a16:creationId xmlns:a16="http://schemas.microsoft.com/office/drawing/2014/main" id="{03DAF770-E44D-4BA1-8DC0-10F1B3BAA4ED}"/>
              </a:ext>
            </a:extLst>
          </p:cNvPr>
          <p:cNvSpPr>
            <a:spLocks noGrp="1"/>
          </p:cNvSpPr>
          <p:nvPr>
            <p:ph type="body" sz="quarter" idx="11" hasCustomPrompt="1"/>
          </p:nvPr>
        </p:nvSpPr>
        <p:spPr>
          <a:xfrm>
            <a:off x="7360460" y="1972320"/>
            <a:ext cx="4509278" cy="3300192"/>
          </a:xfrm>
        </p:spPr>
        <p:txBody>
          <a:bodyPr/>
          <a:lstStyle>
            <a:lvl1pPr marL="0" indent="0">
              <a:buNone/>
              <a:defRPr sz="28000" spc="-1500" baseline="0">
                <a:solidFill>
                  <a:schemeClr val="bg1"/>
                </a:solidFill>
                <a:latin typeface="Arial Black" panose="020B0A04020102020204" pitchFamily="34" charset="0"/>
              </a:defRPr>
            </a:lvl1pPr>
          </a:lstStyle>
          <a:p>
            <a:pPr lvl="0"/>
            <a:r>
              <a:rPr lang="en-US" dirty="0"/>
              <a:t>05</a:t>
            </a:r>
            <a:endParaRPr lang="en-GB" dirty="0"/>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pic>
        <p:nvPicPr>
          <p:cNvPr id="17" name="Picture 16">
            <a:extLst>
              <a:ext uri="{FF2B5EF4-FFF2-40B4-BE49-F238E27FC236}">
                <a16:creationId xmlns:a16="http://schemas.microsoft.com/office/drawing/2014/main" id="{8B175357-AB75-42EE-90D7-2F0EC4BC0B7E}"/>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5530" b="21357"/>
          <a:stretch/>
        </p:blipFill>
        <p:spPr>
          <a:xfrm>
            <a:off x="9208654" y="5539155"/>
            <a:ext cx="2983345" cy="1087982"/>
          </a:xfrm>
          <a:prstGeom prst="rect">
            <a:avLst/>
          </a:prstGeom>
        </p:spPr>
      </p:pic>
      <p:pic>
        <p:nvPicPr>
          <p:cNvPr id="19" name="Picture 18">
            <a:extLst>
              <a:ext uri="{FF2B5EF4-FFF2-40B4-BE49-F238E27FC236}">
                <a16:creationId xmlns:a16="http://schemas.microsoft.com/office/drawing/2014/main" id="{976874D0-25C1-4B77-8761-20439E87CC02}"/>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23874" b="21357"/>
          <a:stretch/>
        </p:blipFill>
        <p:spPr>
          <a:xfrm>
            <a:off x="0" y="5539155"/>
            <a:ext cx="9281265" cy="1087982"/>
          </a:xfrm>
          <a:prstGeom prst="rect">
            <a:avLst/>
          </a:prstGeom>
        </p:spPr>
      </p:pic>
    </p:spTree>
    <p:extLst>
      <p:ext uri="{BB962C8B-B14F-4D97-AF65-F5344CB8AC3E}">
        <p14:creationId xmlns:p14="http://schemas.microsoft.com/office/powerpoint/2010/main" val="3318477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6">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3CDCE437-E0AD-4EC0-A486-96ACAEDBB73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90"/>
            <a:ext cx="12192000" cy="685781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dirty="0"/>
              <a:t>Chapter SIX</a:t>
            </a:r>
            <a:endParaRPr lang="en-GB" dirty="0"/>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dirty="0"/>
              <a:t>Add subtitle over two lines</a:t>
            </a:r>
            <a:endParaRPr lang="en-GB" dirty="0"/>
          </a:p>
        </p:txBody>
      </p:sp>
      <p:sp>
        <p:nvSpPr>
          <p:cNvPr id="18" name="Text Placeholder 17">
            <a:extLst>
              <a:ext uri="{FF2B5EF4-FFF2-40B4-BE49-F238E27FC236}">
                <a16:creationId xmlns:a16="http://schemas.microsoft.com/office/drawing/2014/main" id="{03DAF770-E44D-4BA1-8DC0-10F1B3BAA4ED}"/>
              </a:ext>
            </a:extLst>
          </p:cNvPr>
          <p:cNvSpPr>
            <a:spLocks noGrp="1"/>
          </p:cNvSpPr>
          <p:nvPr>
            <p:ph type="body" sz="quarter" idx="11" hasCustomPrompt="1"/>
          </p:nvPr>
        </p:nvSpPr>
        <p:spPr>
          <a:xfrm>
            <a:off x="7360460" y="1972320"/>
            <a:ext cx="4509278" cy="3300192"/>
          </a:xfrm>
        </p:spPr>
        <p:txBody>
          <a:bodyPr/>
          <a:lstStyle>
            <a:lvl1pPr marL="0" indent="0">
              <a:buNone/>
              <a:defRPr sz="28000" spc="-1500" baseline="0">
                <a:solidFill>
                  <a:schemeClr val="bg1"/>
                </a:solidFill>
                <a:latin typeface="Arial Black" panose="020B0A04020102020204" pitchFamily="34" charset="0"/>
              </a:defRPr>
            </a:lvl1pPr>
          </a:lstStyle>
          <a:p>
            <a:pPr lvl="0"/>
            <a:r>
              <a:rPr lang="en-US" dirty="0"/>
              <a:t>06</a:t>
            </a:r>
            <a:endParaRPr lang="en-GB" dirty="0"/>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pic>
        <p:nvPicPr>
          <p:cNvPr id="17" name="Picture 16">
            <a:extLst>
              <a:ext uri="{FF2B5EF4-FFF2-40B4-BE49-F238E27FC236}">
                <a16:creationId xmlns:a16="http://schemas.microsoft.com/office/drawing/2014/main" id="{8B175357-AB75-42EE-90D7-2F0EC4BC0B7E}"/>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5530" b="21357"/>
          <a:stretch/>
        </p:blipFill>
        <p:spPr>
          <a:xfrm>
            <a:off x="9208654" y="5539155"/>
            <a:ext cx="2983345" cy="1087982"/>
          </a:xfrm>
          <a:prstGeom prst="rect">
            <a:avLst/>
          </a:prstGeom>
        </p:spPr>
      </p:pic>
      <p:pic>
        <p:nvPicPr>
          <p:cNvPr id="19" name="Picture 18">
            <a:extLst>
              <a:ext uri="{FF2B5EF4-FFF2-40B4-BE49-F238E27FC236}">
                <a16:creationId xmlns:a16="http://schemas.microsoft.com/office/drawing/2014/main" id="{976874D0-25C1-4B77-8761-20439E87CC02}"/>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23874" b="21357"/>
          <a:stretch/>
        </p:blipFill>
        <p:spPr>
          <a:xfrm>
            <a:off x="0" y="5539155"/>
            <a:ext cx="9281265" cy="1087982"/>
          </a:xfrm>
          <a:prstGeom prst="rect">
            <a:avLst/>
          </a:prstGeom>
        </p:spPr>
      </p:pic>
    </p:spTree>
    <p:extLst>
      <p:ext uri="{BB962C8B-B14F-4D97-AF65-F5344CB8AC3E}">
        <p14:creationId xmlns:p14="http://schemas.microsoft.com/office/powerpoint/2010/main" val="2910071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49DB-D063-435E-9DF4-2D17F3427889}"/>
              </a:ext>
            </a:extLst>
          </p:cNvPr>
          <p:cNvSpPr>
            <a:spLocks noGrp="1"/>
          </p:cNvSpPr>
          <p:nvPr>
            <p:ph type="title" hasCustomPrompt="1"/>
          </p:nvPr>
        </p:nvSpPr>
        <p:spPr/>
        <p:txBody>
          <a:bodyPr/>
          <a:lstStyle>
            <a:lvl1pPr>
              <a:defRPr/>
            </a:lvl1pPr>
          </a:lstStyle>
          <a:p>
            <a:r>
              <a:rPr lang="en-US" dirty="0"/>
              <a:t>Add title</a:t>
            </a:r>
            <a:endParaRPr lang="en-GB" dirty="0"/>
          </a:p>
        </p:txBody>
      </p:sp>
    </p:spTree>
    <p:extLst>
      <p:ext uri="{BB962C8B-B14F-4D97-AF65-F5344CB8AC3E}">
        <p14:creationId xmlns:p14="http://schemas.microsoft.com/office/powerpoint/2010/main" val="35020829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amp;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E94099-F0FA-4022-90D2-283023CDE116}"/>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dirty="0"/>
              <a:t>Add slide subtitle</a:t>
            </a:r>
            <a:endParaRPr lang="en-GB" dirty="0"/>
          </a:p>
        </p:txBody>
      </p:sp>
      <p:sp>
        <p:nvSpPr>
          <p:cNvPr id="2" name="Title 1">
            <a:extLst>
              <a:ext uri="{FF2B5EF4-FFF2-40B4-BE49-F238E27FC236}">
                <a16:creationId xmlns:a16="http://schemas.microsoft.com/office/drawing/2014/main" id="{8854BC23-DC22-40F8-BDAC-9AAF336BF191}"/>
              </a:ext>
            </a:extLst>
          </p:cNvPr>
          <p:cNvSpPr>
            <a:spLocks noGrp="1"/>
          </p:cNvSpPr>
          <p:nvPr>
            <p:ph type="title" hasCustomPrompt="1"/>
          </p:nvPr>
        </p:nvSpPr>
        <p:spPr>
          <a:xfrm>
            <a:off x="1557195" y="594540"/>
            <a:ext cx="9026667" cy="256955"/>
          </a:xfrm>
        </p:spPr>
        <p:txBody>
          <a:bodyPr/>
          <a:lstStyle>
            <a:lvl1pPr>
              <a:defRPr/>
            </a:lvl1pPr>
          </a:lstStyle>
          <a:p>
            <a:r>
              <a:rPr lang="en-US" dirty="0"/>
              <a:t>ADD TITLE</a:t>
            </a:r>
            <a:endParaRPr lang="en-GB" dirty="0"/>
          </a:p>
        </p:txBody>
      </p:sp>
    </p:spTree>
    <p:extLst>
      <p:ext uri="{BB962C8B-B14F-4D97-AF65-F5344CB8AC3E}">
        <p14:creationId xmlns:p14="http://schemas.microsoft.com/office/powerpoint/2010/main" val="9383666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3B5615-C49E-4B43-81A6-89F9797291EB}"/>
              </a:ext>
            </a:extLst>
          </p:cNvPr>
          <p:cNvSpPr>
            <a:spLocks noGrp="1"/>
          </p:cNvSpPr>
          <p:nvPr>
            <p:ph type="body" sz="quarter" idx="11" hasCustomPrompt="1"/>
          </p:nvPr>
        </p:nvSpPr>
        <p:spPr>
          <a:xfrm>
            <a:off x="766764" y="1304925"/>
            <a:ext cx="10658474" cy="4608513"/>
          </a:xfrm>
        </p:spPr>
        <p:txBody>
          <a:bodyPr/>
          <a:lstStyle>
            <a:lvl1pPr>
              <a:defRPr/>
            </a:lvl1pPr>
          </a:lstStyle>
          <a:p>
            <a:pPr lvl="0"/>
            <a:r>
              <a:rPr lang="en-US" dirty="0"/>
              <a:t>Add 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a:extLst>
              <a:ext uri="{FF2B5EF4-FFF2-40B4-BE49-F238E27FC236}">
                <a16:creationId xmlns:a16="http://schemas.microsoft.com/office/drawing/2014/main" id="{FFBA19EE-5899-4FCA-915D-160FFCD2FC9B}"/>
              </a:ext>
            </a:extLst>
          </p:cNvPr>
          <p:cNvSpPr>
            <a:spLocks noGrp="1"/>
          </p:cNvSpPr>
          <p:nvPr>
            <p:ph type="title" hasCustomPrompt="1"/>
          </p:nvPr>
        </p:nvSpPr>
        <p:spPr/>
        <p:txBody>
          <a:bodyPr/>
          <a:lstStyle>
            <a:lvl1pPr>
              <a:defRPr/>
            </a:lvl1pPr>
          </a:lstStyle>
          <a:p>
            <a:r>
              <a:rPr lang="en-US" dirty="0"/>
              <a:t>ADD TITLE</a:t>
            </a:r>
            <a:endParaRPr lang="en-GB" dirty="0"/>
          </a:p>
        </p:txBody>
      </p:sp>
      <p:sp>
        <p:nvSpPr>
          <p:cNvPr id="6" name="Text Placeholder 3">
            <a:extLst>
              <a:ext uri="{FF2B5EF4-FFF2-40B4-BE49-F238E27FC236}">
                <a16:creationId xmlns:a16="http://schemas.microsoft.com/office/drawing/2014/main" id="{3F4B4272-7A53-4BF1-8284-2D7D233E9CCF}"/>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dirty="0"/>
              <a:t>Add slide subtitle</a:t>
            </a:r>
            <a:endParaRPr lang="en-GB" dirty="0"/>
          </a:p>
        </p:txBody>
      </p:sp>
    </p:spTree>
    <p:extLst>
      <p:ext uri="{BB962C8B-B14F-4D97-AF65-F5344CB8AC3E}">
        <p14:creationId xmlns:p14="http://schemas.microsoft.com/office/powerpoint/2010/main" val="366365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apter2">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1C119EF1-5C56-49F4-ADCB-F06F46D9B8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dirty="0"/>
              <a:t>Chapter TWO</a:t>
            </a:r>
            <a:endParaRPr lang="en-GB" dirty="0"/>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dirty="0"/>
              <a:t>Add subtitle over two lines</a:t>
            </a:r>
            <a:endParaRPr lang="en-GB" dirty="0"/>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
        <p:nvSpPr>
          <p:cNvPr id="9" name="Text Placeholder 17">
            <a:extLst>
              <a:ext uri="{FF2B5EF4-FFF2-40B4-BE49-F238E27FC236}">
                <a16:creationId xmlns:a16="http://schemas.microsoft.com/office/drawing/2014/main" id="{856093A8-FBF8-4D56-A336-E53C98FD3B52}"/>
              </a:ext>
            </a:extLst>
          </p:cNvPr>
          <p:cNvSpPr>
            <a:spLocks noGrp="1"/>
          </p:cNvSpPr>
          <p:nvPr>
            <p:ph type="body" sz="quarter" idx="11" hasCustomPrompt="1"/>
          </p:nvPr>
        </p:nvSpPr>
        <p:spPr>
          <a:xfrm>
            <a:off x="8642399" y="3195442"/>
            <a:ext cx="3495283" cy="2212439"/>
          </a:xfrm>
        </p:spPr>
        <p:txBody>
          <a:bodyPr anchor="ctr"/>
          <a:lstStyle>
            <a:lvl1pPr marL="0" indent="0" algn="ctr">
              <a:buNone/>
              <a:defRPr sz="18000" spc="-1000" baseline="0">
                <a:solidFill>
                  <a:schemeClr val="bg1"/>
                </a:solidFill>
                <a:latin typeface="Arial Black" panose="020B0A04020102020204" pitchFamily="34" charset="0"/>
              </a:defRPr>
            </a:lvl1pPr>
          </a:lstStyle>
          <a:p>
            <a:pPr lvl="0"/>
            <a:r>
              <a:rPr lang="en-US" dirty="0"/>
              <a:t>02</a:t>
            </a:r>
            <a:endParaRPr lang="en-GB" dirty="0"/>
          </a:p>
        </p:txBody>
      </p:sp>
      <p:grpSp>
        <p:nvGrpSpPr>
          <p:cNvPr id="10" name="Group 9">
            <a:extLst>
              <a:ext uri="{FF2B5EF4-FFF2-40B4-BE49-F238E27FC236}">
                <a16:creationId xmlns:a16="http://schemas.microsoft.com/office/drawing/2014/main" id="{CF2546D5-BA7B-4303-BEED-C0A5DC3CE77D}"/>
              </a:ext>
            </a:extLst>
          </p:cNvPr>
          <p:cNvGrpSpPr/>
          <p:nvPr/>
        </p:nvGrpSpPr>
        <p:grpSpPr>
          <a:xfrm>
            <a:off x="0" y="5403941"/>
            <a:ext cx="12228766" cy="1445189"/>
            <a:chOff x="0" y="5403941"/>
            <a:chExt cx="12228766" cy="1445189"/>
          </a:xfrm>
        </p:grpSpPr>
        <p:pic>
          <p:nvPicPr>
            <p:cNvPr id="11" name="Picture 10" descr="A close up of a logo&#10;&#10;Description automatically generated">
              <a:extLst>
                <a:ext uri="{FF2B5EF4-FFF2-40B4-BE49-F238E27FC236}">
                  <a16:creationId xmlns:a16="http://schemas.microsoft.com/office/drawing/2014/main" id="{79A2BFA3-D49D-484F-81E0-8B01BF664F6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2" name="Picture 11" descr="A close up of a logo&#10;&#10;Description automatically generated">
              <a:extLst>
                <a:ext uri="{FF2B5EF4-FFF2-40B4-BE49-F238E27FC236}">
                  <a16:creationId xmlns:a16="http://schemas.microsoft.com/office/drawing/2014/main" id="{72574F24-AF35-444A-AC72-8209388C23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7764608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ubtitle &amp; 2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3B5615-C49E-4B43-81A6-89F9797291EB}"/>
              </a:ext>
            </a:extLst>
          </p:cNvPr>
          <p:cNvSpPr>
            <a:spLocks noGrp="1"/>
          </p:cNvSpPr>
          <p:nvPr>
            <p:ph type="body" sz="quarter" idx="11" hasCustomPrompt="1"/>
          </p:nvPr>
        </p:nvSpPr>
        <p:spPr>
          <a:xfrm>
            <a:off x="766764" y="1304925"/>
            <a:ext cx="5129540" cy="4608513"/>
          </a:xfrm>
        </p:spPr>
        <p:txBody>
          <a:bodyPr/>
          <a:lstStyle>
            <a:lvl1pPr>
              <a:defRPr/>
            </a:lvl1pPr>
          </a:lstStyle>
          <a:p>
            <a:pPr lvl="0"/>
            <a:r>
              <a:rPr lang="en-US" dirty="0"/>
              <a:t>Add 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ext Placeholder 4">
            <a:extLst>
              <a:ext uri="{FF2B5EF4-FFF2-40B4-BE49-F238E27FC236}">
                <a16:creationId xmlns:a16="http://schemas.microsoft.com/office/drawing/2014/main" id="{C29DB67C-29D5-4D28-BA91-D1A59959DF23}"/>
              </a:ext>
            </a:extLst>
          </p:cNvPr>
          <p:cNvSpPr>
            <a:spLocks noGrp="1"/>
          </p:cNvSpPr>
          <p:nvPr>
            <p:ph type="body" sz="quarter" idx="12" hasCustomPrompt="1"/>
          </p:nvPr>
        </p:nvSpPr>
        <p:spPr>
          <a:xfrm>
            <a:off x="6295696" y="1304925"/>
            <a:ext cx="5129540" cy="4608513"/>
          </a:xfrm>
        </p:spPr>
        <p:txBody>
          <a:bodyPr/>
          <a:lstStyle>
            <a:lvl1pPr>
              <a:defRPr/>
            </a:lvl1pPr>
          </a:lstStyle>
          <a:p>
            <a:pPr lvl="0"/>
            <a:r>
              <a:rPr lang="en-US" dirty="0"/>
              <a:t>Add 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Text Placeholder 3">
            <a:extLst>
              <a:ext uri="{FF2B5EF4-FFF2-40B4-BE49-F238E27FC236}">
                <a16:creationId xmlns:a16="http://schemas.microsoft.com/office/drawing/2014/main" id="{C3EB93A9-9146-44CE-B7E9-9AE5A3C6F99C}"/>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dirty="0"/>
              <a:t>Add slide subtitle</a:t>
            </a:r>
            <a:endParaRPr lang="en-GB" dirty="0"/>
          </a:p>
        </p:txBody>
      </p:sp>
      <p:sp>
        <p:nvSpPr>
          <p:cNvPr id="2" name="Title 1">
            <a:extLst>
              <a:ext uri="{FF2B5EF4-FFF2-40B4-BE49-F238E27FC236}">
                <a16:creationId xmlns:a16="http://schemas.microsoft.com/office/drawing/2014/main" id="{0A110D41-F856-4D1F-866D-EF271201C42B}"/>
              </a:ext>
            </a:extLst>
          </p:cNvPr>
          <p:cNvSpPr>
            <a:spLocks noGrp="1"/>
          </p:cNvSpPr>
          <p:nvPr>
            <p:ph type="title" hasCustomPrompt="1"/>
          </p:nvPr>
        </p:nvSpPr>
        <p:spPr/>
        <p:txBody>
          <a:bodyPr/>
          <a:lstStyle>
            <a:lvl1pPr>
              <a:defRPr/>
            </a:lvl1pPr>
          </a:lstStyle>
          <a:p>
            <a:r>
              <a:rPr lang="en-US" dirty="0"/>
              <a:t>ADD TITLE</a:t>
            </a:r>
            <a:endParaRPr lang="en-GB" dirty="0"/>
          </a:p>
        </p:txBody>
      </p:sp>
    </p:spTree>
    <p:extLst>
      <p:ext uri="{BB962C8B-B14F-4D97-AF65-F5344CB8AC3E}">
        <p14:creationId xmlns:p14="http://schemas.microsoft.com/office/powerpoint/2010/main" val="22812254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ubtitle &amp;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C51D97-7782-426E-BA52-035512D31AE8}"/>
              </a:ext>
            </a:extLst>
          </p:cNvPr>
          <p:cNvSpPr>
            <a:spLocks noGrp="1"/>
          </p:cNvSpPr>
          <p:nvPr>
            <p:ph type="pic" sz="quarter" idx="11" hasCustomPrompt="1"/>
          </p:nvPr>
        </p:nvSpPr>
        <p:spPr>
          <a:xfrm>
            <a:off x="325438" y="1304924"/>
            <a:ext cx="11541125" cy="4608513"/>
          </a:xfrm>
          <a:solidFill>
            <a:schemeClr val="bg2"/>
          </a:solidFill>
        </p:spPr>
        <p:txBody>
          <a:bodyPr/>
          <a:lstStyle>
            <a:lvl1pPr marL="0" indent="0">
              <a:buNone/>
              <a:defRPr/>
            </a:lvl1pPr>
          </a:lstStyle>
          <a:p>
            <a:r>
              <a:rPr lang="en-GB" dirty="0"/>
              <a:t>Add picture</a:t>
            </a:r>
          </a:p>
        </p:txBody>
      </p:sp>
      <p:sp>
        <p:nvSpPr>
          <p:cNvPr id="5" name="Text Placeholder 3">
            <a:extLst>
              <a:ext uri="{FF2B5EF4-FFF2-40B4-BE49-F238E27FC236}">
                <a16:creationId xmlns:a16="http://schemas.microsoft.com/office/drawing/2014/main" id="{51038C1C-6CAD-4852-B8E6-514B52DFDD11}"/>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dirty="0"/>
              <a:t>Add slide subtitle</a:t>
            </a:r>
            <a:endParaRPr lang="en-GB" dirty="0"/>
          </a:p>
        </p:txBody>
      </p:sp>
      <p:sp>
        <p:nvSpPr>
          <p:cNvPr id="2" name="Title 1">
            <a:extLst>
              <a:ext uri="{FF2B5EF4-FFF2-40B4-BE49-F238E27FC236}">
                <a16:creationId xmlns:a16="http://schemas.microsoft.com/office/drawing/2014/main" id="{CCD49341-F3FE-43B6-8237-A96E182DCB10}"/>
              </a:ext>
            </a:extLst>
          </p:cNvPr>
          <p:cNvSpPr>
            <a:spLocks noGrp="1"/>
          </p:cNvSpPr>
          <p:nvPr>
            <p:ph type="title" hasCustomPrompt="1"/>
          </p:nvPr>
        </p:nvSpPr>
        <p:spPr/>
        <p:txBody>
          <a:bodyPr/>
          <a:lstStyle>
            <a:lvl1pPr>
              <a:defRPr/>
            </a:lvl1pPr>
          </a:lstStyle>
          <a:p>
            <a:r>
              <a:rPr lang="en-US" dirty="0"/>
              <a:t>ADD TITLE</a:t>
            </a:r>
            <a:endParaRPr lang="en-GB" dirty="0"/>
          </a:p>
        </p:txBody>
      </p:sp>
    </p:spTree>
    <p:extLst>
      <p:ext uri="{BB962C8B-B14F-4D97-AF65-F5344CB8AC3E}">
        <p14:creationId xmlns:p14="http://schemas.microsoft.com/office/powerpoint/2010/main" val="2195972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amp; 2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C51D97-7782-426E-BA52-035512D31AE8}"/>
              </a:ext>
            </a:extLst>
          </p:cNvPr>
          <p:cNvSpPr>
            <a:spLocks noGrp="1"/>
          </p:cNvSpPr>
          <p:nvPr>
            <p:ph type="pic" sz="quarter" idx="11" hasCustomPrompt="1"/>
          </p:nvPr>
        </p:nvSpPr>
        <p:spPr>
          <a:xfrm>
            <a:off x="312738" y="1304924"/>
            <a:ext cx="5693261" cy="4608513"/>
          </a:xfrm>
          <a:solidFill>
            <a:schemeClr val="bg2"/>
          </a:solidFill>
        </p:spPr>
        <p:txBody>
          <a:bodyPr/>
          <a:lstStyle>
            <a:lvl1pPr marL="0" indent="0">
              <a:buNone/>
              <a:defRPr/>
            </a:lvl1pPr>
          </a:lstStyle>
          <a:p>
            <a:r>
              <a:rPr lang="en-GB" dirty="0"/>
              <a:t>Add picture</a:t>
            </a:r>
          </a:p>
        </p:txBody>
      </p:sp>
      <p:sp>
        <p:nvSpPr>
          <p:cNvPr id="10" name="Picture Placeholder 2">
            <a:extLst>
              <a:ext uri="{FF2B5EF4-FFF2-40B4-BE49-F238E27FC236}">
                <a16:creationId xmlns:a16="http://schemas.microsoft.com/office/drawing/2014/main" id="{2685F904-C1FA-4404-9DA7-70926B83908E}"/>
              </a:ext>
            </a:extLst>
          </p:cNvPr>
          <p:cNvSpPr>
            <a:spLocks noGrp="1"/>
          </p:cNvSpPr>
          <p:nvPr>
            <p:ph type="pic" sz="quarter" idx="12" hasCustomPrompt="1"/>
          </p:nvPr>
        </p:nvSpPr>
        <p:spPr>
          <a:xfrm>
            <a:off x="6186000" y="1304924"/>
            <a:ext cx="5672243" cy="4608513"/>
          </a:xfrm>
          <a:solidFill>
            <a:schemeClr val="bg2"/>
          </a:solidFill>
        </p:spPr>
        <p:txBody>
          <a:bodyPr/>
          <a:lstStyle>
            <a:lvl1pPr marL="0" indent="0">
              <a:buNone/>
              <a:defRPr/>
            </a:lvl1pPr>
          </a:lstStyle>
          <a:p>
            <a:r>
              <a:rPr lang="en-GB" dirty="0"/>
              <a:t>Add picture</a:t>
            </a:r>
          </a:p>
        </p:txBody>
      </p:sp>
      <p:sp>
        <p:nvSpPr>
          <p:cNvPr id="2" name="Title 1">
            <a:extLst>
              <a:ext uri="{FF2B5EF4-FFF2-40B4-BE49-F238E27FC236}">
                <a16:creationId xmlns:a16="http://schemas.microsoft.com/office/drawing/2014/main" id="{9EC80AB6-1DD2-45B6-9ADF-B1034C21206A}"/>
              </a:ext>
            </a:extLst>
          </p:cNvPr>
          <p:cNvSpPr>
            <a:spLocks noGrp="1"/>
          </p:cNvSpPr>
          <p:nvPr>
            <p:ph type="title" hasCustomPrompt="1"/>
          </p:nvPr>
        </p:nvSpPr>
        <p:spPr/>
        <p:txBody>
          <a:bodyPr/>
          <a:lstStyle>
            <a:lvl1pPr>
              <a:defRPr/>
            </a:lvl1pPr>
          </a:lstStyle>
          <a:p>
            <a:r>
              <a:rPr lang="en-US" dirty="0"/>
              <a:t>ADD TITLE</a:t>
            </a:r>
            <a:endParaRPr lang="en-GB" dirty="0"/>
          </a:p>
        </p:txBody>
      </p:sp>
      <p:sp>
        <p:nvSpPr>
          <p:cNvPr id="7" name="Text Placeholder 3">
            <a:extLst>
              <a:ext uri="{FF2B5EF4-FFF2-40B4-BE49-F238E27FC236}">
                <a16:creationId xmlns:a16="http://schemas.microsoft.com/office/drawing/2014/main" id="{00AA5A06-B399-407D-82C2-542FEF9F4A7B}"/>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dirty="0"/>
              <a:t>Add slide subtitle</a:t>
            </a:r>
            <a:endParaRPr lang="en-GB" dirty="0"/>
          </a:p>
        </p:txBody>
      </p:sp>
    </p:spTree>
    <p:extLst>
      <p:ext uri="{BB962C8B-B14F-4D97-AF65-F5344CB8AC3E}">
        <p14:creationId xmlns:p14="http://schemas.microsoft.com/office/powerpoint/2010/main" val="19751078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ubtitle &amp; 3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C51D97-7782-426E-BA52-035512D31AE8}"/>
              </a:ext>
            </a:extLst>
          </p:cNvPr>
          <p:cNvSpPr>
            <a:spLocks noGrp="1"/>
          </p:cNvSpPr>
          <p:nvPr>
            <p:ph type="pic" sz="quarter" idx="11" hasCustomPrompt="1"/>
          </p:nvPr>
        </p:nvSpPr>
        <p:spPr>
          <a:xfrm>
            <a:off x="312740" y="1304924"/>
            <a:ext cx="3733971" cy="4608513"/>
          </a:xfrm>
          <a:solidFill>
            <a:schemeClr val="bg2"/>
          </a:solidFill>
        </p:spPr>
        <p:txBody>
          <a:bodyPr/>
          <a:lstStyle>
            <a:lvl1pPr marL="0" indent="0">
              <a:buNone/>
              <a:defRPr/>
            </a:lvl1pPr>
          </a:lstStyle>
          <a:p>
            <a:r>
              <a:rPr lang="en-GB" dirty="0"/>
              <a:t>Add picture</a:t>
            </a:r>
          </a:p>
        </p:txBody>
      </p:sp>
      <p:sp>
        <p:nvSpPr>
          <p:cNvPr id="9" name="Picture Placeholder 2">
            <a:extLst>
              <a:ext uri="{FF2B5EF4-FFF2-40B4-BE49-F238E27FC236}">
                <a16:creationId xmlns:a16="http://schemas.microsoft.com/office/drawing/2014/main" id="{A23B629F-E757-4072-B70F-285146A71146}"/>
              </a:ext>
            </a:extLst>
          </p:cNvPr>
          <p:cNvSpPr>
            <a:spLocks noGrp="1"/>
          </p:cNvSpPr>
          <p:nvPr>
            <p:ph type="pic" sz="quarter" idx="12" hasCustomPrompt="1"/>
          </p:nvPr>
        </p:nvSpPr>
        <p:spPr>
          <a:xfrm>
            <a:off x="4226711" y="1304924"/>
            <a:ext cx="3713179" cy="4608513"/>
          </a:xfrm>
          <a:solidFill>
            <a:schemeClr val="bg2"/>
          </a:solidFill>
        </p:spPr>
        <p:txBody>
          <a:bodyPr/>
          <a:lstStyle>
            <a:lvl1pPr marL="0" indent="0">
              <a:buNone/>
              <a:defRPr/>
            </a:lvl1pPr>
          </a:lstStyle>
          <a:p>
            <a:r>
              <a:rPr lang="en-GB" dirty="0"/>
              <a:t>Add picture</a:t>
            </a:r>
          </a:p>
        </p:txBody>
      </p:sp>
      <p:sp>
        <p:nvSpPr>
          <p:cNvPr id="11" name="Picture Placeholder 2">
            <a:extLst>
              <a:ext uri="{FF2B5EF4-FFF2-40B4-BE49-F238E27FC236}">
                <a16:creationId xmlns:a16="http://schemas.microsoft.com/office/drawing/2014/main" id="{C8506A64-305D-49B1-8EA1-4EDC7866B80A}"/>
              </a:ext>
            </a:extLst>
          </p:cNvPr>
          <p:cNvSpPr>
            <a:spLocks noGrp="1"/>
          </p:cNvSpPr>
          <p:nvPr>
            <p:ph type="pic" sz="quarter" idx="13" hasCustomPrompt="1"/>
          </p:nvPr>
        </p:nvSpPr>
        <p:spPr>
          <a:xfrm>
            <a:off x="8140683" y="1304924"/>
            <a:ext cx="3713179" cy="4608513"/>
          </a:xfrm>
          <a:solidFill>
            <a:schemeClr val="bg2"/>
          </a:solidFill>
        </p:spPr>
        <p:txBody>
          <a:bodyPr/>
          <a:lstStyle>
            <a:lvl1pPr marL="0" indent="0">
              <a:buNone/>
              <a:defRPr/>
            </a:lvl1pPr>
          </a:lstStyle>
          <a:p>
            <a:r>
              <a:rPr lang="en-GB" dirty="0"/>
              <a:t>Add picture</a:t>
            </a:r>
          </a:p>
        </p:txBody>
      </p:sp>
      <p:sp>
        <p:nvSpPr>
          <p:cNvPr id="2" name="Title 1">
            <a:extLst>
              <a:ext uri="{FF2B5EF4-FFF2-40B4-BE49-F238E27FC236}">
                <a16:creationId xmlns:a16="http://schemas.microsoft.com/office/drawing/2014/main" id="{0E0B3982-C16E-4014-8E42-6354DEF70839}"/>
              </a:ext>
            </a:extLst>
          </p:cNvPr>
          <p:cNvSpPr>
            <a:spLocks noGrp="1"/>
          </p:cNvSpPr>
          <p:nvPr>
            <p:ph type="title" hasCustomPrompt="1"/>
          </p:nvPr>
        </p:nvSpPr>
        <p:spPr/>
        <p:txBody>
          <a:bodyPr/>
          <a:lstStyle>
            <a:lvl1pPr>
              <a:defRPr/>
            </a:lvl1pPr>
          </a:lstStyle>
          <a:p>
            <a:r>
              <a:rPr lang="en-US" dirty="0"/>
              <a:t>ADD TITLE</a:t>
            </a:r>
            <a:endParaRPr lang="en-GB" dirty="0"/>
          </a:p>
        </p:txBody>
      </p:sp>
      <p:sp>
        <p:nvSpPr>
          <p:cNvPr id="10" name="Text Placeholder 3">
            <a:extLst>
              <a:ext uri="{FF2B5EF4-FFF2-40B4-BE49-F238E27FC236}">
                <a16:creationId xmlns:a16="http://schemas.microsoft.com/office/drawing/2014/main" id="{21878905-2824-4205-AD9B-FF3B7A106EA9}"/>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dirty="0"/>
              <a:t>Add slide subtitle</a:t>
            </a:r>
            <a:endParaRPr lang="en-GB" dirty="0"/>
          </a:p>
        </p:txBody>
      </p:sp>
    </p:spTree>
    <p:extLst>
      <p:ext uri="{BB962C8B-B14F-4D97-AF65-F5344CB8AC3E}">
        <p14:creationId xmlns:p14="http://schemas.microsoft.com/office/powerpoint/2010/main" val="32423842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ubtitle &amp; 4images">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5E9DA608-8C03-445E-85BB-9DAABFBE2783}"/>
              </a:ext>
            </a:extLst>
          </p:cNvPr>
          <p:cNvSpPr>
            <a:spLocks noGrp="1"/>
          </p:cNvSpPr>
          <p:nvPr>
            <p:ph type="pic" sz="quarter" idx="11" hasCustomPrompt="1"/>
          </p:nvPr>
        </p:nvSpPr>
        <p:spPr>
          <a:xfrm>
            <a:off x="312738" y="1304925"/>
            <a:ext cx="5693261" cy="2216042"/>
          </a:xfrm>
          <a:solidFill>
            <a:schemeClr val="bg2"/>
          </a:solidFill>
        </p:spPr>
        <p:txBody>
          <a:bodyPr/>
          <a:lstStyle>
            <a:lvl1pPr marL="0" indent="0">
              <a:buNone/>
              <a:defRPr/>
            </a:lvl1pPr>
          </a:lstStyle>
          <a:p>
            <a:r>
              <a:rPr lang="en-GB" dirty="0"/>
              <a:t>Add picture</a:t>
            </a:r>
          </a:p>
        </p:txBody>
      </p:sp>
      <p:sp>
        <p:nvSpPr>
          <p:cNvPr id="17" name="Picture Placeholder 2">
            <a:extLst>
              <a:ext uri="{FF2B5EF4-FFF2-40B4-BE49-F238E27FC236}">
                <a16:creationId xmlns:a16="http://schemas.microsoft.com/office/drawing/2014/main" id="{A5B46A92-E318-4070-BE0E-FFD914BF2367}"/>
              </a:ext>
            </a:extLst>
          </p:cNvPr>
          <p:cNvSpPr>
            <a:spLocks noGrp="1"/>
          </p:cNvSpPr>
          <p:nvPr>
            <p:ph type="pic" sz="quarter" idx="12" hasCustomPrompt="1"/>
          </p:nvPr>
        </p:nvSpPr>
        <p:spPr>
          <a:xfrm>
            <a:off x="6186000" y="1304925"/>
            <a:ext cx="5672243" cy="2216042"/>
          </a:xfrm>
          <a:solidFill>
            <a:schemeClr val="bg2"/>
          </a:solidFill>
        </p:spPr>
        <p:txBody>
          <a:bodyPr/>
          <a:lstStyle>
            <a:lvl1pPr marL="0" indent="0">
              <a:buNone/>
              <a:defRPr/>
            </a:lvl1pPr>
          </a:lstStyle>
          <a:p>
            <a:r>
              <a:rPr lang="en-GB" dirty="0"/>
              <a:t>Add picture</a:t>
            </a:r>
          </a:p>
        </p:txBody>
      </p:sp>
      <p:sp>
        <p:nvSpPr>
          <p:cNvPr id="22" name="Picture Placeholder 2">
            <a:extLst>
              <a:ext uri="{FF2B5EF4-FFF2-40B4-BE49-F238E27FC236}">
                <a16:creationId xmlns:a16="http://schemas.microsoft.com/office/drawing/2014/main" id="{E562F03D-BDAE-473E-BED9-7815BBB2B7C1}"/>
              </a:ext>
            </a:extLst>
          </p:cNvPr>
          <p:cNvSpPr>
            <a:spLocks noGrp="1"/>
          </p:cNvSpPr>
          <p:nvPr>
            <p:ph type="pic" sz="quarter" idx="13" hasCustomPrompt="1"/>
          </p:nvPr>
        </p:nvSpPr>
        <p:spPr>
          <a:xfrm>
            <a:off x="312738" y="3697396"/>
            <a:ext cx="5693261" cy="2216042"/>
          </a:xfrm>
          <a:solidFill>
            <a:schemeClr val="bg2"/>
          </a:solidFill>
        </p:spPr>
        <p:txBody>
          <a:bodyPr/>
          <a:lstStyle>
            <a:lvl1pPr marL="0" indent="0">
              <a:buNone/>
              <a:defRPr/>
            </a:lvl1pPr>
          </a:lstStyle>
          <a:p>
            <a:r>
              <a:rPr lang="en-GB" dirty="0"/>
              <a:t>Add picture</a:t>
            </a:r>
          </a:p>
        </p:txBody>
      </p:sp>
      <p:sp>
        <p:nvSpPr>
          <p:cNvPr id="23" name="Picture Placeholder 2">
            <a:extLst>
              <a:ext uri="{FF2B5EF4-FFF2-40B4-BE49-F238E27FC236}">
                <a16:creationId xmlns:a16="http://schemas.microsoft.com/office/drawing/2014/main" id="{168E25DA-2CF0-46A7-A37C-A5C1C4A19F81}"/>
              </a:ext>
            </a:extLst>
          </p:cNvPr>
          <p:cNvSpPr>
            <a:spLocks noGrp="1"/>
          </p:cNvSpPr>
          <p:nvPr>
            <p:ph type="pic" sz="quarter" idx="14" hasCustomPrompt="1"/>
          </p:nvPr>
        </p:nvSpPr>
        <p:spPr>
          <a:xfrm>
            <a:off x="6186000" y="3697396"/>
            <a:ext cx="5672243" cy="2216042"/>
          </a:xfrm>
          <a:solidFill>
            <a:schemeClr val="bg2"/>
          </a:solidFill>
        </p:spPr>
        <p:txBody>
          <a:bodyPr/>
          <a:lstStyle>
            <a:lvl1pPr marL="0" indent="0">
              <a:buNone/>
              <a:defRPr/>
            </a:lvl1pPr>
          </a:lstStyle>
          <a:p>
            <a:r>
              <a:rPr lang="en-GB" dirty="0"/>
              <a:t>Add picture</a:t>
            </a:r>
          </a:p>
        </p:txBody>
      </p:sp>
      <p:sp>
        <p:nvSpPr>
          <p:cNvPr id="9" name="Text Placeholder 3">
            <a:extLst>
              <a:ext uri="{FF2B5EF4-FFF2-40B4-BE49-F238E27FC236}">
                <a16:creationId xmlns:a16="http://schemas.microsoft.com/office/drawing/2014/main" id="{48FA750C-4E37-457F-A5F1-91BA34E5DFB8}"/>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dirty="0"/>
              <a:t>Add slide subtitle</a:t>
            </a:r>
            <a:endParaRPr lang="en-GB" dirty="0"/>
          </a:p>
        </p:txBody>
      </p:sp>
      <p:sp>
        <p:nvSpPr>
          <p:cNvPr id="2" name="Title 1">
            <a:extLst>
              <a:ext uri="{FF2B5EF4-FFF2-40B4-BE49-F238E27FC236}">
                <a16:creationId xmlns:a16="http://schemas.microsoft.com/office/drawing/2014/main" id="{79A5BFCE-0148-4FEE-A71C-B616E74C4C65}"/>
              </a:ext>
            </a:extLst>
          </p:cNvPr>
          <p:cNvSpPr>
            <a:spLocks noGrp="1"/>
          </p:cNvSpPr>
          <p:nvPr>
            <p:ph type="title" hasCustomPrompt="1"/>
          </p:nvPr>
        </p:nvSpPr>
        <p:spPr/>
        <p:txBody>
          <a:bodyPr/>
          <a:lstStyle>
            <a:lvl1pPr>
              <a:defRPr/>
            </a:lvl1pPr>
          </a:lstStyle>
          <a:p>
            <a:r>
              <a:rPr lang="en-US" dirty="0"/>
              <a:t>ADD TITLE</a:t>
            </a:r>
            <a:endParaRPr lang="en-GB" dirty="0"/>
          </a:p>
        </p:txBody>
      </p:sp>
    </p:spTree>
    <p:extLst>
      <p:ext uri="{BB962C8B-B14F-4D97-AF65-F5344CB8AC3E}">
        <p14:creationId xmlns:p14="http://schemas.microsoft.com/office/powerpoint/2010/main" val="13776147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6" name="Picture 5" descr="A close up of a blue background&#10;&#10;Description automatically generated">
            <a:extLst>
              <a:ext uri="{FF2B5EF4-FFF2-40B4-BE49-F238E27FC236}">
                <a16:creationId xmlns:a16="http://schemas.microsoft.com/office/drawing/2014/main" id="{15AAAC38-7CA7-4023-B67B-C54955CEB37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9599" y="1857992"/>
            <a:ext cx="5147750" cy="2469565"/>
          </a:xfrm>
        </p:spPr>
        <p:txBody>
          <a:bodyPr/>
          <a:lstStyle>
            <a:lvl1pPr>
              <a:lnSpc>
                <a:spcPct val="80000"/>
              </a:lnSpc>
              <a:defRPr sz="10000" cap="all" baseline="0">
                <a:solidFill>
                  <a:schemeClr val="bg1"/>
                </a:solidFill>
              </a:defRPr>
            </a:lvl1pPr>
          </a:lstStyle>
          <a:p>
            <a:r>
              <a:rPr lang="en-US" dirty="0"/>
              <a:t>Thank you</a:t>
            </a:r>
            <a:endParaRPr lang="en-GB" dirty="0"/>
          </a:p>
        </p:txBody>
      </p:sp>
      <p:pic>
        <p:nvPicPr>
          <p:cNvPr id="7" name="Picture 6" descr="A close up of a logo&#10;&#10;Description automatically generated">
            <a:extLst>
              <a:ext uri="{FF2B5EF4-FFF2-40B4-BE49-F238E27FC236}">
                <a16:creationId xmlns:a16="http://schemas.microsoft.com/office/drawing/2014/main" id="{00417752-0346-499A-A204-A545663DB4F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pic>
        <p:nvPicPr>
          <p:cNvPr id="8" name="Picture 7">
            <a:extLst>
              <a:ext uri="{FF2B5EF4-FFF2-40B4-BE49-F238E27FC236}">
                <a16:creationId xmlns:a16="http://schemas.microsoft.com/office/drawing/2014/main" id="{8381AD97-C979-4DBA-828D-A498C02214D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5530" b="21357"/>
          <a:stretch/>
        </p:blipFill>
        <p:spPr>
          <a:xfrm>
            <a:off x="9208654" y="5539155"/>
            <a:ext cx="2983345" cy="1087982"/>
          </a:xfrm>
          <a:prstGeom prst="rect">
            <a:avLst/>
          </a:prstGeom>
        </p:spPr>
      </p:pic>
      <p:pic>
        <p:nvPicPr>
          <p:cNvPr id="9" name="Picture 8">
            <a:extLst>
              <a:ext uri="{FF2B5EF4-FFF2-40B4-BE49-F238E27FC236}">
                <a16:creationId xmlns:a16="http://schemas.microsoft.com/office/drawing/2014/main" id="{C65E673A-6399-4686-98DD-39BBD7AAED10}"/>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23874" b="21357"/>
          <a:stretch/>
        </p:blipFill>
        <p:spPr>
          <a:xfrm>
            <a:off x="0" y="5539155"/>
            <a:ext cx="9281265" cy="1087982"/>
          </a:xfrm>
          <a:prstGeom prst="rect">
            <a:avLst/>
          </a:prstGeom>
        </p:spPr>
      </p:pic>
    </p:spTree>
    <p:extLst>
      <p:ext uri="{BB962C8B-B14F-4D97-AF65-F5344CB8AC3E}">
        <p14:creationId xmlns:p14="http://schemas.microsoft.com/office/powerpoint/2010/main" val="39435120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Title page_Dark blue">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434" y="-14429"/>
            <a:ext cx="12336000" cy="69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2167487" y="2489204"/>
            <a:ext cx="7582444" cy="515084"/>
          </a:xfrm>
          <a:prstGeom prst="rect">
            <a:avLst/>
          </a:prstGeom>
        </p:spPr>
        <p:txBody>
          <a:bodyPr lIns="121890" tIns="60944" rIns="121890" bIns="60944" anchor="b"/>
          <a:lstStyle>
            <a:lvl1pPr algn="r">
              <a:defRPr sz="2845" b="0">
                <a:solidFill>
                  <a:schemeClr val="bg1"/>
                </a:solidFill>
                <a:latin typeface="+mj-lt"/>
              </a:defRPr>
            </a:lvl1pPr>
          </a:lstStyle>
          <a:p>
            <a:r>
              <a:rPr lang="en-US"/>
              <a:t>Click to edit Master title style</a:t>
            </a:r>
            <a:endParaRPr lang="en-ZA" dirty="0"/>
          </a:p>
        </p:txBody>
      </p:sp>
      <p:sp>
        <p:nvSpPr>
          <p:cNvPr id="13" name="Text Placeholder 12"/>
          <p:cNvSpPr>
            <a:spLocks noGrp="1"/>
          </p:cNvSpPr>
          <p:nvPr>
            <p:ph type="body" sz="quarter" idx="10"/>
          </p:nvPr>
        </p:nvSpPr>
        <p:spPr>
          <a:xfrm>
            <a:off x="3573799" y="3014146"/>
            <a:ext cx="7779147" cy="575735"/>
          </a:xfrm>
          <a:prstGeom prst="rect">
            <a:avLst/>
          </a:prstGeom>
        </p:spPr>
        <p:txBody>
          <a:bodyPr lIns="121890" tIns="60944" rIns="121890" bIns="60944" rtlCol="0" anchor="ctr">
            <a:normAutofit/>
          </a:bodyPr>
          <a:lstStyle>
            <a:lvl1pPr algn="r">
              <a:defRPr lang="en-ZA" sz="2845" b="1" i="0" cap="all" baseline="0" dirty="0">
                <a:solidFill>
                  <a:schemeClr val="bg1"/>
                </a:solidFill>
                <a:latin typeface="+mj-lt"/>
                <a:ea typeface="+mj-ea"/>
                <a:cs typeface="+mj-cs"/>
              </a:defRPr>
            </a:lvl1pPr>
          </a:lstStyle>
          <a:p>
            <a:pPr lvl="0"/>
            <a:r>
              <a:rPr lang="en-US"/>
              <a:t>Click to edit Master text styles</a:t>
            </a:r>
          </a:p>
        </p:txBody>
      </p:sp>
      <p:sp>
        <p:nvSpPr>
          <p:cNvPr id="16" name="Text Placeholder 15"/>
          <p:cNvSpPr>
            <a:spLocks noGrp="1"/>
          </p:cNvSpPr>
          <p:nvPr>
            <p:ph type="body" sz="quarter" idx="11"/>
          </p:nvPr>
        </p:nvSpPr>
        <p:spPr>
          <a:xfrm>
            <a:off x="3573831" y="3695708"/>
            <a:ext cx="7808012" cy="272044"/>
          </a:xfrm>
          <a:prstGeom prst="rect">
            <a:avLst/>
          </a:prstGeom>
        </p:spPr>
        <p:txBody>
          <a:bodyPr lIns="121890" tIns="60944" rIns="121890" bIns="60944">
            <a:noAutofit/>
          </a:bodyPr>
          <a:lstStyle>
            <a:lvl1pPr algn="r">
              <a:defRPr sz="1333">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286495428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pter3">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F76E0CE1-AE10-434C-BA64-4E485D5338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dirty="0"/>
              <a:t>Chapter THREE</a:t>
            </a:r>
            <a:endParaRPr lang="en-GB" dirty="0"/>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dirty="0"/>
              <a:t>Add subtitle over two lines</a:t>
            </a:r>
            <a:endParaRPr lang="en-GB" dirty="0"/>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
        <p:nvSpPr>
          <p:cNvPr id="9" name="Text Placeholder 17">
            <a:extLst>
              <a:ext uri="{FF2B5EF4-FFF2-40B4-BE49-F238E27FC236}">
                <a16:creationId xmlns:a16="http://schemas.microsoft.com/office/drawing/2014/main" id="{E3AACD3E-4094-4E76-AD3C-78C6884DFC60}"/>
              </a:ext>
            </a:extLst>
          </p:cNvPr>
          <p:cNvSpPr>
            <a:spLocks noGrp="1"/>
          </p:cNvSpPr>
          <p:nvPr>
            <p:ph type="body" sz="quarter" idx="11" hasCustomPrompt="1"/>
          </p:nvPr>
        </p:nvSpPr>
        <p:spPr>
          <a:xfrm>
            <a:off x="8642399" y="3308610"/>
            <a:ext cx="3495283" cy="2212439"/>
          </a:xfrm>
        </p:spPr>
        <p:txBody>
          <a:bodyPr anchor="ctr"/>
          <a:lstStyle>
            <a:lvl1pPr marL="0" indent="0" algn="ctr">
              <a:buNone/>
              <a:defRPr sz="18000" spc="-1000" baseline="0">
                <a:solidFill>
                  <a:schemeClr val="bg1"/>
                </a:solidFill>
                <a:latin typeface="Arial Black" panose="020B0A04020102020204" pitchFamily="34" charset="0"/>
              </a:defRPr>
            </a:lvl1pPr>
          </a:lstStyle>
          <a:p>
            <a:pPr lvl="0"/>
            <a:r>
              <a:rPr lang="en-US" dirty="0"/>
              <a:t>03</a:t>
            </a:r>
            <a:endParaRPr lang="en-GB" dirty="0"/>
          </a:p>
        </p:txBody>
      </p:sp>
      <p:grpSp>
        <p:nvGrpSpPr>
          <p:cNvPr id="10" name="Group 9">
            <a:extLst>
              <a:ext uri="{FF2B5EF4-FFF2-40B4-BE49-F238E27FC236}">
                <a16:creationId xmlns:a16="http://schemas.microsoft.com/office/drawing/2014/main" id="{BDB29AD0-E239-45E9-A752-339F179A9CE4}"/>
              </a:ext>
            </a:extLst>
          </p:cNvPr>
          <p:cNvGrpSpPr/>
          <p:nvPr/>
        </p:nvGrpSpPr>
        <p:grpSpPr>
          <a:xfrm>
            <a:off x="0" y="5403941"/>
            <a:ext cx="12228766" cy="1445189"/>
            <a:chOff x="0" y="5403941"/>
            <a:chExt cx="12228766" cy="1445189"/>
          </a:xfrm>
        </p:grpSpPr>
        <p:pic>
          <p:nvPicPr>
            <p:cNvPr id="11" name="Picture 10" descr="A close up of a logo&#10;&#10;Description automatically generated">
              <a:extLst>
                <a:ext uri="{FF2B5EF4-FFF2-40B4-BE49-F238E27FC236}">
                  <a16:creationId xmlns:a16="http://schemas.microsoft.com/office/drawing/2014/main" id="{C85C710F-90E0-48C1-89C0-8BF4AB6CB60D}"/>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2" name="Picture 11" descr="A close up of a logo&#10;&#10;Description automatically generated">
              <a:extLst>
                <a:ext uri="{FF2B5EF4-FFF2-40B4-BE49-F238E27FC236}">
                  <a16:creationId xmlns:a16="http://schemas.microsoft.com/office/drawing/2014/main" id="{1EED0CC3-89D6-42D9-BBF6-2265015BEA4B}"/>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1138622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apter4">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DC1837BE-8352-42C4-B3B7-CF66BB2D92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dirty="0"/>
              <a:t>Chapter FOUR</a:t>
            </a:r>
            <a:endParaRPr lang="en-GB" dirty="0"/>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dirty="0"/>
              <a:t>Add subtitle over two lines</a:t>
            </a:r>
            <a:endParaRPr lang="en-GB" dirty="0"/>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
        <p:nvSpPr>
          <p:cNvPr id="9" name="Text Placeholder 17">
            <a:extLst>
              <a:ext uri="{FF2B5EF4-FFF2-40B4-BE49-F238E27FC236}">
                <a16:creationId xmlns:a16="http://schemas.microsoft.com/office/drawing/2014/main" id="{6A791605-135F-4D21-9717-72A6E43DCF4E}"/>
              </a:ext>
            </a:extLst>
          </p:cNvPr>
          <p:cNvSpPr>
            <a:spLocks noGrp="1"/>
          </p:cNvSpPr>
          <p:nvPr>
            <p:ph type="body" sz="quarter" idx="11" hasCustomPrompt="1"/>
          </p:nvPr>
        </p:nvSpPr>
        <p:spPr>
          <a:xfrm>
            <a:off x="8642399" y="3432963"/>
            <a:ext cx="3495283" cy="2212439"/>
          </a:xfrm>
        </p:spPr>
        <p:txBody>
          <a:bodyPr anchor="ctr"/>
          <a:lstStyle>
            <a:lvl1pPr marL="0" indent="0" algn="ctr">
              <a:buNone/>
              <a:defRPr sz="18000" spc="-1000" baseline="0">
                <a:solidFill>
                  <a:schemeClr val="bg1"/>
                </a:solidFill>
                <a:latin typeface="Arial Black" panose="020B0A04020102020204" pitchFamily="34" charset="0"/>
              </a:defRPr>
            </a:lvl1pPr>
          </a:lstStyle>
          <a:p>
            <a:pPr lvl="0"/>
            <a:r>
              <a:rPr lang="en-US" dirty="0"/>
              <a:t>04</a:t>
            </a:r>
            <a:endParaRPr lang="en-GB" dirty="0"/>
          </a:p>
        </p:txBody>
      </p:sp>
      <p:grpSp>
        <p:nvGrpSpPr>
          <p:cNvPr id="10" name="Group 9">
            <a:extLst>
              <a:ext uri="{FF2B5EF4-FFF2-40B4-BE49-F238E27FC236}">
                <a16:creationId xmlns:a16="http://schemas.microsoft.com/office/drawing/2014/main" id="{3497C154-A3DB-46DB-8F17-EC20624349CF}"/>
              </a:ext>
            </a:extLst>
          </p:cNvPr>
          <p:cNvGrpSpPr/>
          <p:nvPr/>
        </p:nvGrpSpPr>
        <p:grpSpPr>
          <a:xfrm>
            <a:off x="0" y="5403941"/>
            <a:ext cx="12228766" cy="1445189"/>
            <a:chOff x="0" y="5403941"/>
            <a:chExt cx="12228766" cy="1445189"/>
          </a:xfrm>
        </p:grpSpPr>
        <p:pic>
          <p:nvPicPr>
            <p:cNvPr id="11" name="Picture 10" descr="A close up of a logo&#10;&#10;Description automatically generated">
              <a:extLst>
                <a:ext uri="{FF2B5EF4-FFF2-40B4-BE49-F238E27FC236}">
                  <a16:creationId xmlns:a16="http://schemas.microsoft.com/office/drawing/2014/main" id="{6FD5EA66-0064-4B20-9A62-D377B4073177}"/>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2" name="Picture 11" descr="A close up of a logo&#10;&#10;Description automatically generated">
              <a:extLst>
                <a:ext uri="{FF2B5EF4-FFF2-40B4-BE49-F238E27FC236}">
                  <a16:creationId xmlns:a16="http://schemas.microsoft.com/office/drawing/2014/main" id="{09EFE2DD-2DC9-40CE-9365-2FC00A580355}"/>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3837816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apter5">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58DCE6C6-4613-4CC5-A33A-1489DA1DF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dirty="0"/>
              <a:t>Chapter FIVE</a:t>
            </a:r>
            <a:endParaRPr lang="en-GB" dirty="0"/>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dirty="0"/>
              <a:t>Add subtitle over two lines</a:t>
            </a:r>
            <a:endParaRPr lang="en-GB" dirty="0"/>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
        <p:nvSpPr>
          <p:cNvPr id="9" name="Text Placeholder 17">
            <a:extLst>
              <a:ext uri="{FF2B5EF4-FFF2-40B4-BE49-F238E27FC236}">
                <a16:creationId xmlns:a16="http://schemas.microsoft.com/office/drawing/2014/main" id="{AEB25B03-CA08-4BFA-BC94-DB824015BE7E}"/>
              </a:ext>
            </a:extLst>
          </p:cNvPr>
          <p:cNvSpPr>
            <a:spLocks noGrp="1"/>
          </p:cNvSpPr>
          <p:nvPr>
            <p:ph type="body" sz="quarter" idx="11" hasCustomPrompt="1"/>
          </p:nvPr>
        </p:nvSpPr>
        <p:spPr>
          <a:xfrm>
            <a:off x="8642399" y="3497838"/>
            <a:ext cx="3495283" cy="2212439"/>
          </a:xfrm>
        </p:spPr>
        <p:txBody>
          <a:bodyPr anchor="ctr"/>
          <a:lstStyle>
            <a:lvl1pPr marL="0" indent="0" algn="ctr">
              <a:buNone/>
              <a:defRPr sz="18000" spc="-1000" baseline="0">
                <a:solidFill>
                  <a:schemeClr val="bg1"/>
                </a:solidFill>
                <a:latin typeface="Arial Black" panose="020B0A04020102020204" pitchFamily="34" charset="0"/>
              </a:defRPr>
            </a:lvl1pPr>
          </a:lstStyle>
          <a:p>
            <a:pPr lvl="0"/>
            <a:r>
              <a:rPr lang="en-US" dirty="0"/>
              <a:t>05</a:t>
            </a:r>
            <a:endParaRPr lang="en-GB" dirty="0"/>
          </a:p>
        </p:txBody>
      </p:sp>
      <p:grpSp>
        <p:nvGrpSpPr>
          <p:cNvPr id="10" name="Group 9">
            <a:extLst>
              <a:ext uri="{FF2B5EF4-FFF2-40B4-BE49-F238E27FC236}">
                <a16:creationId xmlns:a16="http://schemas.microsoft.com/office/drawing/2014/main" id="{28BE2367-3550-4C11-9B4F-86A21141F6B2}"/>
              </a:ext>
            </a:extLst>
          </p:cNvPr>
          <p:cNvGrpSpPr/>
          <p:nvPr/>
        </p:nvGrpSpPr>
        <p:grpSpPr>
          <a:xfrm>
            <a:off x="0" y="5403941"/>
            <a:ext cx="12228766" cy="1445189"/>
            <a:chOff x="0" y="5403941"/>
            <a:chExt cx="12228766" cy="1445189"/>
          </a:xfrm>
        </p:grpSpPr>
        <p:pic>
          <p:nvPicPr>
            <p:cNvPr id="11" name="Picture 10" descr="A close up of a logo&#10;&#10;Description automatically generated">
              <a:extLst>
                <a:ext uri="{FF2B5EF4-FFF2-40B4-BE49-F238E27FC236}">
                  <a16:creationId xmlns:a16="http://schemas.microsoft.com/office/drawing/2014/main" id="{F233AFB2-3427-43DD-B9D2-B7EA6636A1CB}"/>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2" name="Picture 11" descr="A close up of a logo&#10;&#10;Description automatically generated">
              <a:extLst>
                <a:ext uri="{FF2B5EF4-FFF2-40B4-BE49-F238E27FC236}">
                  <a16:creationId xmlns:a16="http://schemas.microsoft.com/office/drawing/2014/main" id="{02D8945D-D7DF-4C20-8FEB-F67A39F37E4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4083141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hapter6">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13D0BCD9-815A-4BC1-B4A3-3C2E9B6704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0"/>
            <a:ext cx="12192000" cy="685781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dirty="0"/>
              <a:t>Chapter SIX</a:t>
            </a:r>
            <a:endParaRPr lang="en-GB" dirty="0"/>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dirty="0"/>
              <a:t>Add subtitle over two lines</a:t>
            </a:r>
            <a:endParaRPr lang="en-GB" dirty="0"/>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
        <p:nvSpPr>
          <p:cNvPr id="9" name="Text Placeholder 17">
            <a:extLst>
              <a:ext uri="{FF2B5EF4-FFF2-40B4-BE49-F238E27FC236}">
                <a16:creationId xmlns:a16="http://schemas.microsoft.com/office/drawing/2014/main" id="{F0BB67F3-AAD2-4DAC-A4CC-34829BFAC633}"/>
              </a:ext>
            </a:extLst>
          </p:cNvPr>
          <p:cNvSpPr>
            <a:spLocks noGrp="1"/>
          </p:cNvSpPr>
          <p:nvPr>
            <p:ph type="body" sz="quarter" idx="11" hasCustomPrompt="1"/>
          </p:nvPr>
        </p:nvSpPr>
        <p:spPr>
          <a:xfrm>
            <a:off x="8642399" y="3640615"/>
            <a:ext cx="3495283" cy="2212439"/>
          </a:xfrm>
        </p:spPr>
        <p:txBody>
          <a:bodyPr anchor="ctr"/>
          <a:lstStyle>
            <a:lvl1pPr marL="0" indent="0" algn="ctr">
              <a:buNone/>
              <a:defRPr sz="18000" spc="-1000" baseline="0">
                <a:solidFill>
                  <a:schemeClr val="bg1"/>
                </a:solidFill>
                <a:latin typeface="Arial Black" panose="020B0A04020102020204" pitchFamily="34" charset="0"/>
              </a:defRPr>
            </a:lvl1pPr>
          </a:lstStyle>
          <a:p>
            <a:pPr lvl="0"/>
            <a:r>
              <a:rPr lang="en-US" dirty="0"/>
              <a:t>06</a:t>
            </a:r>
            <a:endParaRPr lang="en-GB" dirty="0"/>
          </a:p>
        </p:txBody>
      </p:sp>
      <p:grpSp>
        <p:nvGrpSpPr>
          <p:cNvPr id="10" name="Group 9">
            <a:extLst>
              <a:ext uri="{FF2B5EF4-FFF2-40B4-BE49-F238E27FC236}">
                <a16:creationId xmlns:a16="http://schemas.microsoft.com/office/drawing/2014/main" id="{2C5557B0-B10F-4E38-9E8A-CB07DC390012}"/>
              </a:ext>
            </a:extLst>
          </p:cNvPr>
          <p:cNvGrpSpPr/>
          <p:nvPr/>
        </p:nvGrpSpPr>
        <p:grpSpPr>
          <a:xfrm>
            <a:off x="0" y="5403941"/>
            <a:ext cx="12228766" cy="1445189"/>
            <a:chOff x="0" y="5403941"/>
            <a:chExt cx="12228766" cy="1445189"/>
          </a:xfrm>
        </p:grpSpPr>
        <p:pic>
          <p:nvPicPr>
            <p:cNvPr id="11" name="Picture 10" descr="A close up of a logo&#10;&#10;Description automatically generated">
              <a:extLst>
                <a:ext uri="{FF2B5EF4-FFF2-40B4-BE49-F238E27FC236}">
                  <a16:creationId xmlns:a16="http://schemas.microsoft.com/office/drawing/2014/main" id="{E168F74A-B4FA-4E3A-B2D1-C13974CEAFEB}"/>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2" name="Picture 11" descr="A close up of a logo&#10;&#10;Description automatically generated">
              <a:extLst>
                <a:ext uri="{FF2B5EF4-FFF2-40B4-BE49-F238E27FC236}">
                  <a16:creationId xmlns:a16="http://schemas.microsoft.com/office/drawing/2014/main" id="{10C28253-F9A1-402B-BC67-E8A7767E6C5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1648721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49DB-D063-435E-9DF4-2D17F3427889}"/>
              </a:ext>
            </a:extLst>
          </p:cNvPr>
          <p:cNvSpPr>
            <a:spLocks noGrp="1"/>
          </p:cNvSpPr>
          <p:nvPr>
            <p:ph type="title" hasCustomPrompt="1"/>
          </p:nvPr>
        </p:nvSpPr>
        <p:spPr/>
        <p:txBody>
          <a:bodyPr/>
          <a:lstStyle>
            <a:lvl1pPr>
              <a:defRPr/>
            </a:lvl1pPr>
          </a:lstStyle>
          <a:p>
            <a:r>
              <a:rPr lang="en-US" dirty="0"/>
              <a:t>Add title</a:t>
            </a:r>
            <a:endParaRPr lang="en-GB" dirty="0"/>
          </a:p>
        </p:txBody>
      </p:sp>
    </p:spTree>
    <p:extLst>
      <p:ext uri="{BB962C8B-B14F-4D97-AF65-F5344CB8AC3E}">
        <p14:creationId xmlns:p14="http://schemas.microsoft.com/office/powerpoint/2010/main" val="1442346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3.png"/><Relationship Id="rId5" Type="http://schemas.openxmlformats.org/officeDocument/2006/relationships/slideLayout" Target="../slideLayouts/slideLayout25.xml"/><Relationship Id="rId10" Type="http://schemas.openxmlformats.org/officeDocument/2006/relationships/image" Target="../media/image2.png"/><Relationship Id="rId4" Type="http://schemas.openxmlformats.org/officeDocument/2006/relationships/slideLayout" Target="../slideLayouts/slideLayout2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2.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15.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628ED0F-F58C-4891-B57C-4F61FC489853}"/>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87422"/>
          <a:stretch/>
        </p:blipFill>
        <p:spPr>
          <a:xfrm>
            <a:off x="10660739" y="5855189"/>
            <a:ext cx="1533524" cy="1008636"/>
          </a:xfrm>
          <a:prstGeom prst="rect">
            <a:avLst/>
          </a:prstGeom>
        </p:spPr>
      </p:pic>
      <p:pic>
        <p:nvPicPr>
          <p:cNvPr id="17" name="Picture 16">
            <a:extLst>
              <a:ext uri="{FF2B5EF4-FFF2-40B4-BE49-F238E27FC236}">
                <a16:creationId xmlns:a16="http://schemas.microsoft.com/office/drawing/2014/main" id="{4C50B12F-0121-4DE4-A6C7-C0EFC11DA370}"/>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36" r="12578"/>
          <a:stretch/>
        </p:blipFill>
        <p:spPr>
          <a:xfrm>
            <a:off x="-2263" y="5855189"/>
            <a:ext cx="10653949" cy="1008636"/>
          </a:xfrm>
          <a:prstGeom prst="rect">
            <a:avLst/>
          </a:prstGeom>
        </p:spPr>
      </p:pic>
      <p:pic>
        <p:nvPicPr>
          <p:cNvPr id="13" name="Picture 12" descr="A close up of a logo&#10;&#10;Description automatically generated">
            <a:extLst>
              <a:ext uri="{FF2B5EF4-FFF2-40B4-BE49-F238E27FC236}">
                <a16:creationId xmlns:a16="http://schemas.microsoft.com/office/drawing/2014/main" id="{A5666D4A-B2F9-4D90-B516-FA5B9BC9C7F5}"/>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r="88044"/>
          <a:stretch/>
        </p:blipFill>
        <p:spPr>
          <a:xfrm>
            <a:off x="-9612" y="-384"/>
            <a:ext cx="1457608" cy="1755210"/>
          </a:xfrm>
          <a:prstGeom prst="rect">
            <a:avLst/>
          </a:prstGeom>
        </p:spPr>
      </p:pic>
      <p:sp>
        <p:nvSpPr>
          <p:cNvPr id="2038" name="shpPlaceholderMain"/>
          <p:cNvSpPr>
            <a:spLocks noGrp="1" noChangeArrowheads="1"/>
          </p:cNvSpPr>
          <p:nvPr>
            <p:ph type="body" idx="1"/>
          </p:nvPr>
        </p:nvSpPr>
        <p:spPr bwMode="auto">
          <a:xfrm>
            <a:off x="766763" y="1315670"/>
            <a:ext cx="10658475" cy="4597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a:t>Add first level</a:t>
            </a:r>
          </a:p>
          <a:p>
            <a:pPr lvl="1"/>
            <a:r>
              <a:rPr lang="en-GB" dirty="0"/>
              <a:t>Second level</a:t>
            </a:r>
          </a:p>
          <a:p>
            <a:pPr lvl="2"/>
            <a:r>
              <a:rPr lang="en-GB" dirty="0"/>
              <a:t>Third level</a:t>
            </a:r>
          </a:p>
          <a:p>
            <a:pPr lvl="3"/>
            <a:r>
              <a:rPr lang="en-GB" dirty="0"/>
              <a:t>Fourth level</a:t>
            </a:r>
          </a:p>
          <a:p>
            <a:pPr lvl="4"/>
            <a:r>
              <a:rPr lang="en-GB" dirty="0"/>
              <a:t>Fifth level</a:t>
            </a:r>
          </a:p>
        </p:txBody>
      </p:sp>
      <p:grpSp>
        <p:nvGrpSpPr>
          <p:cNvPr id="41000" name="shpGridNormal" hidden="1"/>
          <p:cNvGrpSpPr>
            <a:grpSpLocks/>
          </p:cNvGrpSpPr>
          <p:nvPr/>
        </p:nvGrpSpPr>
        <p:grpSpPr bwMode="auto">
          <a:xfrm>
            <a:off x="529497" y="514350"/>
            <a:ext cx="11138876" cy="6005513"/>
            <a:chOff x="271" y="324"/>
            <a:chExt cx="5701" cy="3783"/>
          </a:xfrm>
        </p:grpSpPr>
        <p:sp>
          <p:nvSpPr>
            <p:cNvPr id="40993" name="shpGridTitle" hidden="1"/>
            <p:cNvSpPr>
              <a:spLocks noChangeArrowheads="1"/>
            </p:cNvSpPr>
            <p:nvPr userDrawn="1"/>
          </p:nvSpPr>
          <p:spPr bwMode="auto">
            <a:xfrm>
              <a:off x="271" y="324"/>
              <a:ext cx="5701" cy="771"/>
            </a:xfrm>
            <a:prstGeom prst="rect">
              <a:avLst/>
            </a:prstGeom>
            <a:noFill/>
            <a:ln w="12700">
              <a:solidFill>
                <a:srgbClr val="676767"/>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3200" dirty="0"/>
            </a:p>
          </p:txBody>
        </p:sp>
        <p:sp>
          <p:nvSpPr>
            <p:cNvPr id="40994" name="shpGridMain" hidden="1"/>
            <p:cNvSpPr>
              <a:spLocks noChangeArrowheads="1"/>
            </p:cNvSpPr>
            <p:nvPr userDrawn="1"/>
          </p:nvSpPr>
          <p:spPr bwMode="auto">
            <a:xfrm>
              <a:off x="271" y="1179"/>
              <a:ext cx="5701" cy="2776"/>
            </a:xfrm>
            <a:prstGeom prst="rect">
              <a:avLst/>
            </a:prstGeom>
            <a:noFill/>
            <a:ln w="12700">
              <a:solidFill>
                <a:srgbClr val="676767"/>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3200" dirty="0"/>
            </a:p>
          </p:txBody>
        </p:sp>
        <p:sp>
          <p:nvSpPr>
            <p:cNvPr id="40998" name="shpGridFooter" hidden="1"/>
            <p:cNvSpPr>
              <a:spLocks noChangeArrowheads="1"/>
            </p:cNvSpPr>
            <p:nvPr userDrawn="1"/>
          </p:nvSpPr>
          <p:spPr bwMode="auto">
            <a:xfrm>
              <a:off x="271" y="4005"/>
              <a:ext cx="5701" cy="102"/>
            </a:xfrm>
            <a:prstGeom prst="rect">
              <a:avLst/>
            </a:prstGeom>
            <a:noFill/>
            <a:ln w="12700">
              <a:solidFill>
                <a:srgbClr val="676767"/>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3200" dirty="0"/>
            </a:p>
          </p:txBody>
        </p:sp>
      </p:grpSp>
      <p:sp>
        <p:nvSpPr>
          <p:cNvPr id="23" name="TextBox 22">
            <a:extLst>
              <a:ext uri="{FF2B5EF4-FFF2-40B4-BE49-F238E27FC236}">
                <a16:creationId xmlns:a16="http://schemas.microsoft.com/office/drawing/2014/main" id="{7A211F50-548D-4B8F-BED6-628F28E2FA5F}"/>
              </a:ext>
            </a:extLst>
          </p:cNvPr>
          <p:cNvSpPr txBox="1"/>
          <p:nvPr/>
        </p:nvSpPr>
        <p:spPr>
          <a:xfrm>
            <a:off x="354061" y="6386666"/>
            <a:ext cx="8129239" cy="88766"/>
          </a:xfrm>
          <a:prstGeom prst="rect">
            <a:avLst/>
          </a:prstGeom>
          <a:noFill/>
        </p:spPr>
        <p:txBody>
          <a:bodyPr wrap="square" lIns="0" tIns="0" rIns="0" bIns="0" rtlCol="0" anchor="ctr">
            <a:noAutofit/>
          </a:bodyPr>
          <a:lstStyle/>
          <a:p>
            <a:pPr algn="l"/>
            <a:endParaRPr lang="en-GB" sz="600" b="1" cap="all" baseline="0" dirty="0">
              <a:solidFill>
                <a:schemeClr val="bg1"/>
              </a:solidFill>
              <a:latin typeface="+mn-lt"/>
            </a:endParaRPr>
          </a:p>
        </p:txBody>
      </p:sp>
      <p:sp>
        <p:nvSpPr>
          <p:cNvPr id="2035" name="shpPlaceholderTitle"/>
          <p:cNvSpPr>
            <a:spLocks noGrp="1" noChangeArrowheads="1"/>
          </p:cNvSpPr>
          <p:nvPr>
            <p:ph type="title"/>
          </p:nvPr>
        </p:nvSpPr>
        <p:spPr bwMode="auto">
          <a:xfrm>
            <a:off x="1557195" y="594540"/>
            <a:ext cx="9026667" cy="25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a:t>Add title </a:t>
            </a:r>
          </a:p>
        </p:txBody>
      </p:sp>
      <p:pic>
        <p:nvPicPr>
          <p:cNvPr id="19" name="Picture 18" descr="A close up of a logo&#10;&#10;Description automatically generated">
            <a:extLst>
              <a:ext uri="{FF2B5EF4-FFF2-40B4-BE49-F238E27FC236}">
                <a16:creationId xmlns:a16="http://schemas.microsoft.com/office/drawing/2014/main" id="{271D89A0-94ED-4705-BEA2-AB7DEE9309B0}"/>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88738" b="25654"/>
          <a:stretch/>
        </p:blipFill>
        <p:spPr>
          <a:xfrm>
            <a:off x="10818890" y="0"/>
            <a:ext cx="1373109" cy="1304925"/>
          </a:xfrm>
          <a:prstGeom prst="rect">
            <a:avLst/>
          </a:prstGeom>
        </p:spPr>
      </p:pic>
    </p:spTree>
    <p:extLst>
      <p:ext uri="{BB962C8B-B14F-4D97-AF65-F5344CB8AC3E}">
        <p14:creationId xmlns:p14="http://schemas.microsoft.com/office/powerpoint/2010/main" val="2599121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9" r:id="rId18"/>
    <p:sldLayoutId id="2147483680" r:id="rId19"/>
    <p:sldLayoutId id="2147483724" r:id="rId20"/>
  </p:sldLayoutIdLst>
  <p:txStyles>
    <p:titleStyle>
      <a:lvl1pPr algn="l" rtl="0" eaLnBrk="1" fontAlgn="base" hangingPunct="1">
        <a:spcBef>
          <a:spcPct val="0"/>
        </a:spcBef>
        <a:spcAft>
          <a:spcPct val="0"/>
        </a:spcAft>
        <a:defRPr sz="1800" b="1" cap="all" baseline="0">
          <a:solidFill>
            <a:schemeClr val="tx2"/>
          </a:solidFill>
          <a:latin typeface="+mj-lt"/>
          <a:ea typeface="+mj-ea"/>
          <a:cs typeface="+mj-cs"/>
        </a:defRPr>
      </a:lvl1pPr>
      <a:lvl2pPr algn="l" rtl="0" eaLnBrk="1" fontAlgn="base" hangingPunct="1">
        <a:spcBef>
          <a:spcPct val="0"/>
        </a:spcBef>
        <a:spcAft>
          <a:spcPct val="0"/>
        </a:spcAft>
        <a:defRPr sz="3467" b="1">
          <a:solidFill>
            <a:schemeClr val="tx1"/>
          </a:solidFill>
          <a:latin typeface="Imago" pitchFamily="2" charset="0"/>
        </a:defRPr>
      </a:lvl2pPr>
      <a:lvl3pPr algn="l" rtl="0" eaLnBrk="1" fontAlgn="base" hangingPunct="1">
        <a:spcBef>
          <a:spcPct val="0"/>
        </a:spcBef>
        <a:spcAft>
          <a:spcPct val="0"/>
        </a:spcAft>
        <a:defRPr sz="3467" b="1">
          <a:solidFill>
            <a:schemeClr val="tx1"/>
          </a:solidFill>
          <a:latin typeface="Imago" pitchFamily="2" charset="0"/>
        </a:defRPr>
      </a:lvl3pPr>
      <a:lvl4pPr algn="l" rtl="0" eaLnBrk="1" fontAlgn="base" hangingPunct="1">
        <a:spcBef>
          <a:spcPct val="0"/>
        </a:spcBef>
        <a:spcAft>
          <a:spcPct val="0"/>
        </a:spcAft>
        <a:defRPr sz="3467" b="1">
          <a:solidFill>
            <a:schemeClr val="tx1"/>
          </a:solidFill>
          <a:latin typeface="Imago" pitchFamily="2" charset="0"/>
        </a:defRPr>
      </a:lvl4pPr>
      <a:lvl5pPr algn="l" rtl="0" eaLnBrk="1" fontAlgn="base" hangingPunct="1">
        <a:spcBef>
          <a:spcPct val="0"/>
        </a:spcBef>
        <a:spcAft>
          <a:spcPct val="0"/>
        </a:spcAft>
        <a:defRPr sz="3467" b="1">
          <a:solidFill>
            <a:schemeClr val="tx1"/>
          </a:solidFill>
          <a:latin typeface="Imago" pitchFamily="2" charset="0"/>
        </a:defRPr>
      </a:lvl5pPr>
      <a:lvl6pPr marL="609585" algn="l" rtl="0" eaLnBrk="1" fontAlgn="base" hangingPunct="1">
        <a:spcBef>
          <a:spcPct val="0"/>
        </a:spcBef>
        <a:spcAft>
          <a:spcPct val="0"/>
        </a:spcAft>
        <a:defRPr sz="3467" b="1">
          <a:solidFill>
            <a:schemeClr val="tx1"/>
          </a:solidFill>
          <a:latin typeface="Imago" pitchFamily="2" charset="0"/>
        </a:defRPr>
      </a:lvl6pPr>
      <a:lvl7pPr marL="1219170" algn="l" rtl="0" eaLnBrk="1" fontAlgn="base" hangingPunct="1">
        <a:spcBef>
          <a:spcPct val="0"/>
        </a:spcBef>
        <a:spcAft>
          <a:spcPct val="0"/>
        </a:spcAft>
        <a:defRPr sz="3467" b="1">
          <a:solidFill>
            <a:schemeClr val="tx1"/>
          </a:solidFill>
          <a:latin typeface="Imago" pitchFamily="2" charset="0"/>
        </a:defRPr>
      </a:lvl7pPr>
      <a:lvl8pPr marL="1828754" algn="l" rtl="0" eaLnBrk="1" fontAlgn="base" hangingPunct="1">
        <a:spcBef>
          <a:spcPct val="0"/>
        </a:spcBef>
        <a:spcAft>
          <a:spcPct val="0"/>
        </a:spcAft>
        <a:defRPr sz="3467" b="1">
          <a:solidFill>
            <a:schemeClr val="tx1"/>
          </a:solidFill>
          <a:latin typeface="Imago" pitchFamily="2" charset="0"/>
        </a:defRPr>
      </a:lvl8pPr>
      <a:lvl9pPr marL="2438339" algn="l" rtl="0" eaLnBrk="1" fontAlgn="base" hangingPunct="1">
        <a:spcBef>
          <a:spcPct val="0"/>
        </a:spcBef>
        <a:spcAft>
          <a:spcPct val="0"/>
        </a:spcAft>
        <a:defRPr sz="3467" b="1">
          <a:solidFill>
            <a:schemeClr val="tx1"/>
          </a:solidFill>
          <a:latin typeface="Imago" pitchFamily="2" charset="0"/>
        </a:defRPr>
      </a:lvl9pPr>
    </p:titleStyle>
    <p:bodyStyle>
      <a:lvl1pPr marL="179388" indent="-179388" algn="l" rtl="0" eaLnBrk="1" fontAlgn="base" hangingPunct="1">
        <a:spcBef>
          <a:spcPts val="0"/>
        </a:spcBef>
        <a:spcAft>
          <a:spcPct val="0"/>
        </a:spcAft>
        <a:buSzPct val="100000"/>
        <a:buFont typeface="Arial" pitchFamily="34" charset="0"/>
        <a:buChar char="•"/>
        <a:defRPr sz="1600">
          <a:solidFill>
            <a:schemeClr val="tx2"/>
          </a:solidFill>
          <a:latin typeface="+mn-lt"/>
          <a:ea typeface="+mn-ea"/>
          <a:cs typeface="+mn-cs"/>
        </a:defRPr>
      </a:lvl1pPr>
      <a:lvl2pPr marL="357188" indent="-177800" algn="l" rtl="0" eaLnBrk="1" fontAlgn="base" hangingPunct="1">
        <a:spcBef>
          <a:spcPts val="0"/>
        </a:spcBef>
        <a:spcAft>
          <a:spcPct val="0"/>
        </a:spcAft>
        <a:buChar char="–"/>
        <a:defRPr sz="1600">
          <a:solidFill>
            <a:schemeClr val="tx2"/>
          </a:solidFill>
          <a:latin typeface="+mn-lt"/>
        </a:defRPr>
      </a:lvl2pPr>
      <a:lvl3pPr marL="536575" indent="-179388" algn="l" rtl="0" eaLnBrk="1" fontAlgn="base" hangingPunct="1">
        <a:spcBef>
          <a:spcPts val="0"/>
        </a:spcBef>
        <a:spcAft>
          <a:spcPct val="0"/>
        </a:spcAft>
        <a:buChar char="•"/>
        <a:defRPr sz="1600">
          <a:solidFill>
            <a:schemeClr val="tx2"/>
          </a:solidFill>
          <a:latin typeface="+mn-lt"/>
        </a:defRPr>
      </a:lvl3pPr>
      <a:lvl4pPr marL="714375" indent="-177800" algn="l" rtl="0" eaLnBrk="1" fontAlgn="base" hangingPunct="1">
        <a:spcBef>
          <a:spcPts val="0"/>
        </a:spcBef>
        <a:spcAft>
          <a:spcPct val="0"/>
        </a:spcAft>
        <a:buChar char="–"/>
        <a:defRPr sz="1600">
          <a:solidFill>
            <a:schemeClr val="tx2"/>
          </a:solidFill>
          <a:latin typeface="+mn-lt"/>
        </a:defRPr>
      </a:lvl4pPr>
      <a:lvl5pPr marL="893763" indent="-179388" algn="l" rtl="0" eaLnBrk="1" fontAlgn="base" hangingPunct="1">
        <a:spcBef>
          <a:spcPts val="0"/>
        </a:spcBef>
        <a:spcAft>
          <a:spcPct val="0"/>
        </a:spcAft>
        <a:buFont typeface="Arial" panose="020B0604020202020204" pitchFamily="34" charset="0"/>
        <a:buChar char="•"/>
        <a:defRPr sz="1600">
          <a:solidFill>
            <a:schemeClr val="tx2"/>
          </a:solidFill>
          <a:latin typeface="+mn-lt"/>
        </a:defRPr>
      </a:lvl5pPr>
      <a:lvl6pPr marL="3536862" indent="-380990" algn="l" rtl="0" eaLnBrk="1" fontAlgn="base" hangingPunct="1">
        <a:spcBef>
          <a:spcPct val="20000"/>
        </a:spcBef>
        <a:spcAft>
          <a:spcPct val="0"/>
        </a:spcAft>
        <a:buChar char="»"/>
        <a:defRPr sz="2667">
          <a:solidFill>
            <a:schemeClr val="tx1"/>
          </a:solidFill>
          <a:latin typeface="+mn-lt"/>
        </a:defRPr>
      </a:lvl6pPr>
      <a:lvl7pPr marL="4146447" indent="-380990" algn="l" rtl="0" eaLnBrk="1" fontAlgn="base" hangingPunct="1">
        <a:spcBef>
          <a:spcPct val="20000"/>
        </a:spcBef>
        <a:spcAft>
          <a:spcPct val="0"/>
        </a:spcAft>
        <a:buChar char="»"/>
        <a:defRPr sz="2667">
          <a:solidFill>
            <a:schemeClr val="tx1"/>
          </a:solidFill>
          <a:latin typeface="+mn-lt"/>
        </a:defRPr>
      </a:lvl7pPr>
      <a:lvl8pPr marL="4756032" indent="-380990" algn="l" rtl="0" eaLnBrk="1" fontAlgn="base" hangingPunct="1">
        <a:spcBef>
          <a:spcPct val="20000"/>
        </a:spcBef>
        <a:spcAft>
          <a:spcPct val="0"/>
        </a:spcAft>
        <a:buChar char="»"/>
        <a:defRPr sz="2667">
          <a:solidFill>
            <a:schemeClr val="tx1"/>
          </a:solidFill>
          <a:latin typeface="+mn-lt"/>
        </a:defRPr>
      </a:lvl8pPr>
      <a:lvl9pPr marL="5365617" indent="-380990" algn="l" rtl="0" eaLnBrk="1" fontAlgn="base" hangingPunct="1">
        <a:spcBef>
          <a:spcPct val="20000"/>
        </a:spcBef>
        <a:spcAft>
          <a:spcPct val="0"/>
        </a:spcAft>
        <a:buChar char="»"/>
        <a:defRPr sz="2667">
          <a:solidFill>
            <a:schemeClr val="tx1"/>
          </a:solidFill>
          <a:latin typeface="+mn-lt"/>
        </a:defRPr>
      </a:lvl9pPr>
    </p:bodyStyle>
    <p:otherStyle>
      <a:defPPr>
        <a:defRPr lang="pl-P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8">
          <p15:clr>
            <a:srgbClr val="F26B43"/>
          </p15:clr>
        </p15:guide>
        <p15:guide id="5" orient="horz" pos="3998">
          <p15:clr>
            <a:srgbClr val="F26B43"/>
          </p15:clr>
        </p15:guide>
        <p15:guide id="6" orient="horz" pos="822">
          <p15:clr>
            <a:srgbClr val="F26B43"/>
          </p15:clr>
        </p15:guide>
        <p15:guide id="7" orient="horz" pos="4095">
          <p15:clr>
            <a:srgbClr val="F26B43"/>
          </p15:clr>
        </p15:guide>
        <p15:guide id="8" pos="483">
          <p15:clr>
            <a:srgbClr val="F26B43"/>
          </p15:clr>
        </p15:guide>
        <p15:guide id="9" orient="horz" pos="3725">
          <p15:clr>
            <a:srgbClr val="F26B43"/>
          </p15:clr>
        </p15:guide>
        <p15:guide id="10" pos="7197">
          <p15:clr>
            <a:srgbClr val="F26B43"/>
          </p15:clr>
        </p15:guide>
        <p15:guide id="11" pos="3840">
          <p15:clr>
            <a:srgbClr val="F26B43"/>
          </p15:clr>
        </p15:guide>
        <p15:guide id="12" pos="200">
          <p15:clr>
            <a:srgbClr val="F26B43"/>
          </p15:clr>
        </p15:guide>
        <p15:guide id="13" pos="747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 name="Picture 12" descr="A close up of a logo&#10;&#10;Description automatically generated">
            <a:extLst>
              <a:ext uri="{FF2B5EF4-FFF2-40B4-BE49-F238E27FC236}">
                <a16:creationId xmlns:a16="http://schemas.microsoft.com/office/drawing/2014/main" id="{A5666D4A-B2F9-4D90-B516-FA5B9BC9C7F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88044"/>
          <a:stretch/>
        </p:blipFill>
        <p:spPr>
          <a:xfrm>
            <a:off x="-9612" y="-384"/>
            <a:ext cx="1457608" cy="1755210"/>
          </a:xfrm>
          <a:prstGeom prst="rect">
            <a:avLst/>
          </a:prstGeom>
        </p:spPr>
      </p:pic>
      <p:sp>
        <p:nvSpPr>
          <p:cNvPr id="2038" name="shpPlaceholderMain"/>
          <p:cNvSpPr>
            <a:spLocks noGrp="1" noChangeArrowheads="1"/>
          </p:cNvSpPr>
          <p:nvPr>
            <p:ph type="body" idx="1"/>
          </p:nvPr>
        </p:nvSpPr>
        <p:spPr bwMode="auto">
          <a:xfrm>
            <a:off x="766763" y="1315669"/>
            <a:ext cx="10658475" cy="5185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a:t>Add first level</a:t>
            </a:r>
          </a:p>
          <a:p>
            <a:pPr lvl="1"/>
            <a:r>
              <a:rPr lang="en-GB" dirty="0"/>
              <a:t>Second level</a:t>
            </a:r>
          </a:p>
          <a:p>
            <a:pPr lvl="2"/>
            <a:r>
              <a:rPr lang="en-GB" dirty="0"/>
              <a:t>Third level</a:t>
            </a:r>
          </a:p>
          <a:p>
            <a:pPr lvl="3"/>
            <a:r>
              <a:rPr lang="en-GB" dirty="0"/>
              <a:t>Fourth level</a:t>
            </a:r>
          </a:p>
          <a:p>
            <a:pPr lvl="4"/>
            <a:r>
              <a:rPr lang="en-GB" dirty="0"/>
              <a:t>Fifth level</a:t>
            </a:r>
          </a:p>
        </p:txBody>
      </p:sp>
      <p:grpSp>
        <p:nvGrpSpPr>
          <p:cNvPr id="41000" name="shpGridNormal" hidden="1"/>
          <p:cNvGrpSpPr>
            <a:grpSpLocks/>
          </p:cNvGrpSpPr>
          <p:nvPr/>
        </p:nvGrpSpPr>
        <p:grpSpPr bwMode="auto">
          <a:xfrm>
            <a:off x="529497" y="514350"/>
            <a:ext cx="11138876" cy="6005513"/>
            <a:chOff x="271" y="324"/>
            <a:chExt cx="5701" cy="3783"/>
          </a:xfrm>
        </p:grpSpPr>
        <p:sp>
          <p:nvSpPr>
            <p:cNvPr id="40993" name="shpGridTitle" hidden="1"/>
            <p:cNvSpPr>
              <a:spLocks noChangeArrowheads="1"/>
            </p:cNvSpPr>
            <p:nvPr userDrawn="1"/>
          </p:nvSpPr>
          <p:spPr bwMode="auto">
            <a:xfrm>
              <a:off x="271" y="324"/>
              <a:ext cx="5701" cy="771"/>
            </a:xfrm>
            <a:prstGeom prst="rect">
              <a:avLst/>
            </a:prstGeom>
            <a:noFill/>
            <a:ln w="12700">
              <a:solidFill>
                <a:srgbClr val="676767"/>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3200" dirty="0"/>
            </a:p>
          </p:txBody>
        </p:sp>
        <p:sp>
          <p:nvSpPr>
            <p:cNvPr id="40994" name="shpGridMain" hidden="1"/>
            <p:cNvSpPr>
              <a:spLocks noChangeArrowheads="1"/>
            </p:cNvSpPr>
            <p:nvPr userDrawn="1"/>
          </p:nvSpPr>
          <p:spPr bwMode="auto">
            <a:xfrm>
              <a:off x="271" y="1179"/>
              <a:ext cx="5701" cy="2776"/>
            </a:xfrm>
            <a:prstGeom prst="rect">
              <a:avLst/>
            </a:prstGeom>
            <a:noFill/>
            <a:ln w="12700">
              <a:solidFill>
                <a:srgbClr val="676767"/>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3200" dirty="0"/>
            </a:p>
          </p:txBody>
        </p:sp>
        <p:sp>
          <p:nvSpPr>
            <p:cNvPr id="40998" name="shpGridFooter" hidden="1"/>
            <p:cNvSpPr>
              <a:spLocks noChangeArrowheads="1"/>
            </p:cNvSpPr>
            <p:nvPr userDrawn="1"/>
          </p:nvSpPr>
          <p:spPr bwMode="auto">
            <a:xfrm>
              <a:off x="271" y="4005"/>
              <a:ext cx="5701" cy="102"/>
            </a:xfrm>
            <a:prstGeom prst="rect">
              <a:avLst/>
            </a:prstGeom>
            <a:noFill/>
            <a:ln w="12700">
              <a:solidFill>
                <a:srgbClr val="676767"/>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3200" dirty="0"/>
            </a:p>
          </p:txBody>
        </p:sp>
      </p:grpSp>
      <p:sp>
        <p:nvSpPr>
          <p:cNvPr id="2035" name="shpPlaceholderTitle"/>
          <p:cNvSpPr>
            <a:spLocks noGrp="1" noChangeArrowheads="1"/>
          </p:cNvSpPr>
          <p:nvPr>
            <p:ph type="title"/>
          </p:nvPr>
        </p:nvSpPr>
        <p:spPr bwMode="auto">
          <a:xfrm>
            <a:off x="1557195" y="594540"/>
            <a:ext cx="9026667" cy="25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a:t>Add title </a:t>
            </a:r>
          </a:p>
        </p:txBody>
      </p:sp>
      <p:pic>
        <p:nvPicPr>
          <p:cNvPr id="19" name="Picture 18" descr="A close up of a logo&#10;&#10;Description automatically generated">
            <a:extLst>
              <a:ext uri="{FF2B5EF4-FFF2-40B4-BE49-F238E27FC236}">
                <a16:creationId xmlns:a16="http://schemas.microsoft.com/office/drawing/2014/main" id="{271D89A0-94ED-4705-BEA2-AB7DEE9309B0}"/>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88738" b="25654"/>
          <a:stretch/>
        </p:blipFill>
        <p:spPr>
          <a:xfrm>
            <a:off x="10818890" y="0"/>
            <a:ext cx="1373109" cy="1304925"/>
          </a:xfrm>
          <a:prstGeom prst="rect">
            <a:avLst/>
          </a:prstGeom>
        </p:spPr>
      </p:pic>
    </p:spTree>
    <p:extLst>
      <p:ext uri="{BB962C8B-B14F-4D97-AF65-F5344CB8AC3E}">
        <p14:creationId xmlns:p14="http://schemas.microsoft.com/office/powerpoint/2010/main" val="281660917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Lst>
  <p:hf hdr="0" ftr="0"/>
  <p:txStyles>
    <p:titleStyle>
      <a:lvl1pPr algn="l" rtl="0" eaLnBrk="1" fontAlgn="base" hangingPunct="1">
        <a:spcBef>
          <a:spcPct val="0"/>
        </a:spcBef>
        <a:spcAft>
          <a:spcPct val="0"/>
        </a:spcAft>
        <a:defRPr sz="1800" b="1" cap="all" baseline="0">
          <a:solidFill>
            <a:schemeClr val="tx2"/>
          </a:solidFill>
          <a:latin typeface="+mj-lt"/>
          <a:ea typeface="+mj-ea"/>
          <a:cs typeface="+mj-cs"/>
        </a:defRPr>
      </a:lvl1pPr>
      <a:lvl2pPr algn="l" rtl="0" eaLnBrk="1" fontAlgn="base" hangingPunct="1">
        <a:spcBef>
          <a:spcPct val="0"/>
        </a:spcBef>
        <a:spcAft>
          <a:spcPct val="0"/>
        </a:spcAft>
        <a:defRPr sz="3467" b="1">
          <a:solidFill>
            <a:schemeClr val="tx1"/>
          </a:solidFill>
          <a:latin typeface="Imago" pitchFamily="2" charset="0"/>
        </a:defRPr>
      </a:lvl2pPr>
      <a:lvl3pPr algn="l" rtl="0" eaLnBrk="1" fontAlgn="base" hangingPunct="1">
        <a:spcBef>
          <a:spcPct val="0"/>
        </a:spcBef>
        <a:spcAft>
          <a:spcPct val="0"/>
        </a:spcAft>
        <a:defRPr sz="3467" b="1">
          <a:solidFill>
            <a:schemeClr val="tx1"/>
          </a:solidFill>
          <a:latin typeface="Imago" pitchFamily="2" charset="0"/>
        </a:defRPr>
      </a:lvl3pPr>
      <a:lvl4pPr algn="l" rtl="0" eaLnBrk="1" fontAlgn="base" hangingPunct="1">
        <a:spcBef>
          <a:spcPct val="0"/>
        </a:spcBef>
        <a:spcAft>
          <a:spcPct val="0"/>
        </a:spcAft>
        <a:defRPr sz="3467" b="1">
          <a:solidFill>
            <a:schemeClr val="tx1"/>
          </a:solidFill>
          <a:latin typeface="Imago" pitchFamily="2" charset="0"/>
        </a:defRPr>
      </a:lvl4pPr>
      <a:lvl5pPr algn="l" rtl="0" eaLnBrk="1" fontAlgn="base" hangingPunct="1">
        <a:spcBef>
          <a:spcPct val="0"/>
        </a:spcBef>
        <a:spcAft>
          <a:spcPct val="0"/>
        </a:spcAft>
        <a:defRPr sz="3467" b="1">
          <a:solidFill>
            <a:schemeClr val="tx1"/>
          </a:solidFill>
          <a:latin typeface="Imago" pitchFamily="2" charset="0"/>
        </a:defRPr>
      </a:lvl5pPr>
      <a:lvl6pPr marL="609585" algn="l" rtl="0" eaLnBrk="1" fontAlgn="base" hangingPunct="1">
        <a:spcBef>
          <a:spcPct val="0"/>
        </a:spcBef>
        <a:spcAft>
          <a:spcPct val="0"/>
        </a:spcAft>
        <a:defRPr sz="3467" b="1">
          <a:solidFill>
            <a:schemeClr val="tx1"/>
          </a:solidFill>
          <a:latin typeface="Imago" pitchFamily="2" charset="0"/>
        </a:defRPr>
      </a:lvl6pPr>
      <a:lvl7pPr marL="1219170" algn="l" rtl="0" eaLnBrk="1" fontAlgn="base" hangingPunct="1">
        <a:spcBef>
          <a:spcPct val="0"/>
        </a:spcBef>
        <a:spcAft>
          <a:spcPct val="0"/>
        </a:spcAft>
        <a:defRPr sz="3467" b="1">
          <a:solidFill>
            <a:schemeClr val="tx1"/>
          </a:solidFill>
          <a:latin typeface="Imago" pitchFamily="2" charset="0"/>
        </a:defRPr>
      </a:lvl7pPr>
      <a:lvl8pPr marL="1828754" algn="l" rtl="0" eaLnBrk="1" fontAlgn="base" hangingPunct="1">
        <a:spcBef>
          <a:spcPct val="0"/>
        </a:spcBef>
        <a:spcAft>
          <a:spcPct val="0"/>
        </a:spcAft>
        <a:defRPr sz="3467" b="1">
          <a:solidFill>
            <a:schemeClr val="tx1"/>
          </a:solidFill>
          <a:latin typeface="Imago" pitchFamily="2" charset="0"/>
        </a:defRPr>
      </a:lvl8pPr>
      <a:lvl9pPr marL="2438339" algn="l" rtl="0" eaLnBrk="1" fontAlgn="base" hangingPunct="1">
        <a:spcBef>
          <a:spcPct val="0"/>
        </a:spcBef>
        <a:spcAft>
          <a:spcPct val="0"/>
        </a:spcAft>
        <a:defRPr sz="3467" b="1">
          <a:solidFill>
            <a:schemeClr val="tx1"/>
          </a:solidFill>
          <a:latin typeface="Imago" pitchFamily="2" charset="0"/>
        </a:defRPr>
      </a:lvl9pPr>
    </p:titleStyle>
    <p:bodyStyle>
      <a:lvl1pPr marL="179388" indent="-179388" algn="l" rtl="0" eaLnBrk="1" fontAlgn="base" hangingPunct="1">
        <a:spcBef>
          <a:spcPts val="0"/>
        </a:spcBef>
        <a:spcAft>
          <a:spcPct val="0"/>
        </a:spcAft>
        <a:buSzPct val="100000"/>
        <a:buFont typeface="Arial" pitchFamily="34" charset="0"/>
        <a:buChar char="•"/>
        <a:defRPr sz="1600">
          <a:solidFill>
            <a:schemeClr val="tx2"/>
          </a:solidFill>
          <a:latin typeface="+mn-lt"/>
          <a:ea typeface="+mn-ea"/>
          <a:cs typeface="+mn-cs"/>
        </a:defRPr>
      </a:lvl1pPr>
      <a:lvl2pPr marL="357188" indent="-177800" algn="l" rtl="0" eaLnBrk="1" fontAlgn="base" hangingPunct="1">
        <a:spcBef>
          <a:spcPts val="0"/>
        </a:spcBef>
        <a:spcAft>
          <a:spcPct val="0"/>
        </a:spcAft>
        <a:buChar char="–"/>
        <a:defRPr sz="1600">
          <a:solidFill>
            <a:schemeClr val="tx2"/>
          </a:solidFill>
          <a:latin typeface="+mn-lt"/>
        </a:defRPr>
      </a:lvl2pPr>
      <a:lvl3pPr marL="536575" indent="-179388" algn="l" rtl="0" eaLnBrk="1" fontAlgn="base" hangingPunct="1">
        <a:spcBef>
          <a:spcPts val="0"/>
        </a:spcBef>
        <a:spcAft>
          <a:spcPct val="0"/>
        </a:spcAft>
        <a:buChar char="•"/>
        <a:defRPr sz="1600">
          <a:solidFill>
            <a:schemeClr val="tx2"/>
          </a:solidFill>
          <a:latin typeface="+mn-lt"/>
        </a:defRPr>
      </a:lvl3pPr>
      <a:lvl4pPr marL="714375" indent="-177800" algn="l" rtl="0" eaLnBrk="1" fontAlgn="base" hangingPunct="1">
        <a:spcBef>
          <a:spcPts val="0"/>
        </a:spcBef>
        <a:spcAft>
          <a:spcPct val="0"/>
        </a:spcAft>
        <a:buChar char="–"/>
        <a:defRPr sz="1600">
          <a:solidFill>
            <a:schemeClr val="tx2"/>
          </a:solidFill>
          <a:latin typeface="+mn-lt"/>
        </a:defRPr>
      </a:lvl4pPr>
      <a:lvl5pPr marL="893763" indent="-179388" algn="l" rtl="0" eaLnBrk="1" fontAlgn="base" hangingPunct="1">
        <a:spcBef>
          <a:spcPts val="0"/>
        </a:spcBef>
        <a:spcAft>
          <a:spcPct val="0"/>
        </a:spcAft>
        <a:buFont typeface="Arial" panose="020B0604020202020204" pitchFamily="34" charset="0"/>
        <a:buChar char="•"/>
        <a:defRPr sz="1600">
          <a:solidFill>
            <a:schemeClr val="tx2"/>
          </a:solidFill>
          <a:latin typeface="+mn-lt"/>
        </a:defRPr>
      </a:lvl5pPr>
      <a:lvl6pPr marL="3536862" indent="-380990" algn="l" rtl="0" eaLnBrk="1" fontAlgn="base" hangingPunct="1">
        <a:spcBef>
          <a:spcPct val="20000"/>
        </a:spcBef>
        <a:spcAft>
          <a:spcPct val="0"/>
        </a:spcAft>
        <a:buChar char="»"/>
        <a:defRPr sz="2667">
          <a:solidFill>
            <a:schemeClr val="tx1"/>
          </a:solidFill>
          <a:latin typeface="+mn-lt"/>
        </a:defRPr>
      </a:lvl6pPr>
      <a:lvl7pPr marL="4146447" indent="-380990" algn="l" rtl="0" eaLnBrk="1" fontAlgn="base" hangingPunct="1">
        <a:spcBef>
          <a:spcPct val="20000"/>
        </a:spcBef>
        <a:spcAft>
          <a:spcPct val="0"/>
        </a:spcAft>
        <a:buChar char="»"/>
        <a:defRPr sz="2667">
          <a:solidFill>
            <a:schemeClr val="tx1"/>
          </a:solidFill>
          <a:latin typeface="+mn-lt"/>
        </a:defRPr>
      </a:lvl7pPr>
      <a:lvl8pPr marL="4756032" indent="-380990" algn="l" rtl="0" eaLnBrk="1" fontAlgn="base" hangingPunct="1">
        <a:spcBef>
          <a:spcPct val="20000"/>
        </a:spcBef>
        <a:spcAft>
          <a:spcPct val="0"/>
        </a:spcAft>
        <a:buChar char="»"/>
        <a:defRPr sz="2667">
          <a:solidFill>
            <a:schemeClr val="tx1"/>
          </a:solidFill>
          <a:latin typeface="+mn-lt"/>
        </a:defRPr>
      </a:lvl8pPr>
      <a:lvl9pPr marL="5365617" indent="-380990" algn="l" rtl="0" eaLnBrk="1" fontAlgn="base" hangingPunct="1">
        <a:spcBef>
          <a:spcPct val="20000"/>
        </a:spcBef>
        <a:spcAft>
          <a:spcPct val="0"/>
        </a:spcAft>
        <a:buChar char="»"/>
        <a:defRPr sz="2667">
          <a:solidFill>
            <a:schemeClr val="tx1"/>
          </a:solidFill>
          <a:latin typeface="+mn-lt"/>
        </a:defRPr>
      </a:lvl9pPr>
    </p:bodyStyle>
    <p:otherStyle>
      <a:defPPr>
        <a:defRPr lang="pl-P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8">
          <p15:clr>
            <a:srgbClr val="F26B43"/>
          </p15:clr>
        </p15:guide>
        <p15:guide id="6" orient="horz" pos="822">
          <p15:clr>
            <a:srgbClr val="F26B43"/>
          </p15:clr>
        </p15:guide>
        <p15:guide id="7" orient="horz" pos="4095">
          <p15:clr>
            <a:srgbClr val="F26B43"/>
          </p15:clr>
        </p15:guide>
        <p15:guide id="8" pos="483">
          <p15:clr>
            <a:srgbClr val="F26B43"/>
          </p15:clr>
        </p15:guide>
        <p15:guide id="10" pos="7197">
          <p15:clr>
            <a:srgbClr val="F26B43"/>
          </p15:clr>
        </p15:guide>
        <p15:guide id="11" pos="3840">
          <p15:clr>
            <a:srgbClr val="F26B43"/>
          </p15:clr>
        </p15:guide>
        <p15:guide id="12" pos="200">
          <p15:clr>
            <a:srgbClr val="F26B43"/>
          </p15:clr>
        </p15:guide>
        <p15:guide id="13" pos="747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6DF8919-0CA8-40E0-B594-82D3F13A3D95}"/>
              </a:ext>
            </a:extLst>
          </p:cNvPr>
          <p:cNvPicPr>
            <a:picLocks noChangeAspect="1"/>
          </p:cNvPicPr>
          <p:nvPr userDrawn="1"/>
        </p:nvPicPr>
        <p:blipFill rotWithShape="1">
          <a:blip r:embed="rId20" cstate="print">
            <a:extLst>
              <a:ext uri="{28A0092B-C50C-407E-A947-70E740481C1C}">
                <a14:useLocalDpi xmlns:a14="http://schemas.microsoft.com/office/drawing/2010/main" val="0"/>
              </a:ext>
            </a:extLst>
          </a:blip>
          <a:srcRect l="75594"/>
          <a:stretch/>
        </p:blipFill>
        <p:spPr>
          <a:xfrm>
            <a:off x="9216428" y="5851560"/>
            <a:ext cx="2975572" cy="1008636"/>
          </a:xfrm>
          <a:prstGeom prst="rect">
            <a:avLst/>
          </a:prstGeom>
        </p:spPr>
      </p:pic>
      <p:pic>
        <p:nvPicPr>
          <p:cNvPr id="39" name="Picture 38">
            <a:extLst>
              <a:ext uri="{FF2B5EF4-FFF2-40B4-BE49-F238E27FC236}">
                <a16:creationId xmlns:a16="http://schemas.microsoft.com/office/drawing/2014/main" id="{9F8B9DCA-CCC9-4CCC-B093-71710B3A09BA}"/>
              </a:ext>
            </a:extLst>
          </p:cNvPr>
          <p:cNvPicPr>
            <a:picLocks noChangeAspect="1"/>
          </p:cNvPicPr>
          <p:nvPr userDrawn="1"/>
        </p:nvPicPr>
        <p:blipFill rotWithShape="1">
          <a:blip r:embed="rId20" cstate="print">
            <a:extLst>
              <a:ext uri="{28A0092B-C50C-407E-A947-70E740481C1C}">
                <a14:useLocalDpi xmlns:a14="http://schemas.microsoft.com/office/drawing/2010/main" val="0"/>
              </a:ext>
            </a:extLst>
          </a:blip>
          <a:srcRect r="24406"/>
          <a:stretch/>
        </p:blipFill>
        <p:spPr>
          <a:xfrm>
            <a:off x="0" y="5851560"/>
            <a:ext cx="9216428" cy="1008636"/>
          </a:xfrm>
          <a:prstGeom prst="rect">
            <a:avLst/>
          </a:prstGeom>
        </p:spPr>
      </p:pic>
      <p:pic>
        <p:nvPicPr>
          <p:cNvPr id="13" name="Picture 12" descr="A close up of a logo&#10;&#10;Description automatically generated">
            <a:extLst>
              <a:ext uri="{FF2B5EF4-FFF2-40B4-BE49-F238E27FC236}">
                <a16:creationId xmlns:a16="http://schemas.microsoft.com/office/drawing/2014/main" id="{A5666D4A-B2F9-4D90-B516-FA5B9BC9C7F5}"/>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r="88044"/>
          <a:stretch/>
        </p:blipFill>
        <p:spPr>
          <a:xfrm>
            <a:off x="-9612" y="-384"/>
            <a:ext cx="1457608" cy="1755210"/>
          </a:xfrm>
          <a:prstGeom prst="rect">
            <a:avLst/>
          </a:prstGeom>
        </p:spPr>
      </p:pic>
      <p:sp>
        <p:nvSpPr>
          <p:cNvPr id="2038" name="shpPlaceholderMain"/>
          <p:cNvSpPr>
            <a:spLocks noGrp="1" noChangeArrowheads="1"/>
          </p:cNvSpPr>
          <p:nvPr>
            <p:ph type="body" idx="1"/>
          </p:nvPr>
        </p:nvSpPr>
        <p:spPr bwMode="auto">
          <a:xfrm>
            <a:off x="766763" y="1315670"/>
            <a:ext cx="10658475" cy="4597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a:t>Add first level</a:t>
            </a:r>
          </a:p>
          <a:p>
            <a:pPr lvl="1"/>
            <a:r>
              <a:rPr lang="en-GB" dirty="0"/>
              <a:t>Second level</a:t>
            </a:r>
          </a:p>
          <a:p>
            <a:pPr lvl="2"/>
            <a:r>
              <a:rPr lang="en-GB" dirty="0"/>
              <a:t>Third level</a:t>
            </a:r>
          </a:p>
          <a:p>
            <a:pPr lvl="3"/>
            <a:r>
              <a:rPr lang="en-GB" dirty="0"/>
              <a:t>Fourth level</a:t>
            </a:r>
          </a:p>
          <a:p>
            <a:pPr lvl="4"/>
            <a:r>
              <a:rPr lang="en-GB" dirty="0"/>
              <a:t>Fifth level</a:t>
            </a:r>
          </a:p>
        </p:txBody>
      </p:sp>
      <p:grpSp>
        <p:nvGrpSpPr>
          <p:cNvPr id="41000" name="shpGridNormal" hidden="1"/>
          <p:cNvGrpSpPr>
            <a:grpSpLocks/>
          </p:cNvGrpSpPr>
          <p:nvPr userDrawn="1"/>
        </p:nvGrpSpPr>
        <p:grpSpPr bwMode="auto">
          <a:xfrm>
            <a:off x="529497" y="514350"/>
            <a:ext cx="11138876" cy="6005513"/>
            <a:chOff x="271" y="324"/>
            <a:chExt cx="5701" cy="3783"/>
          </a:xfrm>
        </p:grpSpPr>
        <p:sp>
          <p:nvSpPr>
            <p:cNvPr id="40993" name="shpGridTitle" hidden="1"/>
            <p:cNvSpPr>
              <a:spLocks noChangeArrowheads="1"/>
            </p:cNvSpPr>
            <p:nvPr userDrawn="1"/>
          </p:nvSpPr>
          <p:spPr bwMode="auto">
            <a:xfrm>
              <a:off x="271" y="324"/>
              <a:ext cx="5701" cy="771"/>
            </a:xfrm>
            <a:prstGeom prst="rect">
              <a:avLst/>
            </a:prstGeom>
            <a:noFill/>
            <a:ln w="12700">
              <a:solidFill>
                <a:srgbClr val="676767"/>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3200" dirty="0"/>
            </a:p>
          </p:txBody>
        </p:sp>
        <p:sp>
          <p:nvSpPr>
            <p:cNvPr id="40994" name="shpGridMain" hidden="1"/>
            <p:cNvSpPr>
              <a:spLocks noChangeArrowheads="1"/>
            </p:cNvSpPr>
            <p:nvPr userDrawn="1"/>
          </p:nvSpPr>
          <p:spPr bwMode="auto">
            <a:xfrm>
              <a:off x="271" y="1179"/>
              <a:ext cx="5701" cy="2776"/>
            </a:xfrm>
            <a:prstGeom prst="rect">
              <a:avLst/>
            </a:prstGeom>
            <a:noFill/>
            <a:ln w="12700">
              <a:solidFill>
                <a:srgbClr val="676767"/>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3200" dirty="0"/>
            </a:p>
          </p:txBody>
        </p:sp>
        <p:sp>
          <p:nvSpPr>
            <p:cNvPr id="40998" name="shpGridFooter" hidden="1"/>
            <p:cNvSpPr>
              <a:spLocks noChangeArrowheads="1"/>
            </p:cNvSpPr>
            <p:nvPr userDrawn="1"/>
          </p:nvSpPr>
          <p:spPr bwMode="auto">
            <a:xfrm>
              <a:off x="271" y="4005"/>
              <a:ext cx="5701" cy="102"/>
            </a:xfrm>
            <a:prstGeom prst="rect">
              <a:avLst/>
            </a:prstGeom>
            <a:noFill/>
            <a:ln w="12700">
              <a:solidFill>
                <a:srgbClr val="676767"/>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3200" dirty="0"/>
            </a:p>
          </p:txBody>
        </p:sp>
      </p:grpSp>
      <p:sp>
        <p:nvSpPr>
          <p:cNvPr id="23" name="TextBox 22">
            <a:extLst>
              <a:ext uri="{FF2B5EF4-FFF2-40B4-BE49-F238E27FC236}">
                <a16:creationId xmlns:a16="http://schemas.microsoft.com/office/drawing/2014/main" id="{7A211F50-548D-4B8F-BED6-628F28E2FA5F}"/>
              </a:ext>
            </a:extLst>
          </p:cNvPr>
          <p:cNvSpPr txBox="1"/>
          <p:nvPr userDrawn="1"/>
        </p:nvSpPr>
        <p:spPr>
          <a:xfrm>
            <a:off x="354061" y="6386666"/>
            <a:ext cx="8129239" cy="88766"/>
          </a:xfrm>
          <a:prstGeom prst="rect">
            <a:avLst/>
          </a:prstGeom>
          <a:noFill/>
        </p:spPr>
        <p:txBody>
          <a:bodyPr wrap="square" lIns="0" tIns="0" rIns="0" bIns="0" rtlCol="0" anchor="ctr">
            <a:noAutofit/>
          </a:bodyPr>
          <a:lstStyle/>
          <a:p>
            <a:pPr algn="l"/>
            <a:r>
              <a:rPr lang="en-GB" sz="600" b="1" cap="all" baseline="0" dirty="0">
                <a:solidFill>
                  <a:schemeClr val="bg1"/>
                </a:solidFill>
                <a:latin typeface="+mn-lt"/>
              </a:rPr>
              <a:t>page </a:t>
            </a:r>
            <a:fld id="{3761FC7B-D30A-4CF4-8E0C-5E03F9746DE9}" type="slidenum">
              <a:rPr lang="en-GB" sz="600" b="1" cap="all" baseline="0" smtClean="0">
                <a:solidFill>
                  <a:schemeClr val="bg1"/>
                </a:solidFill>
                <a:latin typeface="+mn-lt"/>
              </a:rPr>
              <a:t>‹#›</a:t>
            </a:fld>
            <a:r>
              <a:rPr lang="en-GB" sz="600" b="1" cap="all" baseline="0" dirty="0">
                <a:solidFill>
                  <a:schemeClr val="bg1"/>
                </a:solidFill>
                <a:latin typeface="+mn-lt"/>
              </a:rPr>
              <a:t> </a:t>
            </a:r>
          </a:p>
        </p:txBody>
      </p:sp>
      <p:sp>
        <p:nvSpPr>
          <p:cNvPr id="2035" name="shpPlaceholderTitle"/>
          <p:cNvSpPr>
            <a:spLocks noGrp="1" noChangeArrowheads="1"/>
          </p:cNvSpPr>
          <p:nvPr>
            <p:ph type="title"/>
          </p:nvPr>
        </p:nvSpPr>
        <p:spPr bwMode="auto">
          <a:xfrm>
            <a:off x="1557195" y="594540"/>
            <a:ext cx="9026667" cy="25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a:t>Add title </a:t>
            </a:r>
          </a:p>
        </p:txBody>
      </p:sp>
      <p:pic>
        <p:nvPicPr>
          <p:cNvPr id="19" name="Picture 18" descr="A close up of a logo&#10;&#10;Description automatically generated">
            <a:extLst>
              <a:ext uri="{FF2B5EF4-FFF2-40B4-BE49-F238E27FC236}">
                <a16:creationId xmlns:a16="http://schemas.microsoft.com/office/drawing/2014/main" id="{271D89A0-94ED-4705-BEA2-AB7DEE9309B0}"/>
              </a:ext>
            </a:extLst>
          </p:cNvPr>
          <p:cNvPicPr>
            <a:picLocks noChangeAspect="1"/>
          </p:cNvPicPr>
          <p:nvPr userDrawn="1"/>
        </p:nvPicPr>
        <p:blipFill rotWithShape="1">
          <a:blip r:embed="rId22" cstate="print">
            <a:extLst>
              <a:ext uri="{28A0092B-C50C-407E-A947-70E740481C1C}">
                <a14:useLocalDpi xmlns:a14="http://schemas.microsoft.com/office/drawing/2010/main" val="0"/>
              </a:ext>
            </a:extLst>
          </a:blip>
          <a:srcRect l="88738" b="25654"/>
          <a:stretch/>
        </p:blipFill>
        <p:spPr>
          <a:xfrm>
            <a:off x="10818890" y="0"/>
            <a:ext cx="1373109" cy="1304925"/>
          </a:xfrm>
          <a:prstGeom prst="rect">
            <a:avLst/>
          </a:prstGeom>
        </p:spPr>
      </p:pic>
    </p:spTree>
    <p:extLst>
      <p:ext uri="{BB962C8B-B14F-4D97-AF65-F5344CB8AC3E}">
        <p14:creationId xmlns:p14="http://schemas.microsoft.com/office/powerpoint/2010/main" val="104620448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hf hdr="0" ftr="0"/>
  <p:txStyles>
    <p:titleStyle>
      <a:lvl1pPr algn="l" rtl="0" eaLnBrk="1" fontAlgn="base" hangingPunct="1">
        <a:spcBef>
          <a:spcPct val="0"/>
        </a:spcBef>
        <a:spcAft>
          <a:spcPct val="0"/>
        </a:spcAft>
        <a:defRPr sz="1800" b="1" cap="all" baseline="0">
          <a:solidFill>
            <a:schemeClr val="tx2"/>
          </a:solidFill>
          <a:latin typeface="+mj-lt"/>
          <a:ea typeface="+mj-ea"/>
          <a:cs typeface="+mj-cs"/>
        </a:defRPr>
      </a:lvl1pPr>
      <a:lvl2pPr algn="l" rtl="0" eaLnBrk="1" fontAlgn="base" hangingPunct="1">
        <a:spcBef>
          <a:spcPct val="0"/>
        </a:spcBef>
        <a:spcAft>
          <a:spcPct val="0"/>
        </a:spcAft>
        <a:defRPr sz="3467" b="1">
          <a:solidFill>
            <a:schemeClr val="tx1"/>
          </a:solidFill>
          <a:latin typeface="Imago" pitchFamily="2" charset="0"/>
        </a:defRPr>
      </a:lvl2pPr>
      <a:lvl3pPr algn="l" rtl="0" eaLnBrk="1" fontAlgn="base" hangingPunct="1">
        <a:spcBef>
          <a:spcPct val="0"/>
        </a:spcBef>
        <a:spcAft>
          <a:spcPct val="0"/>
        </a:spcAft>
        <a:defRPr sz="3467" b="1">
          <a:solidFill>
            <a:schemeClr val="tx1"/>
          </a:solidFill>
          <a:latin typeface="Imago" pitchFamily="2" charset="0"/>
        </a:defRPr>
      </a:lvl3pPr>
      <a:lvl4pPr algn="l" rtl="0" eaLnBrk="1" fontAlgn="base" hangingPunct="1">
        <a:spcBef>
          <a:spcPct val="0"/>
        </a:spcBef>
        <a:spcAft>
          <a:spcPct val="0"/>
        </a:spcAft>
        <a:defRPr sz="3467" b="1">
          <a:solidFill>
            <a:schemeClr val="tx1"/>
          </a:solidFill>
          <a:latin typeface="Imago" pitchFamily="2" charset="0"/>
        </a:defRPr>
      </a:lvl4pPr>
      <a:lvl5pPr algn="l" rtl="0" eaLnBrk="1" fontAlgn="base" hangingPunct="1">
        <a:spcBef>
          <a:spcPct val="0"/>
        </a:spcBef>
        <a:spcAft>
          <a:spcPct val="0"/>
        </a:spcAft>
        <a:defRPr sz="3467" b="1">
          <a:solidFill>
            <a:schemeClr val="tx1"/>
          </a:solidFill>
          <a:latin typeface="Imago" pitchFamily="2" charset="0"/>
        </a:defRPr>
      </a:lvl5pPr>
      <a:lvl6pPr marL="609585" algn="l" rtl="0" eaLnBrk="1" fontAlgn="base" hangingPunct="1">
        <a:spcBef>
          <a:spcPct val="0"/>
        </a:spcBef>
        <a:spcAft>
          <a:spcPct val="0"/>
        </a:spcAft>
        <a:defRPr sz="3467" b="1">
          <a:solidFill>
            <a:schemeClr val="tx1"/>
          </a:solidFill>
          <a:latin typeface="Imago" pitchFamily="2" charset="0"/>
        </a:defRPr>
      </a:lvl6pPr>
      <a:lvl7pPr marL="1219170" algn="l" rtl="0" eaLnBrk="1" fontAlgn="base" hangingPunct="1">
        <a:spcBef>
          <a:spcPct val="0"/>
        </a:spcBef>
        <a:spcAft>
          <a:spcPct val="0"/>
        </a:spcAft>
        <a:defRPr sz="3467" b="1">
          <a:solidFill>
            <a:schemeClr val="tx1"/>
          </a:solidFill>
          <a:latin typeface="Imago" pitchFamily="2" charset="0"/>
        </a:defRPr>
      </a:lvl7pPr>
      <a:lvl8pPr marL="1828754" algn="l" rtl="0" eaLnBrk="1" fontAlgn="base" hangingPunct="1">
        <a:spcBef>
          <a:spcPct val="0"/>
        </a:spcBef>
        <a:spcAft>
          <a:spcPct val="0"/>
        </a:spcAft>
        <a:defRPr sz="3467" b="1">
          <a:solidFill>
            <a:schemeClr val="tx1"/>
          </a:solidFill>
          <a:latin typeface="Imago" pitchFamily="2" charset="0"/>
        </a:defRPr>
      </a:lvl8pPr>
      <a:lvl9pPr marL="2438339" algn="l" rtl="0" eaLnBrk="1" fontAlgn="base" hangingPunct="1">
        <a:spcBef>
          <a:spcPct val="0"/>
        </a:spcBef>
        <a:spcAft>
          <a:spcPct val="0"/>
        </a:spcAft>
        <a:defRPr sz="3467" b="1">
          <a:solidFill>
            <a:schemeClr val="tx1"/>
          </a:solidFill>
          <a:latin typeface="Imago" pitchFamily="2" charset="0"/>
        </a:defRPr>
      </a:lvl9pPr>
    </p:titleStyle>
    <p:bodyStyle>
      <a:lvl1pPr marL="179388" indent="-179388" algn="l" rtl="0" eaLnBrk="1" fontAlgn="base" hangingPunct="1">
        <a:spcBef>
          <a:spcPts val="0"/>
        </a:spcBef>
        <a:spcAft>
          <a:spcPct val="0"/>
        </a:spcAft>
        <a:buSzPct val="100000"/>
        <a:buFont typeface="Arial" pitchFamily="34" charset="0"/>
        <a:buChar char="•"/>
        <a:defRPr sz="1600">
          <a:solidFill>
            <a:schemeClr val="tx2"/>
          </a:solidFill>
          <a:latin typeface="+mn-lt"/>
          <a:ea typeface="+mn-ea"/>
          <a:cs typeface="+mn-cs"/>
        </a:defRPr>
      </a:lvl1pPr>
      <a:lvl2pPr marL="357188" indent="-177800" algn="l" rtl="0" eaLnBrk="1" fontAlgn="base" hangingPunct="1">
        <a:spcBef>
          <a:spcPts val="0"/>
        </a:spcBef>
        <a:spcAft>
          <a:spcPct val="0"/>
        </a:spcAft>
        <a:buChar char="–"/>
        <a:defRPr sz="1600">
          <a:solidFill>
            <a:schemeClr val="tx2"/>
          </a:solidFill>
          <a:latin typeface="+mn-lt"/>
        </a:defRPr>
      </a:lvl2pPr>
      <a:lvl3pPr marL="536575" indent="-179388" algn="l" rtl="0" eaLnBrk="1" fontAlgn="base" hangingPunct="1">
        <a:spcBef>
          <a:spcPts val="0"/>
        </a:spcBef>
        <a:spcAft>
          <a:spcPct val="0"/>
        </a:spcAft>
        <a:buChar char="•"/>
        <a:defRPr sz="1600">
          <a:solidFill>
            <a:schemeClr val="tx2"/>
          </a:solidFill>
          <a:latin typeface="+mn-lt"/>
        </a:defRPr>
      </a:lvl3pPr>
      <a:lvl4pPr marL="714375" indent="-177800" algn="l" rtl="0" eaLnBrk="1" fontAlgn="base" hangingPunct="1">
        <a:spcBef>
          <a:spcPts val="0"/>
        </a:spcBef>
        <a:spcAft>
          <a:spcPct val="0"/>
        </a:spcAft>
        <a:buChar char="–"/>
        <a:defRPr sz="1600">
          <a:solidFill>
            <a:schemeClr val="tx2"/>
          </a:solidFill>
          <a:latin typeface="+mn-lt"/>
        </a:defRPr>
      </a:lvl4pPr>
      <a:lvl5pPr marL="893763" indent="-179388" algn="l" rtl="0" eaLnBrk="1" fontAlgn="base" hangingPunct="1">
        <a:spcBef>
          <a:spcPts val="0"/>
        </a:spcBef>
        <a:spcAft>
          <a:spcPct val="0"/>
        </a:spcAft>
        <a:buFont typeface="Arial" panose="020B0604020202020204" pitchFamily="34" charset="0"/>
        <a:buChar char="•"/>
        <a:defRPr sz="1600">
          <a:solidFill>
            <a:schemeClr val="tx2"/>
          </a:solidFill>
          <a:latin typeface="+mn-lt"/>
        </a:defRPr>
      </a:lvl5pPr>
      <a:lvl6pPr marL="3536862" indent="-380990" algn="l" rtl="0" eaLnBrk="1" fontAlgn="base" hangingPunct="1">
        <a:spcBef>
          <a:spcPct val="20000"/>
        </a:spcBef>
        <a:spcAft>
          <a:spcPct val="0"/>
        </a:spcAft>
        <a:buChar char="»"/>
        <a:defRPr sz="2667">
          <a:solidFill>
            <a:schemeClr val="tx1"/>
          </a:solidFill>
          <a:latin typeface="+mn-lt"/>
        </a:defRPr>
      </a:lvl6pPr>
      <a:lvl7pPr marL="4146447" indent="-380990" algn="l" rtl="0" eaLnBrk="1" fontAlgn="base" hangingPunct="1">
        <a:spcBef>
          <a:spcPct val="20000"/>
        </a:spcBef>
        <a:spcAft>
          <a:spcPct val="0"/>
        </a:spcAft>
        <a:buChar char="»"/>
        <a:defRPr sz="2667">
          <a:solidFill>
            <a:schemeClr val="tx1"/>
          </a:solidFill>
          <a:latin typeface="+mn-lt"/>
        </a:defRPr>
      </a:lvl7pPr>
      <a:lvl8pPr marL="4756032" indent="-380990" algn="l" rtl="0" eaLnBrk="1" fontAlgn="base" hangingPunct="1">
        <a:spcBef>
          <a:spcPct val="20000"/>
        </a:spcBef>
        <a:spcAft>
          <a:spcPct val="0"/>
        </a:spcAft>
        <a:buChar char="»"/>
        <a:defRPr sz="2667">
          <a:solidFill>
            <a:schemeClr val="tx1"/>
          </a:solidFill>
          <a:latin typeface="+mn-lt"/>
        </a:defRPr>
      </a:lvl8pPr>
      <a:lvl9pPr marL="5365617" indent="-380990" algn="l" rtl="0" eaLnBrk="1" fontAlgn="base" hangingPunct="1">
        <a:spcBef>
          <a:spcPct val="20000"/>
        </a:spcBef>
        <a:spcAft>
          <a:spcPct val="0"/>
        </a:spcAft>
        <a:buChar char="»"/>
        <a:defRPr sz="2667">
          <a:solidFill>
            <a:schemeClr val="tx1"/>
          </a:solidFill>
          <a:latin typeface="+mn-lt"/>
        </a:defRPr>
      </a:lvl9pPr>
    </p:bodyStyle>
    <p:otherStyle>
      <a:defPPr>
        <a:defRPr lang="pl-P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8">
          <p15:clr>
            <a:srgbClr val="F26B43"/>
          </p15:clr>
        </p15:guide>
        <p15:guide id="5" orient="horz" pos="3998">
          <p15:clr>
            <a:srgbClr val="F26B43"/>
          </p15:clr>
        </p15:guide>
        <p15:guide id="6" orient="horz" pos="822">
          <p15:clr>
            <a:srgbClr val="F26B43"/>
          </p15:clr>
        </p15:guide>
        <p15:guide id="7" orient="horz" pos="4095">
          <p15:clr>
            <a:srgbClr val="F26B43"/>
          </p15:clr>
        </p15:guide>
        <p15:guide id="8" pos="483">
          <p15:clr>
            <a:srgbClr val="F26B43"/>
          </p15:clr>
        </p15:guide>
        <p15:guide id="9" orient="horz" pos="3725">
          <p15:clr>
            <a:srgbClr val="F26B43"/>
          </p15:clr>
        </p15:guide>
        <p15:guide id="10" pos="7197">
          <p15:clr>
            <a:srgbClr val="F26B43"/>
          </p15:clr>
        </p15:guide>
        <p15:guide id="11" pos="3840">
          <p15:clr>
            <a:srgbClr val="F26B43"/>
          </p15:clr>
        </p15:guide>
        <p15:guide id="12" pos="200">
          <p15:clr>
            <a:srgbClr val="F26B43"/>
          </p15:clr>
        </p15:guide>
        <p15:guide id="13" pos="747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hyperlink" Target="https://www.postgresql.org/developer/roadmap/" TargetMode="Externa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hyperlink" Target="https://docs.aws.amazon.com/AmazonRDS/latest/UserGuide/Welcome.html" TargetMode="Externa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08FA8-FCB9-4508-A8DE-536CD196D0DE}"/>
              </a:ext>
            </a:extLst>
          </p:cNvPr>
          <p:cNvSpPr>
            <a:spLocks noGrp="1"/>
          </p:cNvSpPr>
          <p:nvPr>
            <p:ph type="title"/>
          </p:nvPr>
        </p:nvSpPr>
        <p:spPr>
          <a:xfrm>
            <a:off x="1128686" y="1276317"/>
            <a:ext cx="7328770" cy="1891942"/>
          </a:xfrm>
        </p:spPr>
        <p:txBody>
          <a:bodyPr/>
          <a:lstStyle/>
          <a:p>
            <a:r>
              <a:rPr lang="en-US" sz="4400" dirty="0"/>
              <a:t>Infrastructure and Operations</a:t>
            </a:r>
            <a:br>
              <a:rPr lang="en-US" sz="4400" dirty="0"/>
            </a:br>
            <a:br>
              <a:rPr lang="en-US" sz="4400" dirty="0"/>
            </a:br>
            <a:r>
              <a:rPr lang="en-US" sz="3200" dirty="0"/>
              <a:t>Product Roadmaps</a:t>
            </a:r>
            <a:br>
              <a:rPr lang="en-US" sz="3200" dirty="0"/>
            </a:br>
            <a:br>
              <a:rPr lang="en-US" sz="3200" dirty="0"/>
            </a:br>
            <a:r>
              <a:rPr lang="en-US" sz="3200" dirty="0"/>
              <a:t>Database Hosting</a:t>
            </a:r>
            <a:br>
              <a:rPr lang="en-US" sz="3200" dirty="0"/>
            </a:br>
            <a:br>
              <a:rPr lang="en-US" sz="3200" dirty="0"/>
            </a:br>
            <a:endParaRPr lang="en-ZA" sz="3200" dirty="0"/>
          </a:p>
        </p:txBody>
      </p:sp>
      <p:sp>
        <p:nvSpPr>
          <p:cNvPr id="4" name="Text Placeholder 3">
            <a:extLst>
              <a:ext uri="{FF2B5EF4-FFF2-40B4-BE49-F238E27FC236}">
                <a16:creationId xmlns:a16="http://schemas.microsoft.com/office/drawing/2014/main" id="{77E8B6CF-803A-4FC1-8F89-57C387BDAE32}"/>
              </a:ext>
            </a:extLst>
          </p:cNvPr>
          <p:cNvSpPr>
            <a:spLocks noGrp="1"/>
          </p:cNvSpPr>
          <p:nvPr>
            <p:ph type="body" sz="quarter" idx="11"/>
          </p:nvPr>
        </p:nvSpPr>
        <p:spPr/>
        <p:txBody>
          <a:bodyPr/>
          <a:lstStyle/>
          <a:p>
            <a:r>
              <a:rPr lang="en-US" dirty="0"/>
              <a:t>Nov 2023</a:t>
            </a:r>
            <a:endParaRPr lang="en-ZA" dirty="0"/>
          </a:p>
        </p:txBody>
      </p:sp>
    </p:spTree>
    <p:extLst>
      <p:ext uri="{BB962C8B-B14F-4D97-AF65-F5344CB8AC3E}">
        <p14:creationId xmlns:p14="http://schemas.microsoft.com/office/powerpoint/2010/main" val="673239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A6876C7-3A22-4FC8-BC33-729FD307F108}"/>
              </a:ext>
            </a:extLst>
          </p:cNvPr>
          <p:cNvCxnSpPr/>
          <p:nvPr/>
        </p:nvCxnSpPr>
        <p:spPr>
          <a:xfrm flipV="1">
            <a:off x="8677115" y="887105"/>
            <a:ext cx="0"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AB347DFF-4458-441E-A4B0-D8ECB750C42A}"/>
              </a:ext>
            </a:extLst>
          </p:cNvPr>
          <p:cNvCxnSpPr/>
          <p:nvPr/>
        </p:nvCxnSpPr>
        <p:spPr>
          <a:xfrm flipV="1">
            <a:off x="5536789" y="887105"/>
            <a:ext cx="0" cy="2272710"/>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503A4227-517E-4802-992A-E73A62C7B06A}"/>
              </a:ext>
            </a:extLst>
          </p:cNvPr>
          <p:cNvCxnSpPr/>
          <p:nvPr/>
        </p:nvCxnSpPr>
        <p:spPr>
          <a:xfrm flipV="1">
            <a:off x="7097876" y="887105"/>
            <a:ext cx="0" cy="2272710"/>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5C431078-6A61-43BE-8EEA-2CEE48D8CD96}"/>
              </a:ext>
            </a:extLst>
          </p:cNvPr>
          <p:cNvSpPr txBox="1"/>
          <p:nvPr/>
        </p:nvSpPr>
        <p:spPr>
          <a:xfrm>
            <a:off x="1466840" y="0"/>
            <a:ext cx="3567752" cy="504056"/>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800">
                <a:solidFill>
                  <a:schemeClr val="lt1"/>
                </a:solidFill>
                <a:latin typeface="Arial" charset="0"/>
                <a:cs typeface="Arial"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sz="1600" dirty="0"/>
              <a:t>Database Hosting Service – Microsoft SQL Server</a:t>
            </a:r>
          </a:p>
        </p:txBody>
      </p:sp>
      <p:sp>
        <p:nvSpPr>
          <p:cNvPr id="6" name="TextBox 5">
            <a:extLst>
              <a:ext uri="{FF2B5EF4-FFF2-40B4-BE49-F238E27FC236}">
                <a16:creationId xmlns:a16="http://schemas.microsoft.com/office/drawing/2014/main" id="{1D98C5E7-21D6-46EB-9A8A-41A98E69E635}"/>
              </a:ext>
            </a:extLst>
          </p:cNvPr>
          <p:cNvSpPr txBox="1"/>
          <p:nvPr/>
        </p:nvSpPr>
        <p:spPr>
          <a:xfrm>
            <a:off x="5981368" y="0"/>
            <a:ext cx="2360082" cy="523220"/>
          </a:xfrm>
          <a:prstGeom prst="rect">
            <a:avLst/>
          </a:prstGeom>
          <a:solidFill>
            <a:srgbClr val="002060"/>
          </a:solidFill>
          <a:ln>
            <a:solidFill>
              <a:schemeClr val="tx1"/>
            </a:solidFill>
          </a:ln>
        </p:spPr>
        <p:txBody>
          <a:bodyPr wrap="square" rtlCol="0">
            <a:spAutoFit/>
          </a:bodyPr>
          <a:lstStyle/>
          <a:p>
            <a:pPr algn="ctr"/>
            <a:r>
              <a:rPr lang="en-ZA" sz="1400" dirty="0">
                <a:solidFill>
                  <a:schemeClr val="bg1"/>
                </a:solidFill>
              </a:rPr>
              <a:t>Technology Adoption Strategy</a:t>
            </a:r>
          </a:p>
        </p:txBody>
      </p:sp>
      <p:sp>
        <p:nvSpPr>
          <p:cNvPr id="7" name="Rectangle 6">
            <a:extLst>
              <a:ext uri="{FF2B5EF4-FFF2-40B4-BE49-F238E27FC236}">
                <a16:creationId xmlns:a16="http://schemas.microsoft.com/office/drawing/2014/main" id="{8E1F82E8-30C0-4F11-8899-7CF70245BBE8}"/>
              </a:ext>
            </a:extLst>
          </p:cNvPr>
          <p:cNvSpPr/>
          <p:nvPr/>
        </p:nvSpPr>
        <p:spPr>
          <a:xfrm>
            <a:off x="8323148" y="0"/>
            <a:ext cx="1224137" cy="523220"/>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rial" charset="0"/>
                <a:cs typeface="Arial" charset="0"/>
              </a:rPr>
              <a:t>N</a:t>
            </a:r>
          </a:p>
        </p:txBody>
      </p:sp>
      <p:sp>
        <p:nvSpPr>
          <p:cNvPr id="8" name="Rectangle 7">
            <a:extLst>
              <a:ext uri="{FF2B5EF4-FFF2-40B4-BE49-F238E27FC236}">
                <a16:creationId xmlns:a16="http://schemas.microsoft.com/office/drawing/2014/main" id="{18928B08-9953-48A6-A215-D77636843881}"/>
              </a:ext>
            </a:extLst>
          </p:cNvPr>
          <p:cNvSpPr/>
          <p:nvPr/>
        </p:nvSpPr>
        <p:spPr>
          <a:xfrm rot="16200000">
            <a:off x="574471" y="2077921"/>
            <a:ext cx="2221734" cy="337743"/>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dirty="0">
                <a:solidFill>
                  <a:schemeClr val="lt1"/>
                </a:solidFill>
                <a:latin typeface="Arial" charset="0"/>
                <a:cs typeface="Arial" charset="0"/>
              </a:rPr>
              <a:t>DBMS</a:t>
            </a:r>
          </a:p>
        </p:txBody>
      </p:sp>
      <p:grpSp>
        <p:nvGrpSpPr>
          <p:cNvPr id="9" name="Group 27">
            <a:extLst>
              <a:ext uri="{FF2B5EF4-FFF2-40B4-BE49-F238E27FC236}">
                <a16:creationId xmlns:a16="http://schemas.microsoft.com/office/drawing/2014/main" id="{5C048093-A6B9-48D3-AEE3-721BE19B86A4}"/>
              </a:ext>
            </a:extLst>
          </p:cNvPr>
          <p:cNvGrpSpPr>
            <a:grpSpLocks/>
          </p:cNvGrpSpPr>
          <p:nvPr/>
        </p:nvGrpSpPr>
        <p:grpSpPr bwMode="auto">
          <a:xfrm>
            <a:off x="3930322" y="3187111"/>
            <a:ext cx="6321494" cy="546101"/>
            <a:chOff x="1247" y="2901"/>
            <a:chExt cx="4179" cy="344"/>
          </a:xfrm>
        </p:grpSpPr>
        <p:sp>
          <p:nvSpPr>
            <p:cNvPr id="10" name="Text Box 28">
              <a:extLst>
                <a:ext uri="{FF2B5EF4-FFF2-40B4-BE49-F238E27FC236}">
                  <a16:creationId xmlns:a16="http://schemas.microsoft.com/office/drawing/2014/main" id="{4B3C94A3-6092-4D92-A425-1EE3F1420825}"/>
                </a:ext>
              </a:extLst>
            </p:cNvPr>
            <p:cNvSpPr txBox="1">
              <a:spLocks noChangeArrowheads="1"/>
            </p:cNvSpPr>
            <p:nvPr/>
          </p:nvSpPr>
          <p:spPr bwMode="auto">
            <a:xfrm>
              <a:off x="1648"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2024</a:t>
              </a:r>
            </a:p>
          </p:txBody>
        </p:sp>
        <p:sp>
          <p:nvSpPr>
            <p:cNvPr id="11" name="Line 29">
              <a:extLst>
                <a:ext uri="{FF2B5EF4-FFF2-40B4-BE49-F238E27FC236}">
                  <a16:creationId xmlns:a16="http://schemas.microsoft.com/office/drawing/2014/main" id="{A3BADC6D-DBA8-4F67-BE9F-9AEBEA639BD0}"/>
                </a:ext>
              </a:extLst>
            </p:cNvPr>
            <p:cNvSpPr>
              <a:spLocks noChangeShapeType="1"/>
            </p:cNvSpPr>
            <p:nvPr/>
          </p:nvSpPr>
          <p:spPr bwMode="auto">
            <a:xfrm>
              <a:off x="1247"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2" name="Line 30">
              <a:extLst>
                <a:ext uri="{FF2B5EF4-FFF2-40B4-BE49-F238E27FC236}">
                  <a16:creationId xmlns:a16="http://schemas.microsoft.com/office/drawing/2014/main" id="{13C77728-C95E-45C8-A93A-B36A05DBF5C8}"/>
                </a:ext>
              </a:extLst>
            </p:cNvPr>
            <p:cNvSpPr>
              <a:spLocks noChangeShapeType="1"/>
            </p:cNvSpPr>
            <p:nvPr/>
          </p:nvSpPr>
          <p:spPr bwMode="auto">
            <a:xfrm>
              <a:off x="1769"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3" name="Line 31">
              <a:extLst>
                <a:ext uri="{FF2B5EF4-FFF2-40B4-BE49-F238E27FC236}">
                  <a16:creationId xmlns:a16="http://schemas.microsoft.com/office/drawing/2014/main" id="{14AB4AE0-94EC-403D-BB0D-38967E6E26AF}"/>
                </a:ext>
              </a:extLst>
            </p:cNvPr>
            <p:cNvSpPr>
              <a:spLocks noChangeShapeType="1"/>
            </p:cNvSpPr>
            <p:nvPr/>
          </p:nvSpPr>
          <p:spPr bwMode="auto">
            <a:xfrm>
              <a:off x="1508"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4" name="Line 32">
              <a:extLst>
                <a:ext uri="{FF2B5EF4-FFF2-40B4-BE49-F238E27FC236}">
                  <a16:creationId xmlns:a16="http://schemas.microsoft.com/office/drawing/2014/main" id="{F1A877CC-3343-4EF0-A23E-0CE7D603D151}"/>
                </a:ext>
              </a:extLst>
            </p:cNvPr>
            <p:cNvSpPr>
              <a:spLocks noChangeShapeType="1"/>
            </p:cNvSpPr>
            <p:nvPr/>
          </p:nvSpPr>
          <p:spPr bwMode="auto">
            <a:xfrm>
              <a:off x="2029"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5" name="Text Box 33">
              <a:extLst>
                <a:ext uri="{FF2B5EF4-FFF2-40B4-BE49-F238E27FC236}">
                  <a16:creationId xmlns:a16="http://schemas.microsoft.com/office/drawing/2014/main" id="{2736649A-5E28-4E29-A5CA-4ACCD81D88BF}"/>
                </a:ext>
              </a:extLst>
            </p:cNvPr>
            <p:cNvSpPr txBox="1">
              <a:spLocks noChangeArrowheads="1"/>
            </p:cNvSpPr>
            <p:nvPr/>
          </p:nvSpPr>
          <p:spPr bwMode="auto">
            <a:xfrm>
              <a:off x="1297"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16" name="Text Box 34">
              <a:extLst>
                <a:ext uri="{FF2B5EF4-FFF2-40B4-BE49-F238E27FC236}">
                  <a16:creationId xmlns:a16="http://schemas.microsoft.com/office/drawing/2014/main" id="{4CDA1F20-F8D3-4411-9D28-B6453D86385D}"/>
                </a:ext>
              </a:extLst>
            </p:cNvPr>
            <p:cNvSpPr txBox="1">
              <a:spLocks noChangeArrowheads="1"/>
            </p:cNvSpPr>
            <p:nvPr/>
          </p:nvSpPr>
          <p:spPr bwMode="auto">
            <a:xfrm>
              <a:off x="1568"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17" name="Text Box 35">
              <a:extLst>
                <a:ext uri="{FF2B5EF4-FFF2-40B4-BE49-F238E27FC236}">
                  <a16:creationId xmlns:a16="http://schemas.microsoft.com/office/drawing/2014/main" id="{520D42F9-3C75-4287-B719-5A6A77394DB9}"/>
                </a:ext>
              </a:extLst>
            </p:cNvPr>
            <p:cNvSpPr txBox="1">
              <a:spLocks noChangeArrowheads="1"/>
            </p:cNvSpPr>
            <p:nvPr/>
          </p:nvSpPr>
          <p:spPr bwMode="auto">
            <a:xfrm>
              <a:off x="1809"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18" name="Text Box 36">
              <a:extLst>
                <a:ext uri="{FF2B5EF4-FFF2-40B4-BE49-F238E27FC236}">
                  <a16:creationId xmlns:a16="http://schemas.microsoft.com/office/drawing/2014/main" id="{CA6965F1-33CA-4E54-B5AB-7A76915092A8}"/>
                </a:ext>
              </a:extLst>
            </p:cNvPr>
            <p:cNvSpPr txBox="1">
              <a:spLocks noChangeArrowheads="1"/>
            </p:cNvSpPr>
            <p:nvPr/>
          </p:nvSpPr>
          <p:spPr bwMode="auto">
            <a:xfrm>
              <a:off x="2065"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19" name="Text Box 37">
              <a:extLst>
                <a:ext uri="{FF2B5EF4-FFF2-40B4-BE49-F238E27FC236}">
                  <a16:creationId xmlns:a16="http://schemas.microsoft.com/office/drawing/2014/main" id="{2E1D0632-9B37-46E0-8556-50F1ED68F4F7}"/>
                </a:ext>
              </a:extLst>
            </p:cNvPr>
            <p:cNvSpPr txBox="1">
              <a:spLocks noChangeArrowheads="1"/>
            </p:cNvSpPr>
            <p:nvPr/>
          </p:nvSpPr>
          <p:spPr bwMode="auto">
            <a:xfrm>
              <a:off x="2691"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2025</a:t>
              </a:r>
            </a:p>
          </p:txBody>
        </p:sp>
        <p:sp>
          <p:nvSpPr>
            <p:cNvPr id="20" name="Line 38">
              <a:extLst>
                <a:ext uri="{FF2B5EF4-FFF2-40B4-BE49-F238E27FC236}">
                  <a16:creationId xmlns:a16="http://schemas.microsoft.com/office/drawing/2014/main" id="{5AB61DA4-11F3-4C84-AE52-EF8C3938D836}"/>
                </a:ext>
              </a:extLst>
            </p:cNvPr>
            <p:cNvSpPr>
              <a:spLocks noChangeShapeType="1"/>
            </p:cNvSpPr>
            <p:nvPr/>
          </p:nvSpPr>
          <p:spPr bwMode="auto">
            <a:xfrm>
              <a:off x="2290"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21" name="Line 39">
              <a:extLst>
                <a:ext uri="{FF2B5EF4-FFF2-40B4-BE49-F238E27FC236}">
                  <a16:creationId xmlns:a16="http://schemas.microsoft.com/office/drawing/2014/main" id="{BC7B4C53-2793-4B4C-A8D2-F433DB667AD6}"/>
                </a:ext>
              </a:extLst>
            </p:cNvPr>
            <p:cNvSpPr>
              <a:spLocks noChangeShapeType="1"/>
            </p:cNvSpPr>
            <p:nvPr/>
          </p:nvSpPr>
          <p:spPr bwMode="auto">
            <a:xfrm>
              <a:off x="2812"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22" name="Line 40">
              <a:extLst>
                <a:ext uri="{FF2B5EF4-FFF2-40B4-BE49-F238E27FC236}">
                  <a16:creationId xmlns:a16="http://schemas.microsoft.com/office/drawing/2014/main" id="{DF01C8FF-E32F-4906-A485-52F1C522B52F}"/>
                </a:ext>
              </a:extLst>
            </p:cNvPr>
            <p:cNvSpPr>
              <a:spLocks noChangeShapeType="1"/>
            </p:cNvSpPr>
            <p:nvPr/>
          </p:nvSpPr>
          <p:spPr bwMode="auto">
            <a:xfrm>
              <a:off x="2551"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23" name="Line 41">
              <a:extLst>
                <a:ext uri="{FF2B5EF4-FFF2-40B4-BE49-F238E27FC236}">
                  <a16:creationId xmlns:a16="http://schemas.microsoft.com/office/drawing/2014/main" id="{01908DE0-2262-41B1-A2CD-8E644F1A48B7}"/>
                </a:ext>
              </a:extLst>
            </p:cNvPr>
            <p:cNvSpPr>
              <a:spLocks noChangeShapeType="1"/>
            </p:cNvSpPr>
            <p:nvPr/>
          </p:nvSpPr>
          <p:spPr bwMode="auto">
            <a:xfrm>
              <a:off x="3072"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24" name="Text Box 42">
              <a:extLst>
                <a:ext uri="{FF2B5EF4-FFF2-40B4-BE49-F238E27FC236}">
                  <a16:creationId xmlns:a16="http://schemas.microsoft.com/office/drawing/2014/main" id="{40B66C6A-9F06-40FF-A162-F84228D6C1E3}"/>
                </a:ext>
              </a:extLst>
            </p:cNvPr>
            <p:cNvSpPr txBox="1">
              <a:spLocks noChangeArrowheads="1"/>
            </p:cNvSpPr>
            <p:nvPr/>
          </p:nvSpPr>
          <p:spPr bwMode="auto">
            <a:xfrm>
              <a:off x="2340"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25" name="Text Box 43">
              <a:extLst>
                <a:ext uri="{FF2B5EF4-FFF2-40B4-BE49-F238E27FC236}">
                  <a16:creationId xmlns:a16="http://schemas.microsoft.com/office/drawing/2014/main" id="{DDEB1747-428C-42F8-934F-E590FB05F09F}"/>
                </a:ext>
              </a:extLst>
            </p:cNvPr>
            <p:cNvSpPr txBox="1">
              <a:spLocks noChangeArrowheads="1"/>
            </p:cNvSpPr>
            <p:nvPr/>
          </p:nvSpPr>
          <p:spPr bwMode="auto">
            <a:xfrm>
              <a:off x="2611"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26" name="Text Box 44">
              <a:extLst>
                <a:ext uri="{FF2B5EF4-FFF2-40B4-BE49-F238E27FC236}">
                  <a16:creationId xmlns:a16="http://schemas.microsoft.com/office/drawing/2014/main" id="{FECE8842-92D1-4FB5-9F54-01C82D2D153F}"/>
                </a:ext>
              </a:extLst>
            </p:cNvPr>
            <p:cNvSpPr txBox="1">
              <a:spLocks noChangeArrowheads="1"/>
            </p:cNvSpPr>
            <p:nvPr/>
          </p:nvSpPr>
          <p:spPr bwMode="auto">
            <a:xfrm>
              <a:off x="2852"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27" name="Text Box 45">
              <a:extLst>
                <a:ext uri="{FF2B5EF4-FFF2-40B4-BE49-F238E27FC236}">
                  <a16:creationId xmlns:a16="http://schemas.microsoft.com/office/drawing/2014/main" id="{F2026837-BC8D-4B75-85C7-9829A7F2A370}"/>
                </a:ext>
              </a:extLst>
            </p:cNvPr>
            <p:cNvSpPr txBox="1">
              <a:spLocks noChangeArrowheads="1"/>
            </p:cNvSpPr>
            <p:nvPr/>
          </p:nvSpPr>
          <p:spPr bwMode="auto">
            <a:xfrm>
              <a:off x="3108"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28" name="Text Box 46">
              <a:extLst>
                <a:ext uri="{FF2B5EF4-FFF2-40B4-BE49-F238E27FC236}">
                  <a16:creationId xmlns:a16="http://schemas.microsoft.com/office/drawing/2014/main" id="{7CABB1F9-691F-4B5F-82D0-8E9F21C3EB29}"/>
                </a:ext>
              </a:extLst>
            </p:cNvPr>
            <p:cNvSpPr txBox="1">
              <a:spLocks noChangeArrowheads="1"/>
            </p:cNvSpPr>
            <p:nvPr/>
          </p:nvSpPr>
          <p:spPr bwMode="auto">
            <a:xfrm>
              <a:off x="3734"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2026</a:t>
              </a:r>
            </a:p>
          </p:txBody>
        </p:sp>
        <p:sp>
          <p:nvSpPr>
            <p:cNvPr id="29" name="Line 47">
              <a:extLst>
                <a:ext uri="{FF2B5EF4-FFF2-40B4-BE49-F238E27FC236}">
                  <a16:creationId xmlns:a16="http://schemas.microsoft.com/office/drawing/2014/main" id="{6D9836A6-30C9-4F1D-B11A-993A200A2706}"/>
                </a:ext>
              </a:extLst>
            </p:cNvPr>
            <p:cNvSpPr>
              <a:spLocks noChangeShapeType="1"/>
            </p:cNvSpPr>
            <p:nvPr/>
          </p:nvSpPr>
          <p:spPr bwMode="auto">
            <a:xfrm>
              <a:off x="3333"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30" name="Line 48">
              <a:extLst>
                <a:ext uri="{FF2B5EF4-FFF2-40B4-BE49-F238E27FC236}">
                  <a16:creationId xmlns:a16="http://schemas.microsoft.com/office/drawing/2014/main" id="{32577FBD-8F79-4BE4-AEEE-06A5461A3058}"/>
                </a:ext>
              </a:extLst>
            </p:cNvPr>
            <p:cNvSpPr>
              <a:spLocks noChangeShapeType="1"/>
            </p:cNvSpPr>
            <p:nvPr/>
          </p:nvSpPr>
          <p:spPr bwMode="auto">
            <a:xfrm>
              <a:off x="3855"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31" name="Line 49">
              <a:extLst>
                <a:ext uri="{FF2B5EF4-FFF2-40B4-BE49-F238E27FC236}">
                  <a16:creationId xmlns:a16="http://schemas.microsoft.com/office/drawing/2014/main" id="{DEDE2732-BDB8-40C3-8462-BBFEA93F8D17}"/>
                </a:ext>
              </a:extLst>
            </p:cNvPr>
            <p:cNvSpPr>
              <a:spLocks noChangeShapeType="1"/>
            </p:cNvSpPr>
            <p:nvPr/>
          </p:nvSpPr>
          <p:spPr bwMode="auto">
            <a:xfrm>
              <a:off x="3594"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32" name="Line 50">
              <a:extLst>
                <a:ext uri="{FF2B5EF4-FFF2-40B4-BE49-F238E27FC236}">
                  <a16:creationId xmlns:a16="http://schemas.microsoft.com/office/drawing/2014/main" id="{C9A361A5-DAF4-4829-A417-E695504D6FA5}"/>
                </a:ext>
              </a:extLst>
            </p:cNvPr>
            <p:cNvSpPr>
              <a:spLocks noChangeShapeType="1"/>
            </p:cNvSpPr>
            <p:nvPr/>
          </p:nvSpPr>
          <p:spPr bwMode="auto">
            <a:xfrm>
              <a:off x="4115"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33" name="Text Box 51">
              <a:extLst>
                <a:ext uri="{FF2B5EF4-FFF2-40B4-BE49-F238E27FC236}">
                  <a16:creationId xmlns:a16="http://schemas.microsoft.com/office/drawing/2014/main" id="{8F1A9057-052E-4C85-8648-50223143BE07}"/>
                </a:ext>
              </a:extLst>
            </p:cNvPr>
            <p:cNvSpPr txBox="1">
              <a:spLocks noChangeArrowheads="1"/>
            </p:cNvSpPr>
            <p:nvPr/>
          </p:nvSpPr>
          <p:spPr bwMode="auto">
            <a:xfrm>
              <a:off x="3383"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34" name="Text Box 52">
              <a:extLst>
                <a:ext uri="{FF2B5EF4-FFF2-40B4-BE49-F238E27FC236}">
                  <a16:creationId xmlns:a16="http://schemas.microsoft.com/office/drawing/2014/main" id="{0F614D85-E112-4F62-939E-3E42EDF5B0B0}"/>
                </a:ext>
              </a:extLst>
            </p:cNvPr>
            <p:cNvSpPr txBox="1">
              <a:spLocks noChangeArrowheads="1"/>
            </p:cNvSpPr>
            <p:nvPr/>
          </p:nvSpPr>
          <p:spPr bwMode="auto">
            <a:xfrm>
              <a:off x="3654"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35" name="Text Box 53">
              <a:extLst>
                <a:ext uri="{FF2B5EF4-FFF2-40B4-BE49-F238E27FC236}">
                  <a16:creationId xmlns:a16="http://schemas.microsoft.com/office/drawing/2014/main" id="{D526E4F1-2845-4FBF-A3DB-0C86BC1591B0}"/>
                </a:ext>
              </a:extLst>
            </p:cNvPr>
            <p:cNvSpPr txBox="1">
              <a:spLocks noChangeArrowheads="1"/>
            </p:cNvSpPr>
            <p:nvPr/>
          </p:nvSpPr>
          <p:spPr bwMode="auto">
            <a:xfrm>
              <a:off x="3895"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36" name="Text Box 54">
              <a:extLst>
                <a:ext uri="{FF2B5EF4-FFF2-40B4-BE49-F238E27FC236}">
                  <a16:creationId xmlns:a16="http://schemas.microsoft.com/office/drawing/2014/main" id="{D3939B61-B85C-4A46-92A7-28E38AD27BF5}"/>
                </a:ext>
              </a:extLst>
            </p:cNvPr>
            <p:cNvSpPr txBox="1">
              <a:spLocks noChangeArrowheads="1"/>
            </p:cNvSpPr>
            <p:nvPr/>
          </p:nvSpPr>
          <p:spPr bwMode="auto">
            <a:xfrm>
              <a:off x="4151"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37" name="Text Box 55">
              <a:extLst>
                <a:ext uri="{FF2B5EF4-FFF2-40B4-BE49-F238E27FC236}">
                  <a16:creationId xmlns:a16="http://schemas.microsoft.com/office/drawing/2014/main" id="{D03D9EE1-5DFA-4AE1-96F4-DE4E617D76A1}"/>
                </a:ext>
              </a:extLst>
            </p:cNvPr>
            <p:cNvSpPr txBox="1">
              <a:spLocks noChangeArrowheads="1"/>
            </p:cNvSpPr>
            <p:nvPr/>
          </p:nvSpPr>
          <p:spPr bwMode="auto">
            <a:xfrm>
              <a:off x="4777"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2027</a:t>
              </a:r>
            </a:p>
          </p:txBody>
        </p:sp>
        <p:sp>
          <p:nvSpPr>
            <p:cNvPr id="38" name="Line 56">
              <a:extLst>
                <a:ext uri="{FF2B5EF4-FFF2-40B4-BE49-F238E27FC236}">
                  <a16:creationId xmlns:a16="http://schemas.microsoft.com/office/drawing/2014/main" id="{DDAC2C55-0CE4-438E-BF92-63ADCAFE88B5}"/>
                </a:ext>
              </a:extLst>
            </p:cNvPr>
            <p:cNvSpPr>
              <a:spLocks noChangeShapeType="1"/>
            </p:cNvSpPr>
            <p:nvPr/>
          </p:nvSpPr>
          <p:spPr bwMode="auto">
            <a:xfrm>
              <a:off x="4376"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39" name="Line 57">
              <a:extLst>
                <a:ext uri="{FF2B5EF4-FFF2-40B4-BE49-F238E27FC236}">
                  <a16:creationId xmlns:a16="http://schemas.microsoft.com/office/drawing/2014/main" id="{0B3AEB90-EB1C-4F26-8443-5394251583D1}"/>
                </a:ext>
              </a:extLst>
            </p:cNvPr>
            <p:cNvSpPr>
              <a:spLocks noChangeShapeType="1"/>
            </p:cNvSpPr>
            <p:nvPr/>
          </p:nvSpPr>
          <p:spPr bwMode="auto">
            <a:xfrm>
              <a:off x="4385"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40" name="Line 58">
              <a:extLst>
                <a:ext uri="{FF2B5EF4-FFF2-40B4-BE49-F238E27FC236}">
                  <a16:creationId xmlns:a16="http://schemas.microsoft.com/office/drawing/2014/main" id="{F91B07B3-5988-419B-BA3B-37F5E56E7A32}"/>
                </a:ext>
              </a:extLst>
            </p:cNvPr>
            <p:cNvSpPr>
              <a:spLocks noChangeShapeType="1"/>
            </p:cNvSpPr>
            <p:nvPr/>
          </p:nvSpPr>
          <p:spPr bwMode="auto">
            <a:xfrm>
              <a:off x="4898"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41" name="Line 59">
              <a:extLst>
                <a:ext uri="{FF2B5EF4-FFF2-40B4-BE49-F238E27FC236}">
                  <a16:creationId xmlns:a16="http://schemas.microsoft.com/office/drawing/2014/main" id="{C5865F1C-08EF-421D-BC26-E9CC8DB7A0C4}"/>
                </a:ext>
              </a:extLst>
            </p:cNvPr>
            <p:cNvSpPr>
              <a:spLocks noChangeShapeType="1"/>
            </p:cNvSpPr>
            <p:nvPr/>
          </p:nvSpPr>
          <p:spPr bwMode="auto">
            <a:xfrm>
              <a:off x="4637"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42" name="Line 60">
              <a:extLst>
                <a:ext uri="{FF2B5EF4-FFF2-40B4-BE49-F238E27FC236}">
                  <a16:creationId xmlns:a16="http://schemas.microsoft.com/office/drawing/2014/main" id="{A8FB68A8-94DA-4442-9F1A-8726B45D036F}"/>
                </a:ext>
              </a:extLst>
            </p:cNvPr>
            <p:cNvSpPr>
              <a:spLocks noChangeShapeType="1"/>
            </p:cNvSpPr>
            <p:nvPr/>
          </p:nvSpPr>
          <p:spPr bwMode="auto">
            <a:xfrm>
              <a:off x="5158"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43" name="Text Box 61">
              <a:extLst>
                <a:ext uri="{FF2B5EF4-FFF2-40B4-BE49-F238E27FC236}">
                  <a16:creationId xmlns:a16="http://schemas.microsoft.com/office/drawing/2014/main" id="{709E6FE3-FF2B-409A-B6A6-E4D17BAE2949}"/>
                </a:ext>
              </a:extLst>
            </p:cNvPr>
            <p:cNvSpPr txBox="1">
              <a:spLocks noChangeArrowheads="1"/>
            </p:cNvSpPr>
            <p:nvPr/>
          </p:nvSpPr>
          <p:spPr bwMode="auto">
            <a:xfrm>
              <a:off x="4426"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44" name="Text Box 62">
              <a:extLst>
                <a:ext uri="{FF2B5EF4-FFF2-40B4-BE49-F238E27FC236}">
                  <a16:creationId xmlns:a16="http://schemas.microsoft.com/office/drawing/2014/main" id="{B2D32753-EDAA-4BDF-B16C-CC2E9C7836B8}"/>
                </a:ext>
              </a:extLst>
            </p:cNvPr>
            <p:cNvSpPr txBox="1">
              <a:spLocks noChangeArrowheads="1"/>
            </p:cNvSpPr>
            <p:nvPr/>
          </p:nvSpPr>
          <p:spPr bwMode="auto">
            <a:xfrm>
              <a:off x="4697"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45" name="Text Box 63">
              <a:extLst>
                <a:ext uri="{FF2B5EF4-FFF2-40B4-BE49-F238E27FC236}">
                  <a16:creationId xmlns:a16="http://schemas.microsoft.com/office/drawing/2014/main" id="{9F6415FE-6E4A-4CF4-8901-E3ED13889075}"/>
                </a:ext>
              </a:extLst>
            </p:cNvPr>
            <p:cNvSpPr txBox="1">
              <a:spLocks noChangeArrowheads="1"/>
            </p:cNvSpPr>
            <p:nvPr/>
          </p:nvSpPr>
          <p:spPr bwMode="auto">
            <a:xfrm>
              <a:off x="4938"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46" name="Text Box 64">
              <a:extLst>
                <a:ext uri="{FF2B5EF4-FFF2-40B4-BE49-F238E27FC236}">
                  <a16:creationId xmlns:a16="http://schemas.microsoft.com/office/drawing/2014/main" id="{DD53B82B-BD94-4C31-8EAD-1AC7FE04E7B1}"/>
                </a:ext>
              </a:extLst>
            </p:cNvPr>
            <p:cNvSpPr txBox="1">
              <a:spLocks noChangeArrowheads="1"/>
            </p:cNvSpPr>
            <p:nvPr/>
          </p:nvSpPr>
          <p:spPr bwMode="auto">
            <a:xfrm>
              <a:off x="5194"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47" name="Line 65">
              <a:extLst>
                <a:ext uri="{FF2B5EF4-FFF2-40B4-BE49-F238E27FC236}">
                  <a16:creationId xmlns:a16="http://schemas.microsoft.com/office/drawing/2014/main" id="{0FBE9E40-1322-499C-BF62-24DDC7B28C9C}"/>
                </a:ext>
              </a:extLst>
            </p:cNvPr>
            <p:cNvSpPr>
              <a:spLocks noChangeShapeType="1"/>
            </p:cNvSpPr>
            <p:nvPr/>
          </p:nvSpPr>
          <p:spPr bwMode="auto">
            <a:xfrm>
              <a:off x="5426"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48" name="Line 66">
              <a:extLst>
                <a:ext uri="{FF2B5EF4-FFF2-40B4-BE49-F238E27FC236}">
                  <a16:creationId xmlns:a16="http://schemas.microsoft.com/office/drawing/2014/main" id="{D2ED8827-FE17-43AC-843F-3687EBC87AEF}"/>
                </a:ext>
              </a:extLst>
            </p:cNvPr>
            <p:cNvSpPr>
              <a:spLocks noChangeShapeType="1"/>
            </p:cNvSpPr>
            <p:nvPr/>
          </p:nvSpPr>
          <p:spPr bwMode="auto">
            <a:xfrm>
              <a:off x="3341"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49" name="Line 67">
              <a:extLst>
                <a:ext uri="{FF2B5EF4-FFF2-40B4-BE49-F238E27FC236}">
                  <a16:creationId xmlns:a16="http://schemas.microsoft.com/office/drawing/2014/main" id="{58F325B7-8FF5-4C23-AE6F-9C2D00A96B31}"/>
                </a:ext>
              </a:extLst>
            </p:cNvPr>
            <p:cNvSpPr>
              <a:spLocks noChangeShapeType="1"/>
            </p:cNvSpPr>
            <p:nvPr/>
          </p:nvSpPr>
          <p:spPr bwMode="auto">
            <a:xfrm>
              <a:off x="2309"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50" name="Line 68">
              <a:extLst>
                <a:ext uri="{FF2B5EF4-FFF2-40B4-BE49-F238E27FC236}">
                  <a16:creationId xmlns:a16="http://schemas.microsoft.com/office/drawing/2014/main" id="{B8A2B2C0-16C7-4FD6-BD44-17D1B28C06EE}"/>
                </a:ext>
              </a:extLst>
            </p:cNvPr>
            <p:cNvSpPr>
              <a:spLocks noChangeShapeType="1"/>
            </p:cNvSpPr>
            <p:nvPr/>
          </p:nvSpPr>
          <p:spPr bwMode="auto">
            <a:xfrm>
              <a:off x="1247"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grpSp>
      <p:cxnSp>
        <p:nvCxnSpPr>
          <p:cNvPr id="51" name="Straight Connector 50">
            <a:extLst>
              <a:ext uri="{FF2B5EF4-FFF2-40B4-BE49-F238E27FC236}">
                <a16:creationId xmlns:a16="http://schemas.microsoft.com/office/drawing/2014/main" id="{01E808C6-9D43-4440-B2CD-EDAD8B025F1F}"/>
              </a:ext>
            </a:extLst>
          </p:cNvPr>
          <p:cNvCxnSpPr/>
          <p:nvPr/>
        </p:nvCxnSpPr>
        <p:spPr>
          <a:xfrm flipV="1">
            <a:off x="10253607" y="879683"/>
            <a:ext cx="0"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F8D60DAB-B09B-4801-8683-B4ACBD90562A}"/>
              </a:ext>
            </a:extLst>
          </p:cNvPr>
          <p:cNvCxnSpPr/>
          <p:nvPr/>
        </p:nvCxnSpPr>
        <p:spPr>
          <a:xfrm>
            <a:off x="1516466" y="3733212"/>
            <a:ext cx="8926615" cy="0"/>
          </a:xfrm>
          <a:prstGeom prst="line">
            <a:avLst/>
          </a:prstGeom>
          <a:ln>
            <a:solidFill>
              <a:srgbClr val="000408"/>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F4BF16-1267-4ACA-AD73-4C21CE22D8D2}"/>
              </a:ext>
            </a:extLst>
          </p:cNvPr>
          <p:cNvSpPr/>
          <p:nvPr/>
        </p:nvSpPr>
        <p:spPr>
          <a:xfrm>
            <a:off x="5615246" y="3749967"/>
            <a:ext cx="6326275" cy="249887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ZA" sz="1000" b="1" u="sng" dirty="0">
                <a:solidFill>
                  <a:srgbClr val="000408"/>
                </a:solidFill>
              </a:rPr>
              <a:t>Notes:</a:t>
            </a:r>
          </a:p>
          <a:p>
            <a:r>
              <a:rPr lang="en-ZA" sz="900" dirty="0">
                <a:solidFill>
                  <a:srgbClr val="000408"/>
                </a:solidFill>
              </a:rPr>
              <a:t>Microsoft SQL Server provides a  steady foundation for the IT industry by delivering more information at a quality service level and reducing the risks within the environment.</a:t>
            </a:r>
            <a:endParaRPr lang="en-US" sz="900" dirty="0">
              <a:solidFill>
                <a:srgbClr val="000408"/>
              </a:solidFill>
            </a:endParaRPr>
          </a:p>
          <a:p>
            <a:r>
              <a:rPr lang="en-US" sz="900" dirty="0">
                <a:solidFill>
                  <a:srgbClr val="000408"/>
                </a:solidFill>
              </a:rPr>
              <a:t>Microsoft have extended support timelines, typically 5 years mainstream and 5 years extended support, subject to specified Service Pack levels where stated. There is no additional cost to extended support besides the normal annual support and maintenance. Extended support focusses on security updates and excludes request for additional features and functionality. For this reason, software needs to be upgraded to supported versions within mainstream support dates.   </a:t>
            </a:r>
          </a:p>
          <a:p>
            <a:r>
              <a:rPr lang="en-ZA" sz="900" dirty="0">
                <a:solidFill>
                  <a:srgbClr val="000408"/>
                </a:solidFill>
              </a:rPr>
              <a:t>All versions prior to 2014 had reached end of extended vendor support already, the most recently being 2012 which reached end of extended vendor support in Jul 2022.SQL Server 2014 is reaching end of extended support in July 2024.</a:t>
            </a:r>
            <a:endParaRPr lang="en-US" sz="900" b="1" i="1" dirty="0">
              <a:solidFill>
                <a:srgbClr val="000408"/>
              </a:solidFill>
            </a:endParaRPr>
          </a:p>
          <a:p>
            <a:r>
              <a:rPr lang="en-US" sz="900" b="1" dirty="0">
                <a:solidFill>
                  <a:srgbClr val="000408"/>
                </a:solidFill>
              </a:rPr>
              <a:t>SQL Server 2022 was released in Nov 2022, adoption process was delayed but will be made available available for use in Jun 2024. </a:t>
            </a:r>
          </a:p>
        </p:txBody>
      </p:sp>
      <p:sp>
        <p:nvSpPr>
          <p:cNvPr id="54" name="TextBox 53">
            <a:extLst>
              <a:ext uri="{FF2B5EF4-FFF2-40B4-BE49-F238E27FC236}">
                <a16:creationId xmlns:a16="http://schemas.microsoft.com/office/drawing/2014/main" id="{5F55398C-4A6A-4A2C-B127-D979DC2B7D1A}"/>
              </a:ext>
            </a:extLst>
          </p:cNvPr>
          <p:cNvSpPr txBox="1"/>
          <p:nvPr/>
        </p:nvSpPr>
        <p:spPr>
          <a:xfrm>
            <a:off x="2622578" y="644339"/>
            <a:ext cx="1702554" cy="246221"/>
          </a:xfrm>
          <a:prstGeom prst="rect">
            <a:avLst/>
          </a:prstGeom>
          <a:noFill/>
        </p:spPr>
        <p:txBody>
          <a:bodyPr wrap="square" rtlCol="0">
            <a:spAutoFit/>
          </a:bodyPr>
          <a:lstStyle/>
          <a:p>
            <a:r>
              <a:rPr lang="en-ZA" sz="1000" dirty="0">
                <a:solidFill>
                  <a:srgbClr val="000408"/>
                </a:solidFill>
              </a:rPr>
              <a:t>Mainstream Support</a:t>
            </a:r>
          </a:p>
        </p:txBody>
      </p:sp>
      <p:sp>
        <p:nvSpPr>
          <p:cNvPr id="55" name="TextBox 54">
            <a:extLst>
              <a:ext uri="{FF2B5EF4-FFF2-40B4-BE49-F238E27FC236}">
                <a16:creationId xmlns:a16="http://schemas.microsoft.com/office/drawing/2014/main" id="{2595C835-B0E7-4A41-AAD2-2017E1F9C178}"/>
              </a:ext>
            </a:extLst>
          </p:cNvPr>
          <p:cNvSpPr txBox="1"/>
          <p:nvPr/>
        </p:nvSpPr>
        <p:spPr>
          <a:xfrm>
            <a:off x="4292889" y="640884"/>
            <a:ext cx="1580192" cy="246221"/>
          </a:xfrm>
          <a:prstGeom prst="rect">
            <a:avLst/>
          </a:prstGeom>
          <a:noFill/>
        </p:spPr>
        <p:txBody>
          <a:bodyPr wrap="square" rtlCol="0">
            <a:spAutoFit/>
          </a:bodyPr>
          <a:lstStyle/>
          <a:p>
            <a:r>
              <a:rPr lang="en-ZA" sz="1000" dirty="0">
                <a:solidFill>
                  <a:srgbClr val="000408"/>
                </a:solidFill>
              </a:rPr>
              <a:t>Extended Support</a:t>
            </a:r>
          </a:p>
        </p:txBody>
      </p:sp>
      <p:cxnSp>
        <p:nvCxnSpPr>
          <p:cNvPr id="56" name="Elbow Connector 146">
            <a:extLst>
              <a:ext uri="{FF2B5EF4-FFF2-40B4-BE49-F238E27FC236}">
                <a16:creationId xmlns:a16="http://schemas.microsoft.com/office/drawing/2014/main" id="{7461487E-0C42-4E46-BDB2-F8CC6FB09BFB}"/>
              </a:ext>
            </a:extLst>
          </p:cNvPr>
          <p:cNvCxnSpPr>
            <a:cxnSpLocks/>
          </p:cNvCxnSpPr>
          <p:nvPr/>
        </p:nvCxnSpPr>
        <p:spPr>
          <a:xfrm rot="16200000" flipV="1">
            <a:off x="3450795" y="1205220"/>
            <a:ext cx="1924364" cy="1243231"/>
          </a:xfrm>
          <a:prstGeom prst="bentConnector3">
            <a:avLst>
              <a:gd name="adj1" fmla="val 50000"/>
            </a:avLst>
          </a:prstGeom>
          <a:ln w="3175">
            <a:solidFill>
              <a:schemeClr val="bg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58" name="Text Box 26">
            <a:extLst>
              <a:ext uri="{FF2B5EF4-FFF2-40B4-BE49-F238E27FC236}">
                <a16:creationId xmlns:a16="http://schemas.microsoft.com/office/drawing/2014/main" id="{61BF6F01-526B-4799-90A4-D9C33458E6A8}"/>
              </a:ext>
            </a:extLst>
          </p:cNvPr>
          <p:cNvSpPr txBox="1">
            <a:spLocks noChangeArrowheads="1"/>
          </p:cNvSpPr>
          <p:nvPr/>
        </p:nvSpPr>
        <p:spPr bwMode="auto">
          <a:xfrm>
            <a:off x="1938392" y="1131437"/>
            <a:ext cx="1797163" cy="338554"/>
          </a:xfrm>
          <a:prstGeom prst="rect">
            <a:avLst/>
          </a:prstGeom>
          <a:solidFill>
            <a:schemeClr val="tx1"/>
          </a:solidFill>
          <a:ln w="19050">
            <a:solidFill>
              <a:srgbClr val="FF0000"/>
            </a:solidFill>
            <a:miter lim="800000"/>
            <a:headEnd/>
            <a:tailEnd/>
          </a:ln>
        </p:spPr>
        <p:txBody>
          <a:bodyPr wrap="square">
            <a:spAutoFit/>
          </a:bodyPr>
          <a:lstStyle/>
          <a:p>
            <a:pPr algn="ctr"/>
            <a:r>
              <a:rPr lang="en-GB" sz="800" dirty="0">
                <a:solidFill>
                  <a:schemeClr val="bg1"/>
                </a:solidFill>
                <a:latin typeface="Arial" charset="0"/>
                <a:cs typeface="Arial" charset="0"/>
              </a:rPr>
              <a:t>SQL Server  2005, 2008, 2008R2, 2012</a:t>
            </a:r>
          </a:p>
        </p:txBody>
      </p:sp>
      <p:cxnSp>
        <p:nvCxnSpPr>
          <p:cNvPr id="60" name="Elbow Connector 173">
            <a:extLst>
              <a:ext uri="{FF2B5EF4-FFF2-40B4-BE49-F238E27FC236}">
                <a16:creationId xmlns:a16="http://schemas.microsoft.com/office/drawing/2014/main" id="{1609DB30-2D95-4869-B050-4307A4EF9DC7}"/>
              </a:ext>
            </a:extLst>
          </p:cNvPr>
          <p:cNvCxnSpPr>
            <a:cxnSpLocks/>
            <a:endCxn id="55" idx="2"/>
          </p:cNvCxnSpPr>
          <p:nvPr/>
        </p:nvCxnSpPr>
        <p:spPr>
          <a:xfrm rot="16200000" flipV="1">
            <a:off x="4843230" y="1126860"/>
            <a:ext cx="1206524" cy="727014"/>
          </a:xfrm>
          <a:prstGeom prst="bentConnector3">
            <a:avLst>
              <a:gd name="adj1" fmla="val 50000"/>
            </a:avLst>
          </a:prstGeom>
          <a:ln w="3175">
            <a:solidFill>
              <a:schemeClr val="bg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874AC286-9E4A-4993-A7C6-1541EE40742E}"/>
              </a:ext>
            </a:extLst>
          </p:cNvPr>
          <p:cNvSpPr/>
          <p:nvPr/>
        </p:nvSpPr>
        <p:spPr>
          <a:xfrm>
            <a:off x="1585285" y="3666467"/>
            <a:ext cx="2262158" cy="369332"/>
          </a:xfrm>
          <a:prstGeom prst="rect">
            <a:avLst/>
          </a:prstGeom>
          <a:ln>
            <a:noFill/>
          </a:ln>
        </p:spPr>
        <p:txBody>
          <a:bodyPr wrap="none">
            <a:spAutoFit/>
          </a:bodyPr>
          <a:lstStyle/>
          <a:p>
            <a:r>
              <a:rPr lang="en-ZA" dirty="0">
                <a:solidFill>
                  <a:srgbClr val="000408"/>
                </a:solidFill>
              </a:rPr>
              <a:t>Dependant Services</a:t>
            </a:r>
            <a:endParaRPr lang="en-US" dirty="0">
              <a:solidFill>
                <a:srgbClr val="000408"/>
              </a:solidFill>
            </a:endParaRPr>
          </a:p>
        </p:txBody>
      </p:sp>
      <p:sp>
        <p:nvSpPr>
          <p:cNvPr id="62" name="TextBox 61">
            <a:extLst>
              <a:ext uri="{FF2B5EF4-FFF2-40B4-BE49-F238E27FC236}">
                <a16:creationId xmlns:a16="http://schemas.microsoft.com/office/drawing/2014/main" id="{E2193AA0-66D5-4DD9-B6C4-E1577A5AC591}"/>
              </a:ext>
            </a:extLst>
          </p:cNvPr>
          <p:cNvSpPr txBox="1"/>
          <p:nvPr/>
        </p:nvSpPr>
        <p:spPr>
          <a:xfrm>
            <a:off x="2556254" y="4030774"/>
            <a:ext cx="1440626"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Unix Hosting Service</a:t>
            </a:r>
          </a:p>
        </p:txBody>
      </p:sp>
      <p:sp>
        <p:nvSpPr>
          <p:cNvPr id="63" name="TextBox 62">
            <a:extLst>
              <a:ext uri="{FF2B5EF4-FFF2-40B4-BE49-F238E27FC236}">
                <a16:creationId xmlns:a16="http://schemas.microsoft.com/office/drawing/2014/main" id="{17D1C87D-3C23-493B-AA3D-453C7279368D}"/>
              </a:ext>
            </a:extLst>
          </p:cNvPr>
          <p:cNvSpPr txBox="1"/>
          <p:nvPr/>
        </p:nvSpPr>
        <p:spPr>
          <a:xfrm>
            <a:off x="2556255" y="4359456"/>
            <a:ext cx="1440626" cy="215444"/>
          </a:xfrm>
          <a:prstGeom prst="rect">
            <a:avLst/>
          </a:prstGeom>
          <a:solidFill>
            <a:srgbClr val="002060"/>
          </a:solidFill>
        </p:spPr>
        <p:txBody>
          <a:bodyPr wrap="square" rtlCol="0">
            <a:spAutoFit/>
          </a:bodyPr>
          <a:lstStyle/>
          <a:p>
            <a:pPr algn="ctr"/>
            <a:r>
              <a:rPr lang="en-ZA" sz="800" dirty="0">
                <a:solidFill>
                  <a:schemeClr val="bg1">
                    <a:lumMod val="65000"/>
                  </a:schemeClr>
                </a:solidFill>
              </a:rPr>
              <a:t>Open Systems Storage</a:t>
            </a:r>
          </a:p>
        </p:txBody>
      </p:sp>
      <p:sp>
        <p:nvSpPr>
          <p:cNvPr id="64" name="TextBox 63">
            <a:extLst>
              <a:ext uri="{FF2B5EF4-FFF2-40B4-BE49-F238E27FC236}">
                <a16:creationId xmlns:a16="http://schemas.microsoft.com/office/drawing/2014/main" id="{A89405C2-B2E6-4FB2-84A4-B0A1F1D8E11F}"/>
              </a:ext>
            </a:extLst>
          </p:cNvPr>
          <p:cNvSpPr txBox="1"/>
          <p:nvPr/>
        </p:nvSpPr>
        <p:spPr>
          <a:xfrm>
            <a:off x="2556254" y="4719496"/>
            <a:ext cx="1440626"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LAN  Port Service</a:t>
            </a:r>
          </a:p>
        </p:txBody>
      </p:sp>
      <p:sp>
        <p:nvSpPr>
          <p:cNvPr id="65" name="TextBox 64">
            <a:extLst>
              <a:ext uri="{FF2B5EF4-FFF2-40B4-BE49-F238E27FC236}">
                <a16:creationId xmlns:a16="http://schemas.microsoft.com/office/drawing/2014/main" id="{A4ECD930-3FA7-4ECD-AB47-FEEA1AFF1D84}"/>
              </a:ext>
            </a:extLst>
          </p:cNvPr>
          <p:cNvSpPr txBox="1"/>
          <p:nvPr/>
        </p:nvSpPr>
        <p:spPr>
          <a:xfrm>
            <a:off x="1582956" y="4030774"/>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Platforms</a:t>
            </a:r>
          </a:p>
        </p:txBody>
      </p:sp>
      <p:sp>
        <p:nvSpPr>
          <p:cNvPr id="66" name="TextBox 65">
            <a:extLst>
              <a:ext uri="{FF2B5EF4-FFF2-40B4-BE49-F238E27FC236}">
                <a16:creationId xmlns:a16="http://schemas.microsoft.com/office/drawing/2014/main" id="{4F5217B7-E1A1-476F-8862-2CA4430F5ACF}"/>
              </a:ext>
            </a:extLst>
          </p:cNvPr>
          <p:cNvSpPr txBox="1"/>
          <p:nvPr/>
        </p:nvSpPr>
        <p:spPr>
          <a:xfrm>
            <a:off x="1575526" y="4339711"/>
            <a:ext cx="973298" cy="246221"/>
          </a:xfrm>
          <a:prstGeom prst="rect">
            <a:avLst/>
          </a:prstGeom>
          <a:noFill/>
          <a:ln w="3175">
            <a:solidFill>
              <a:schemeClr val="tx1"/>
            </a:solidFill>
          </a:ln>
        </p:spPr>
        <p:txBody>
          <a:bodyPr wrap="square" rtlCol="0">
            <a:spAutoFit/>
          </a:bodyPr>
          <a:lstStyle/>
          <a:p>
            <a:pPr algn="ctr"/>
            <a:r>
              <a:rPr lang="en-ZA" sz="1000" dirty="0">
                <a:solidFill>
                  <a:schemeClr val="tx2">
                    <a:lumMod val="75000"/>
                  </a:schemeClr>
                </a:solidFill>
              </a:rPr>
              <a:t>Storage</a:t>
            </a:r>
          </a:p>
        </p:txBody>
      </p:sp>
      <p:sp>
        <p:nvSpPr>
          <p:cNvPr id="67" name="TextBox 66">
            <a:extLst>
              <a:ext uri="{FF2B5EF4-FFF2-40B4-BE49-F238E27FC236}">
                <a16:creationId xmlns:a16="http://schemas.microsoft.com/office/drawing/2014/main" id="{1F64C56D-946D-4B41-8C32-FB740FE801AB}"/>
              </a:ext>
            </a:extLst>
          </p:cNvPr>
          <p:cNvSpPr txBox="1"/>
          <p:nvPr/>
        </p:nvSpPr>
        <p:spPr>
          <a:xfrm>
            <a:off x="1582956" y="4719496"/>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Networks</a:t>
            </a:r>
          </a:p>
        </p:txBody>
      </p:sp>
      <p:sp>
        <p:nvSpPr>
          <p:cNvPr id="68" name="TextBox 67">
            <a:extLst>
              <a:ext uri="{FF2B5EF4-FFF2-40B4-BE49-F238E27FC236}">
                <a16:creationId xmlns:a16="http://schemas.microsoft.com/office/drawing/2014/main" id="{16DE4845-4712-4A90-8CDE-6196E3D27C9C}"/>
              </a:ext>
            </a:extLst>
          </p:cNvPr>
          <p:cNvSpPr txBox="1"/>
          <p:nvPr/>
        </p:nvSpPr>
        <p:spPr>
          <a:xfrm>
            <a:off x="1582957" y="5358275"/>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Security</a:t>
            </a:r>
          </a:p>
        </p:txBody>
      </p:sp>
      <p:sp>
        <p:nvSpPr>
          <p:cNvPr id="69" name="TextBox 68">
            <a:extLst>
              <a:ext uri="{FF2B5EF4-FFF2-40B4-BE49-F238E27FC236}">
                <a16:creationId xmlns:a16="http://schemas.microsoft.com/office/drawing/2014/main" id="{013733DE-BA86-479F-B23B-542CF73FF058}"/>
              </a:ext>
            </a:extLst>
          </p:cNvPr>
          <p:cNvSpPr txBox="1"/>
          <p:nvPr/>
        </p:nvSpPr>
        <p:spPr>
          <a:xfrm>
            <a:off x="4079725" y="4719496"/>
            <a:ext cx="1503957"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WAN Bandwidth </a:t>
            </a:r>
          </a:p>
        </p:txBody>
      </p:sp>
      <p:sp>
        <p:nvSpPr>
          <p:cNvPr id="70" name="TextBox 69">
            <a:extLst>
              <a:ext uri="{FF2B5EF4-FFF2-40B4-BE49-F238E27FC236}">
                <a16:creationId xmlns:a16="http://schemas.microsoft.com/office/drawing/2014/main" id="{19A30A5A-4953-4E7F-9144-E89FA236656E}"/>
              </a:ext>
            </a:extLst>
          </p:cNvPr>
          <p:cNvSpPr txBox="1"/>
          <p:nvPr/>
        </p:nvSpPr>
        <p:spPr>
          <a:xfrm>
            <a:off x="4099743" y="4029285"/>
            <a:ext cx="1456644"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X86 Hosting Service</a:t>
            </a:r>
          </a:p>
        </p:txBody>
      </p:sp>
      <p:sp>
        <p:nvSpPr>
          <p:cNvPr id="71" name="TextBox 70">
            <a:extLst>
              <a:ext uri="{FF2B5EF4-FFF2-40B4-BE49-F238E27FC236}">
                <a16:creationId xmlns:a16="http://schemas.microsoft.com/office/drawing/2014/main" id="{337820F2-BCB3-48B7-829C-3F9A8D2C7FCF}"/>
              </a:ext>
            </a:extLst>
          </p:cNvPr>
          <p:cNvSpPr txBox="1"/>
          <p:nvPr/>
        </p:nvSpPr>
        <p:spPr>
          <a:xfrm>
            <a:off x="4099743" y="4359456"/>
            <a:ext cx="1440626" cy="215444"/>
          </a:xfrm>
          <a:prstGeom prst="rect">
            <a:avLst/>
          </a:prstGeom>
          <a:solidFill>
            <a:srgbClr val="002060"/>
          </a:solidFill>
        </p:spPr>
        <p:txBody>
          <a:bodyPr wrap="square" rtlCol="0">
            <a:spAutoFit/>
          </a:bodyPr>
          <a:lstStyle/>
          <a:p>
            <a:pPr algn="ctr"/>
            <a:r>
              <a:rPr lang="en-ZA" sz="800" dirty="0">
                <a:solidFill>
                  <a:schemeClr val="bg1">
                    <a:lumMod val="65000"/>
                  </a:schemeClr>
                </a:solidFill>
              </a:rPr>
              <a:t>Open Systems Backup</a:t>
            </a:r>
          </a:p>
        </p:txBody>
      </p:sp>
      <p:sp>
        <p:nvSpPr>
          <p:cNvPr id="72" name="TextBox 71">
            <a:extLst>
              <a:ext uri="{FF2B5EF4-FFF2-40B4-BE49-F238E27FC236}">
                <a16:creationId xmlns:a16="http://schemas.microsoft.com/office/drawing/2014/main" id="{599B0C62-CFCD-49E2-B75F-72FEB107570D}"/>
              </a:ext>
            </a:extLst>
          </p:cNvPr>
          <p:cNvSpPr txBox="1"/>
          <p:nvPr/>
        </p:nvSpPr>
        <p:spPr>
          <a:xfrm>
            <a:off x="2563686" y="5359764"/>
            <a:ext cx="1440626"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Authentication</a:t>
            </a:r>
          </a:p>
        </p:txBody>
      </p:sp>
      <p:sp>
        <p:nvSpPr>
          <p:cNvPr id="73" name="TextBox 72">
            <a:extLst>
              <a:ext uri="{FF2B5EF4-FFF2-40B4-BE49-F238E27FC236}">
                <a16:creationId xmlns:a16="http://schemas.microsoft.com/office/drawing/2014/main" id="{DDFEC352-4ABE-466D-8E0B-00F105F98DD2}"/>
              </a:ext>
            </a:extLst>
          </p:cNvPr>
          <p:cNvSpPr txBox="1"/>
          <p:nvPr/>
        </p:nvSpPr>
        <p:spPr>
          <a:xfrm>
            <a:off x="4107175" y="5358275"/>
            <a:ext cx="1456644"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Network Protection</a:t>
            </a:r>
          </a:p>
        </p:txBody>
      </p:sp>
      <p:sp>
        <p:nvSpPr>
          <p:cNvPr id="74" name="TextBox 73">
            <a:extLst>
              <a:ext uri="{FF2B5EF4-FFF2-40B4-BE49-F238E27FC236}">
                <a16:creationId xmlns:a16="http://schemas.microsoft.com/office/drawing/2014/main" id="{54F75696-48D3-435B-83DC-470894ED73CA}"/>
              </a:ext>
            </a:extLst>
          </p:cNvPr>
          <p:cNvSpPr txBox="1"/>
          <p:nvPr/>
        </p:nvSpPr>
        <p:spPr>
          <a:xfrm>
            <a:off x="1575526" y="6001630"/>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ESM</a:t>
            </a:r>
          </a:p>
        </p:txBody>
      </p:sp>
      <p:sp>
        <p:nvSpPr>
          <p:cNvPr id="75" name="TextBox 74">
            <a:extLst>
              <a:ext uri="{FF2B5EF4-FFF2-40B4-BE49-F238E27FC236}">
                <a16:creationId xmlns:a16="http://schemas.microsoft.com/office/drawing/2014/main" id="{C79CB4B3-1DBE-4DBF-AFED-EC22A1FD4BFA}"/>
              </a:ext>
            </a:extLst>
          </p:cNvPr>
          <p:cNvSpPr txBox="1"/>
          <p:nvPr/>
        </p:nvSpPr>
        <p:spPr>
          <a:xfrm>
            <a:off x="2556254" y="6003119"/>
            <a:ext cx="3000133"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Service Operation</a:t>
            </a:r>
          </a:p>
        </p:txBody>
      </p:sp>
      <p:sp>
        <p:nvSpPr>
          <p:cNvPr id="76" name="TextBox 75">
            <a:extLst>
              <a:ext uri="{FF2B5EF4-FFF2-40B4-BE49-F238E27FC236}">
                <a16:creationId xmlns:a16="http://schemas.microsoft.com/office/drawing/2014/main" id="{87B86DB5-6BC5-49D5-A18E-04375109E560}"/>
              </a:ext>
            </a:extLst>
          </p:cNvPr>
          <p:cNvSpPr txBox="1"/>
          <p:nvPr/>
        </p:nvSpPr>
        <p:spPr>
          <a:xfrm>
            <a:off x="1575526" y="5667541"/>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Security</a:t>
            </a:r>
          </a:p>
        </p:txBody>
      </p:sp>
      <p:sp>
        <p:nvSpPr>
          <p:cNvPr id="77" name="TextBox 76">
            <a:extLst>
              <a:ext uri="{FF2B5EF4-FFF2-40B4-BE49-F238E27FC236}">
                <a16:creationId xmlns:a16="http://schemas.microsoft.com/office/drawing/2014/main" id="{B017088C-327B-4638-9F0B-ABC865A87AAB}"/>
              </a:ext>
            </a:extLst>
          </p:cNvPr>
          <p:cNvSpPr txBox="1"/>
          <p:nvPr/>
        </p:nvSpPr>
        <p:spPr>
          <a:xfrm>
            <a:off x="2556254" y="5669030"/>
            <a:ext cx="3007565"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Server Protection</a:t>
            </a:r>
          </a:p>
        </p:txBody>
      </p:sp>
      <p:sp>
        <p:nvSpPr>
          <p:cNvPr id="78" name="TextBox 77">
            <a:extLst>
              <a:ext uri="{FF2B5EF4-FFF2-40B4-BE49-F238E27FC236}">
                <a16:creationId xmlns:a16="http://schemas.microsoft.com/office/drawing/2014/main" id="{2E93781C-5885-48DE-9AB0-1F883B2E751F}"/>
              </a:ext>
            </a:extLst>
          </p:cNvPr>
          <p:cNvSpPr txBox="1"/>
          <p:nvPr/>
        </p:nvSpPr>
        <p:spPr>
          <a:xfrm>
            <a:off x="1590388" y="5036235"/>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Data Centre</a:t>
            </a:r>
          </a:p>
        </p:txBody>
      </p:sp>
      <p:sp>
        <p:nvSpPr>
          <p:cNvPr id="79" name="TextBox 78">
            <a:extLst>
              <a:ext uri="{FF2B5EF4-FFF2-40B4-BE49-F238E27FC236}">
                <a16:creationId xmlns:a16="http://schemas.microsoft.com/office/drawing/2014/main" id="{4E4F5D02-CB92-4F40-91E1-9F567D66CFBB}"/>
              </a:ext>
            </a:extLst>
          </p:cNvPr>
          <p:cNvSpPr txBox="1"/>
          <p:nvPr/>
        </p:nvSpPr>
        <p:spPr>
          <a:xfrm>
            <a:off x="2571116" y="5037724"/>
            <a:ext cx="3000133"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Data Centre Hosting</a:t>
            </a:r>
          </a:p>
        </p:txBody>
      </p:sp>
      <p:sp>
        <p:nvSpPr>
          <p:cNvPr id="83" name="Text Box 26">
            <a:extLst>
              <a:ext uri="{FF2B5EF4-FFF2-40B4-BE49-F238E27FC236}">
                <a16:creationId xmlns:a16="http://schemas.microsoft.com/office/drawing/2014/main" id="{5E289C8F-4618-4E7F-B8A7-3EAD36F25373}"/>
              </a:ext>
            </a:extLst>
          </p:cNvPr>
          <p:cNvSpPr txBox="1">
            <a:spLocks noChangeArrowheads="1"/>
          </p:cNvSpPr>
          <p:nvPr/>
        </p:nvSpPr>
        <p:spPr bwMode="auto">
          <a:xfrm>
            <a:off x="1938392" y="1923784"/>
            <a:ext cx="1797163" cy="246221"/>
          </a:xfrm>
          <a:prstGeom prst="rect">
            <a:avLst/>
          </a:prstGeom>
          <a:solidFill>
            <a:srgbClr val="FFC000"/>
          </a:solidFill>
          <a:ln w="9525">
            <a:solidFill>
              <a:srgbClr val="000408"/>
            </a:solidFill>
            <a:miter lim="800000"/>
            <a:headEnd/>
            <a:tailEnd/>
          </a:ln>
        </p:spPr>
        <p:txBody>
          <a:bodyPr wrap="square">
            <a:spAutoFit/>
          </a:bodyPr>
          <a:lstStyle/>
          <a:p>
            <a:pPr algn="ctr"/>
            <a:r>
              <a:rPr lang="en-GB" sz="1000" dirty="0">
                <a:solidFill>
                  <a:srgbClr val="002060"/>
                </a:solidFill>
                <a:latin typeface="Arial" charset="0"/>
                <a:cs typeface="Arial" charset="0"/>
              </a:rPr>
              <a:t>SQL Server  2016 (CU17)</a:t>
            </a:r>
            <a:endParaRPr lang="en-GB" sz="800" dirty="0">
              <a:solidFill>
                <a:srgbClr val="002060"/>
              </a:solidFill>
              <a:latin typeface="Arial" charset="0"/>
              <a:cs typeface="Arial" charset="0"/>
            </a:endParaRPr>
          </a:p>
        </p:txBody>
      </p:sp>
      <p:sp>
        <p:nvSpPr>
          <p:cNvPr id="84" name="Text Box 26">
            <a:extLst>
              <a:ext uri="{FF2B5EF4-FFF2-40B4-BE49-F238E27FC236}">
                <a16:creationId xmlns:a16="http://schemas.microsoft.com/office/drawing/2014/main" id="{7D25C874-E3B0-40D1-9215-E26C4849FE76}"/>
              </a:ext>
            </a:extLst>
          </p:cNvPr>
          <p:cNvSpPr txBox="1">
            <a:spLocks noChangeArrowheads="1"/>
          </p:cNvSpPr>
          <p:nvPr/>
        </p:nvSpPr>
        <p:spPr bwMode="auto">
          <a:xfrm>
            <a:off x="1938392" y="2254775"/>
            <a:ext cx="1797163" cy="246221"/>
          </a:xfrm>
          <a:prstGeom prst="rect">
            <a:avLst/>
          </a:prstGeom>
          <a:solidFill>
            <a:srgbClr val="FFC000"/>
          </a:solidFill>
          <a:ln w="9525">
            <a:solidFill>
              <a:srgbClr val="000408"/>
            </a:solidFill>
            <a:miter lim="800000"/>
            <a:headEnd/>
            <a:tailEnd/>
          </a:ln>
        </p:spPr>
        <p:txBody>
          <a:bodyPr wrap="square">
            <a:spAutoFit/>
          </a:bodyPr>
          <a:lstStyle/>
          <a:p>
            <a:pPr algn="ctr"/>
            <a:r>
              <a:rPr lang="en-GB" sz="1000" dirty="0">
                <a:solidFill>
                  <a:srgbClr val="002060"/>
                </a:solidFill>
                <a:latin typeface="Arial" charset="0"/>
                <a:cs typeface="Arial" charset="0"/>
              </a:rPr>
              <a:t>SQL Server  2017 (CU31)</a:t>
            </a:r>
          </a:p>
        </p:txBody>
      </p:sp>
      <p:sp>
        <p:nvSpPr>
          <p:cNvPr id="85" name="Line 19">
            <a:extLst>
              <a:ext uri="{FF2B5EF4-FFF2-40B4-BE49-F238E27FC236}">
                <a16:creationId xmlns:a16="http://schemas.microsoft.com/office/drawing/2014/main" id="{85F954C7-7539-473E-B767-59FD234E100E}"/>
              </a:ext>
            </a:extLst>
          </p:cNvPr>
          <p:cNvSpPr>
            <a:spLocks noChangeShapeType="1"/>
          </p:cNvSpPr>
          <p:nvPr/>
        </p:nvSpPr>
        <p:spPr bwMode="auto">
          <a:xfrm>
            <a:off x="3927684" y="2343294"/>
            <a:ext cx="2958017" cy="0"/>
          </a:xfrm>
          <a:prstGeom prst="line">
            <a:avLst/>
          </a:prstGeom>
          <a:noFill/>
          <a:ln w="28575">
            <a:solidFill>
              <a:srgbClr val="FFC000"/>
            </a:solidFill>
            <a:round/>
            <a:headEnd/>
            <a:tailEnd/>
          </a:ln>
        </p:spPr>
        <p:txBody>
          <a:bodyPr/>
          <a:lstStyle/>
          <a:p>
            <a:endParaRPr lang="en-US" sz="1400" dirty="0"/>
          </a:p>
        </p:txBody>
      </p:sp>
      <p:cxnSp>
        <p:nvCxnSpPr>
          <p:cNvPr id="87" name="Straight Connector 86">
            <a:extLst>
              <a:ext uri="{FF2B5EF4-FFF2-40B4-BE49-F238E27FC236}">
                <a16:creationId xmlns:a16="http://schemas.microsoft.com/office/drawing/2014/main" id="{E268CEA6-42C6-4478-ADB8-C373F81D1D32}"/>
              </a:ext>
            </a:extLst>
          </p:cNvPr>
          <p:cNvCxnSpPr>
            <a:cxnSpLocks/>
          </p:cNvCxnSpPr>
          <p:nvPr/>
        </p:nvCxnSpPr>
        <p:spPr>
          <a:xfrm>
            <a:off x="3931396" y="2093629"/>
            <a:ext cx="4068359" cy="0"/>
          </a:xfrm>
          <a:prstGeom prst="line">
            <a:avLst/>
          </a:prstGeom>
          <a:ln w="28575">
            <a:solidFill>
              <a:schemeClr val="accent5">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sp>
        <p:nvSpPr>
          <p:cNvPr id="88" name="Line 93">
            <a:extLst>
              <a:ext uri="{FF2B5EF4-FFF2-40B4-BE49-F238E27FC236}">
                <a16:creationId xmlns:a16="http://schemas.microsoft.com/office/drawing/2014/main" id="{ED68CE81-B333-4BA0-A8E3-DEE6ADFC7ED9}"/>
              </a:ext>
            </a:extLst>
          </p:cNvPr>
          <p:cNvSpPr>
            <a:spLocks noChangeShapeType="1"/>
          </p:cNvSpPr>
          <p:nvPr/>
        </p:nvSpPr>
        <p:spPr bwMode="auto">
          <a:xfrm flipV="1">
            <a:off x="3929249" y="2017418"/>
            <a:ext cx="882031" cy="0"/>
          </a:xfrm>
          <a:prstGeom prst="line">
            <a:avLst/>
          </a:prstGeom>
          <a:noFill/>
          <a:ln w="28575">
            <a:solidFill>
              <a:srgbClr val="FFCC00"/>
            </a:solidFill>
            <a:round/>
            <a:headEnd/>
            <a:tailEnd/>
          </a:ln>
        </p:spPr>
        <p:txBody>
          <a:bodyPr/>
          <a:lstStyle/>
          <a:p>
            <a:endParaRPr lang="en-US" sz="1400" dirty="0"/>
          </a:p>
        </p:txBody>
      </p:sp>
      <p:sp>
        <p:nvSpPr>
          <p:cNvPr id="91" name="Text Box 26">
            <a:extLst>
              <a:ext uri="{FF2B5EF4-FFF2-40B4-BE49-F238E27FC236}">
                <a16:creationId xmlns:a16="http://schemas.microsoft.com/office/drawing/2014/main" id="{AC0345E4-21DA-4688-A145-D9C07FFE634A}"/>
              </a:ext>
            </a:extLst>
          </p:cNvPr>
          <p:cNvSpPr txBox="1">
            <a:spLocks noChangeArrowheads="1"/>
          </p:cNvSpPr>
          <p:nvPr/>
        </p:nvSpPr>
        <p:spPr bwMode="auto">
          <a:xfrm>
            <a:off x="1938393" y="2598727"/>
            <a:ext cx="1797162" cy="246221"/>
          </a:xfrm>
          <a:prstGeom prst="rect">
            <a:avLst/>
          </a:prstGeom>
          <a:solidFill>
            <a:srgbClr val="00B050"/>
          </a:solidFill>
          <a:ln w="9525">
            <a:solidFill>
              <a:srgbClr val="000408"/>
            </a:solidFill>
            <a:miter lim="800000"/>
            <a:headEnd/>
            <a:tailEnd/>
          </a:ln>
        </p:spPr>
        <p:txBody>
          <a:bodyPr wrap="square">
            <a:spAutoFit/>
          </a:bodyPr>
          <a:lstStyle/>
          <a:p>
            <a:pPr algn="ctr"/>
            <a:r>
              <a:rPr lang="en-GB" sz="1000" dirty="0">
                <a:solidFill>
                  <a:srgbClr val="002060"/>
                </a:solidFill>
                <a:latin typeface="Arial" charset="0"/>
                <a:cs typeface="Arial" charset="0"/>
              </a:rPr>
              <a:t>SQL Server  2019 (CU26)</a:t>
            </a:r>
          </a:p>
        </p:txBody>
      </p:sp>
      <p:cxnSp>
        <p:nvCxnSpPr>
          <p:cNvPr id="93" name="Straight Connector 92">
            <a:extLst>
              <a:ext uri="{FF2B5EF4-FFF2-40B4-BE49-F238E27FC236}">
                <a16:creationId xmlns:a16="http://schemas.microsoft.com/office/drawing/2014/main" id="{2CCAF0DE-C92D-4C81-B542-21B8A9E9FFCD}"/>
              </a:ext>
            </a:extLst>
          </p:cNvPr>
          <p:cNvCxnSpPr>
            <a:cxnSpLocks/>
            <a:endCxn id="116" idx="3"/>
          </p:cNvCxnSpPr>
          <p:nvPr/>
        </p:nvCxnSpPr>
        <p:spPr>
          <a:xfrm>
            <a:off x="3958426" y="2789018"/>
            <a:ext cx="1694688" cy="0"/>
          </a:xfrm>
          <a:prstGeom prst="line">
            <a:avLst/>
          </a:prstGeom>
          <a:ln w="28575">
            <a:solidFill>
              <a:srgbClr val="92D050"/>
            </a:solidFill>
            <a:prstDash val="dash"/>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8828C9CF-F2AC-491A-9268-3FAEFE59FAD7}"/>
              </a:ext>
            </a:extLst>
          </p:cNvPr>
          <p:cNvCxnSpPr/>
          <p:nvPr/>
        </p:nvCxnSpPr>
        <p:spPr>
          <a:xfrm flipH="1" flipV="1">
            <a:off x="3930322" y="887105"/>
            <a:ext cx="1"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1E0755AA-E859-49C0-AE5D-FAC7AB344D69}"/>
              </a:ext>
            </a:extLst>
          </p:cNvPr>
          <p:cNvCxnSpPr>
            <a:cxnSpLocks/>
          </p:cNvCxnSpPr>
          <p:nvPr/>
        </p:nvCxnSpPr>
        <p:spPr>
          <a:xfrm>
            <a:off x="3927684" y="2437051"/>
            <a:ext cx="5720407" cy="0"/>
          </a:xfrm>
          <a:prstGeom prst="line">
            <a:avLst/>
          </a:prstGeom>
          <a:ln w="28575">
            <a:solidFill>
              <a:schemeClr val="accent5">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sp>
        <p:nvSpPr>
          <p:cNvPr id="100" name="Line 94">
            <a:extLst>
              <a:ext uri="{FF2B5EF4-FFF2-40B4-BE49-F238E27FC236}">
                <a16:creationId xmlns:a16="http://schemas.microsoft.com/office/drawing/2014/main" id="{2F13F5B2-01C5-425D-A8E0-1A8019F82D61}"/>
              </a:ext>
            </a:extLst>
          </p:cNvPr>
          <p:cNvSpPr>
            <a:spLocks noChangeShapeType="1"/>
          </p:cNvSpPr>
          <p:nvPr/>
        </p:nvSpPr>
        <p:spPr bwMode="auto">
          <a:xfrm flipV="1">
            <a:off x="4811280" y="2007912"/>
            <a:ext cx="3123085" cy="0"/>
          </a:xfrm>
          <a:prstGeom prst="line">
            <a:avLst/>
          </a:prstGeom>
          <a:noFill/>
          <a:ln w="28575">
            <a:solidFill>
              <a:srgbClr val="CC0000"/>
            </a:solidFill>
            <a:round/>
            <a:headEnd/>
            <a:tailEnd/>
          </a:ln>
        </p:spPr>
        <p:txBody>
          <a:bodyPr/>
          <a:lstStyle/>
          <a:p>
            <a:endParaRPr lang="en-US" sz="1400" dirty="0"/>
          </a:p>
        </p:txBody>
      </p:sp>
      <p:sp>
        <p:nvSpPr>
          <p:cNvPr id="101" name="AutoShape 95">
            <a:extLst>
              <a:ext uri="{FF2B5EF4-FFF2-40B4-BE49-F238E27FC236}">
                <a16:creationId xmlns:a16="http://schemas.microsoft.com/office/drawing/2014/main" id="{6DA275DB-3E03-43AB-B73E-19D0C868B9E0}"/>
              </a:ext>
            </a:extLst>
          </p:cNvPr>
          <p:cNvSpPr>
            <a:spLocks noChangeArrowheads="1"/>
          </p:cNvSpPr>
          <p:nvPr/>
        </p:nvSpPr>
        <p:spPr bwMode="auto">
          <a:xfrm>
            <a:off x="4776193" y="1930146"/>
            <a:ext cx="73025" cy="144462"/>
          </a:xfrm>
          <a:prstGeom prst="flowChartDecision">
            <a:avLst/>
          </a:prstGeom>
          <a:solidFill>
            <a:srgbClr val="C00000"/>
          </a:solidFill>
          <a:ln w="9525">
            <a:solidFill>
              <a:srgbClr val="C00000"/>
            </a:solidFill>
            <a:miter lim="800000"/>
            <a:headEnd/>
            <a:tailEnd/>
          </a:ln>
        </p:spPr>
        <p:txBody>
          <a:bodyPr wrap="none" anchor="ctr"/>
          <a:lstStyle/>
          <a:p>
            <a:endParaRPr lang="en-US" dirty="0"/>
          </a:p>
        </p:txBody>
      </p:sp>
      <p:sp>
        <p:nvSpPr>
          <p:cNvPr id="102" name="Line 94">
            <a:extLst>
              <a:ext uri="{FF2B5EF4-FFF2-40B4-BE49-F238E27FC236}">
                <a16:creationId xmlns:a16="http://schemas.microsoft.com/office/drawing/2014/main" id="{F782538A-51EB-4131-B785-D731BF8445EB}"/>
              </a:ext>
            </a:extLst>
          </p:cNvPr>
          <p:cNvSpPr>
            <a:spLocks noChangeShapeType="1"/>
          </p:cNvSpPr>
          <p:nvPr/>
        </p:nvSpPr>
        <p:spPr bwMode="auto">
          <a:xfrm flipV="1">
            <a:off x="6885700" y="2343294"/>
            <a:ext cx="2762391" cy="0"/>
          </a:xfrm>
          <a:prstGeom prst="line">
            <a:avLst/>
          </a:prstGeom>
          <a:noFill/>
          <a:ln w="28575">
            <a:solidFill>
              <a:srgbClr val="CC0000"/>
            </a:solidFill>
            <a:round/>
            <a:headEnd/>
            <a:tailEnd/>
          </a:ln>
        </p:spPr>
        <p:txBody>
          <a:bodyPr/>
          <a:lstStyle/>
          <a:p>
            <a:endParaRPr lang="en-US" sz="1400" dirty="0"/>
          </a:p>
        </p:txBody>
      </p:sp>
      <p:sp>
        <p:nvSpPr>
          <p:cNvPr id="103" name="AutoShape 95">
            <a:extLst>
              <a:ext uri="{FF2B5EF4-FFF2-40B4-BE49-F238E27FC236}">
                <a16:creationId xmlns:a16="http://schemas.microsoft.com/office/drawing/2014/main" id="{D2165379-1AAF-4E85-A71A-575083E598D3}"/>
              </a:ext>
            </a:extLst>
          </p:cNvPr>
          <p:cNvSpPr>
            <a:spLocks noChangeArrowheads="1"/>
          </p:cNvSpPr>
          <p:nvPr/>
        </p:nvSpPr>
        <p:spPr bwMode="auto">
          <a:xfrm>
            <a:off x="6850613" y="2265528"/>
            <a:ext cx="73025" cy="144462"/>
          </a:xfrm>
          <a:prstGeom prst="flowChartDecision">
            <a:avLst/>
          </a:prstGeom>
          <a:solidFill>
            <a:srgbClr val="C00000"/>
          </a:solidFill>
          <a:ln w="9525">
            <a:solidFill>
              <a:srgbClr val="C00000"/>
            </a:solidFill>
            <a:miter lim="800000"/>
            <a:headEnd/>
            <a:tailEnd/>
          </a:ln>
        </p:spPr>
        <p:txBody>
          <a:bodyPr wrap="none" anchor="ctr"/>
          <a:lstStyle/>
          <a:p>
            <a:endParaRPr lang="en-US" dirty="0"/>
          </a:p>
        </p:txBody>
      </p:sp>
      <p:sp>
        <p:nvSpPr>
          <p:cNvPr id="112" name="6-Point Star 96">
            <a:extLst>
              <a:ext uri="{FF2B5EF4-FFF2-40B4-BE49-F238E27FC236}">
                <a16:creationId xmlns:a16="http://schemas.microsoft.com/office/drawing/2014/main" id="{65693532-AF70-470B-BA32-DBBBB6E378C3}"/>
              </a:ext>
            </a:extLst>
          </p:cNvPr>
          <p:cNvSpPr/>
          <p:nvPr/>
        </p:nvSpPr>
        <p:spPr>
          <a:xfrm>
            <a:off x="7878734" y="1940972"/>
            <a:ext cx="156885" cy="214881"/>
          </a:xfrm>
          <a:prstGeom prst="star6">
            <a:avLst/>
          </a:prstGeom>
          <a:solidFill>
            <a:srgbClr val="000408"/>
          </a:solidFill>
          <a:ln>
            <a:solidFill>
              <a:srgbClr val="000408"/>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7200" tIns="72000" rtlCol="0" anchor="ctr"/>
          <a:lstStyle/>
          <a:p>
            <a:pPr algn="ctr"/>
            <a:r>
              <a:rPr lang="en-ZA" sz="1050" dirty="0">
                <a:solidFill>
                  <a:schemeClr val="bg1"/>
                </a:solidFill>
                <a:latin typeface="Calibri" pitchFamily="34" charset="0"/>
                <a:cs typeface="Calibri" pitchFamily="34" charset="0"/>
              </a:rPr>
              <a:t>V</a:t>
            </a:r>
            <a:endParaRPr lang="en-US" sz="1050" dirty="0">
              <a:solidFill>
                <a:schemeClr val="bg1"/>
              </a:solidFill>
              <a:latin typeface="Calibri" pitchFamily="34" charset="0"/>
              <a:cs typeface="Calibri" pitchFamily="34" charset="0"/>
            </a:endParaRPr>
          </a:p>
        </p:txBody>
      </p:sp>
      <p:cxnSp>
        <p:nvCxnSpPr>
          <p:cNvPr id="119" name="Straight Connector 118">
            <a:extLst>
              <a:ext uri="{FF2B5EF4-FFF2-40B4-BE49-F238E27FC236}">
                <a16:creationId xmlns:a16="http://schemas.microsoft.com/office/drawing/2014/main" id="{C5A3622B-ED72-41AD-8C2F-FB723F0E9727}"/>
              </a:ext>
            </a:extLst>
          </p:cNvPr>
          <p:cNvCxnSpPr>
            <a:cxnSpLocks/>
            <a:stCxn id="116" idx="1"/>
          </p:cNvCxnSpPr>
          <p:nvPr/>
        </p:nvCxnSpPr>
        <p:spPr>
          <a:xfrm flipV="1">
            <a:off x="5809999" y="2756297"/>
            <a:ext cx="4431228" cy="32721"/>
          </a:xfrm>
          <a:prstGeom prst="line">
            <a:avLst/>
          </a:prstGeom>
          <a:ln w="28575">
            <a:solidFill>
              <a:schemeClr val="accent5">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sp>
        <p:nvSpPr>
          <p:cNvPr id="120" name="Text Box 26">
            <a:extLst>
              <a:ext uri="{FF2B5EF4-FFF2-40B4-BE49-F238E27FC236}">
                <a16:creationId xmlns:a16="http://schemas.microsoft.com/office/drawing/2014/main" id="{56DD0DFC-8A37-22AD-7416-602D64F795EE}"/>
              </a:ext>
            </a:extLst>
          </p:cNvPr>
          <p:cNvSpPr txBox="1">
            <a:spLocks noChangeArrowheads="1"/>
          </p:cNvSpPr>
          <p:nvPr/>
        </p:nvSpPr>
        <p:spPr bwMode="auto">
          <a:xfrm>
            <a:off x="1938393" y="2941645"/>
            <a:ext cx="1797162" cy="246221"/>
          </a:xfrm>
          <a:prstGeom prst="rect">
            <a:avLst/>
          </a:prstGeom>
          <a:solidFill>
            <a:srgbClr val="00B0F0"/>
          </a:solidFill>
          <a:ln w="9525">
            <a:solidFill>
              <a:srgbClr val="000408"/>
            </a:solidFill>
            <a:miter lim="800000"/>
            <a:headEnd/>
            <a:tailEnd/>
          </a:ln>
        </p:spPr>
        <p:txBody>
          <a:bodyPr wrap="square">
            <a:spAutoFit/>
          </a:bodyPr>
          <a:lstStyle/>
          <a:p>
            <a:pPr algn="ctr"/>
            <a:r>
              <a:rPr lang="en-GB" sz="1000" dirty="0">
                <a:solidFill>
                  <a:srgbClr val="002060"/>
                </a:solidFill>
                <a:latin typeface="Arial" charset="0"/>
                <a:cs typeface="Arial" charset="0"/>
              </a:rPr>
              <a:t>SQL Server  2022 (CU13)</a:t>
            </a:r>
          </a:p>
        </p:txBody>
      </p:sp>
      <p:sp>
        <p:nvSpPr>
          <p:cNvPr id="121" name="Line 19">
            <a:extLst>
              <a:ext uri="{FF2B5EF4-FFF2-40B4-BE49-F238E27FC236}">
                <a16:creationId xmlns:a16="http://schemas.microsoft.com/office/drawing/2014/main" id="{13E76322-AE59-B305-9885-7A8CD8A6C3A4}"/>
              </a:ext>
            </a:extLst>
          </p:cNvPr>
          <p:cNvSpPr>
            <a:spLocks noChangeShapeType="1"/>
          </p:cNvSpPr>
          <p:nvPr/>
        </p:nvSpPr>
        <p:spPr bwMode="auto">
          <a:xfrm>
            <a:off x="4195916" y="3030164"/>
            <a:ext cx="6045310" cy="0"/>
          </a:xfrm>
          <a:prstGeom prst="line">
            <a:avLst/>
          </a:prstGeom>
          <a:noFill/>
          <a:ln w="28575">
            <a:solidFill>
              <a:srgbClr val="008000"/>
            </a:solidFill>
            <a:round/>
            <a:headEnd/>
            <a:tailEnd/>
          </a:ln>
        </p:spPr>
        <p:txBody>
          <a:bodyPr/>
          <a:lstStyle/>
          <a:p>
            <a:endParaRPr lang="en-US" sz="1400" dirty="0"/>
          </a:p>
        </p:txBody>
      </p:sp>
      <p:cxnSp>
        <p:nvCxnSpPr>
          <p:cNvPr id="122" name="Straight Connector 121">
            <a:extLst>
              <a:ext uri="{FF2B5EF4-FFF2-40B4-BE49-F238E27FC236}">
                <a16:creationId xmlns:a16="http://schemas.microsoft.com/office/drawing/2014/main" id="{029281A0-E8DB-941D-631A-80C80426E459}"/>
              </a:ext>
            </a:extLst>
          </p:cNvPr>
          <p:cNvCxnSpPr>
            <a:cxnSpLocks/>
          </p:cNvCxnSpPr>
          <p:nvPr/>
        </p:nvCxnSpPr>
        <p:spPr>
          <a:xfrm>
            <a:off x="3927684" y="3099061"/>
            <a:ext cx="6295391" cy="0"/>
          </a:xfrm>
          <a:prstGeom prst="line">
            <a:avLst/>
          </a:prstGeom>
          <a:ln w="28575">
            <a:solidFill>
              <a:srgbClr val="92D050"/>
            </a:solidFill>
            <a:prstDash val="dash"/>
          </a:ln>
        </p:spPr>
        <p:style>
          <a:lnRef idx="2">
            <a:schemeClr val="accent1"/>
          </a:lnRef>
          <a:fillRef idx="0">
            <a:schemeClr val="accent1"/>
          </a:fillRef>
          <a:effectRef idx="1">
            <a:schemeClr val="accent1"/>
          </a:effectRef>
          <a:fontRef idx="minor">
            <a:schemeClr val="tx1"/>
          </a:fontRef>
        </p:style>
      </p:cxnSp>
      <p:sp>
        <p:nvSpPr>
          <p:cNvPr id="126" name="Line 93">
            <a:extLst>
              <a:ext uri="{FF2B5EF4-FFF2-40B4-BE49-F238E27FC236}">
                <a16:creationId xmlns:a16="http://schemas.microsoft.com/office/drawing/2014/main" id="{F2603FDB-092F-2CD0-CD77-FDFCA1468F43}"/>
              </a:ext>
            </a:extLst>
          </p:cNvPr>
          <p:cNvSpPr>
            <a:spLocks noChangeShapeType="1"/>
          </p:cNvSpPr>
          <p:nvPr/>
        </p:nvSpPr>
        <p:spPr bwMode="auto">
          <a:xfrm flipV="1">
            <a:off x="4166029" y="2687246"/>
            <a:ext cx="6085787" cy="0"/>
          </a:xfrm>
          <a:prstGeom prst="line">
            <a:avLst/>
          </a:prstGeom>
          <a:noFill/>
          <a:ln w="28575">
            <a:solidFill>
              <a:srgbClr val="FFCC00"/>
            </a:solidFill>
            <a:round/>
            <a:headEnd/>
            <a:tailEnd/>
          </a:ln>
        </p:spPr>
        <p:txBody>
          <a:bodyPr/>
          <a:lstStyle/>
          <a:p>
            <a:endParaRPr lang="en-US" sz="1400" dirty="0"/>
          </a:p>
        </p:txBody>
      </p:sp>
      <p:sp>
        <p:nvSpPr>
          <p:cNvPr id="116" name="6-Point Star 96">
            <a:extLst>
              <a:ext uri="{FF2B5EF4-FFF2-40B4-BE49-F238E27FC236}">
                <a16:creationId xmlns:a16="http://schemas.microsoft.com/office/drawing/2014/main" id="{CFC9E596-E65A-4FE4-A02B-50E08ADB04AD}"/>
              </a:ext>
            </a:extLst>
          </p:cNvPr>
          <p:cNvSpPr/>
          <p:nvPr/>
        </p:nvSpPr>
        <p:spPr>
          <a:xfrm>
            <a:off x="5653114" y="2627857"/>
            <a:ext cx="156885" cy="214881"/>
          </a:xfrm>
          <a:prstGeom prst="star6">
            <a:avLst/>
          </a:prstGeom>
          <a:solidFill>
            <a:srgbClr val="000408"/>
          </a:solidFill>
          <a:ln>
            <a:solidFill>
              <a:srgbClr val="000408"/>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7200" tIns="72000" rtlCol="0" anchor="ctr"/>
          <a:lstStyle/>
          <a:p>
            <a:pPr algn="ctr"/>
            <a:r>
              <a:rPr lang="en-ZA" sz="1050" dirty="0">
                <a:solidFill>
                  <a:schemeClr val="bg1"/>
                </a:solidFill>
                <a:latin typeface="Calibri" pitchFamily="34" charset="0"/>
                <a:cs typeface="Calibri" pitchFamily="34" charset="0"/>
              </a:rPr>
              <a:t>V</a:t>
            </a:r>
            <a:endParaRPr lang="en-US" sz="1050" dirty="0">
              <a:solidFill>
                <a:schemeClr val="bg1"/>
              </a:solidFill>
              <a:latin typeface="Calibri" pitchFamily="34" charset="0"/>
              <a:cs typeface="Calibri" pitchFamily="34" charset="0"/>
            </a:endParaRPr>
          </a:p>
        </p:txBody>
      </p:sp>
      <p:sp>
        <p:nvSpPr>
          <p:cNvPr id="108" name="6-Point Star 96">
            <a:extLst>
              <a:ext uri="{FF2B5EF4-FFF2-40B4-BE49-F238E27FC236}">
                <a16:creationId xmlns:a16="http://schemas.microsoft.com/office/drawing/2014/main" id="{5D38E744-EA3F-041C-2051-06C960935AAF}"/>
              </a:ext>
            </a:extLst>
          </p:cNvPr>
          <p:cNvSpPr/>
          <p:nvPr/>
        </p:nvSpPr>
        <p:spPr>
          <a:xfrm>
            <a:off x="9530456" y="2283751"/>
            <a:ext cx="156885" cy="214881"/>
          </a:xfrm>
          <a:prstGeom prst="star6">
            <a:avLst/>
          </a:prstGeom>
          <a:solidFill>
            <a:srgbClr val="000408"/>
          </a:solidFill>
          <a:ln>
            <a:solidFill>
              <a:srgbClr val="000408"/>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7200" tIns="72000" rtlCol="0" anchor="ctr"/>
          <a:lstStyle/>
          <a:p>
            <a:pPr algn="ctr"/>
            <a:r>
              <a:rPr lang="en-ZA" sz="1050" dirty="0">
                <a:solidFill>
                  <a:schemeClr val="bg1"/>
                </a:solidFill>
                <a:latin typeface="Calibri" pitchFamily="34" charset="0"/>
                <a:cs typeface="Calibri" pitchFamily="34" charset="0"/>
              </a:rPr>
              <a:t>V</a:t>
            </a:r>
            <a:endParaRPr lang="en-US" sz="1050" dirty="0">
              <a:solidFill>
                <a:schemeClr val="bg1"/>
              </a:solidFill>
              <a:latin typeface="Calibri" pitchFamily="34" charset="0"/>
              <a:cs typeface="Calibri" pitchFamily="34" charset="0"/>
            </a:endParaRPr>
          </a:p>
        </p:txBody>
      </p:sp>
      <p:sp>
        <p:nvSpPr>
          <p:cNvPr id="57" name="Text Box 26">
            <a:extLst>
              <a:ext uri="{FF2B5EF4-FFF2-40B4-BE49-F238E27FC236}">
                <a16:creationId xmlns:a16="http://schemas.microsoft.com/office/drawing/2014/main" id="{D5E8020D-64E6-0343-3AA1-748122D9BEFA}"/>
              </a:ext>
            </a:extLst>
          </p:cNvPr>
          <p:cNvSpPr txBox="1">
            <a:spLocks noChangeArrowheads="1"/>
          </p:cNvSpPr>
          <p:nvPr/>
        </p:nvSpPr>
        <p:spPr bwMode="auto">
          <a:xfrm>
            <a:off x="1938392" y="1564722"/>
            <a:ext cx="1797163" cy="246221"/>
          </a:xfrm>
          <a:prstGeom prst="rect">
            <a:avLst/>
          </a:prstGeom>
          <a:solidFill>
            <a:srgbClr val="FF0000"/>
          </a:solidFill>
          <a:ln w="9525">
            <a:solidFill>
              <a:srgbClr val="000408"/>
            </a:solidFill>
            <a:miter lim="800000"/>
            <a:headEnd/>
            <a:tailEnd/>
          </a:ln>
        </p:spPr>
        <p:txBody>
          <a:bodyPr wrap="square">
            <a:spAutoFit/>
          </a:bodyPr>
          <a:lstStyle/>
          <a:p>
            <a:pPr algn="ctr"/>
            <a:r>
              <a:rPr lang="en-GB" sz="1000" dirty="0">
                <a:solidFill>
                  <a:srgbClr val="002060"/>
                </a:solidFill>
                <a:latin typeface="Arial" charset="0"/>
                <a:cs typeface="Arial" charset="0"/>
              </a:rPr>
              <a:t>SQL Server  2014 (CU4)</a:t>
            </a:r>
            <a:endParaRPr lang="en-GB" sz="900" dirty="0">
              <a:solidFill>
                <a:srgbClr val="002060"/>
              </a:solidFill>
              <a:latin typeface="Arial" charset="0"/>
              <a:cs typeface="Arial" charset="0"/>
            </a:endParaRPr>
          </a:p>
        </p:txBody>
      </p:sp>
      <p:cxnSp>
        <p:nvCxnSpPr>
          <p:cNvPr id="59" name="Straight Connector 58">
            <a:extLst>
              <a:ext uri="{FF2B5EF4-FFF2-40B4-BE49-F238E27FC236}">
                <a16:creationId xmlns:a16="http://schemas.microsoft.com/office/drawing/2014/main" id="{5779F896-1E62-7711-16AD-77B9462DFC5F}"/>
              </a:ext>
            </a:extLst>
          </p:cNvPr>
          <p:cNvCxnSpPr>
            <a:cxnSpLocks/>
            <a:endCxn id="81" idx="1"/>
          </p:cNvCxnSpPr>
          <p:nvPr/>
        </p:nvCxnSpPr>
        <p:spPr>
          <a:xfrm>
            <a:off x="3958426" y="1747128"/>
            <a:ext cx="925397" cy="0"/>
          </a:xfrm>
          <a:prstGeom prst="line">
            <a:avLst/>
          </a:prstGeom>
          <a:ln w="28575">
            <a:solidFill>
              <a:schemeClr val="accent5">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sp>
        <p:nvSpPr>
          <p:cNvPr id="80" name="Line 94">
            <a:extLst>
              <a:ext uri="{FF2B5EF4-FFF2-40B4-BE49-F238E27FC236}">
                <a16:creationId xmlns:a16="http://schemas.microsoft.com/office/drawing/2014/main" id="{C1966F7D-5C55-4CC9-C52C-D9C5BFBB3B74}"/>
              </a:ext>
            </a:extLst>
          </p:cNvPr>
          <p:cNvSpPr>
            <a:spLocks noChangeShapeType="1"/>
          </p:cNvSpPr>
          <p:nvPr/>
        </p:nvSpPr>
        <p:spPr bwMode="auto">
          <a:xfrm flipV="1">
            <a:off x="3931396" y="1665007"/>
            <a:ext cx="919717" cy="0"/>
          </a:xfrm>
          <a:prstGeom prst="line">
            <a:avLst/>
          </a:prstGeom>
          <a:noFill/>
          <a:ln w="28575">
            <a:solidFill>
              <a:srgbClr val="CC0000"/>
            </a:solidFill>
            <a:round/>
            <a:headEnd/>
            <a:tailEnd/>
          </a:ln>
        </p:spPr>
        <p:txBody>
          <a:bodyPr/>
          <a:lstStyle/>
          <a:p>
            <a:endParaRPr lang="en-US" sz="1400" dirty="0"/>
          </a:p>
        </p:txBody>
      </p:sp>
      <p:sp>
        <p:nvSpPr>
          <p:cNvPr id="81" name="6-Point Star 96">
            <a:extLst>
              <a:ext uri="{FF2B5EF4-FFF2-40B4-BE49-F238E27FC236}">
                <a16:creationId xmlns:a16="http://schemas.microsoft.com/office/drawing/2014/main" id="{FD421DB5-998B-54EC-F834-32DDA24D29AB}"/>
              </a:ext>
            </a:extLst>
          </p:cNvPr>
          <p:cNvSpPr/>
          <p:nvPr/>
        </p:nvSpPr>
        <p:spPr>
          <a:xfrm>
            <a:off x="4726938" y="1585967"/>
            <a:ext cx="156885" cy="214881"/>
          </a:xfrm>
          <a:prstGeom prst="star6">
            <a:avLst/>
          </a:prstGeom>
          <a:solidFill>
            <a:srgbClr val="000408"/>
          </a:solidFill>
          <a:ln>
            <a:solidFill>
              <a:srgbClr val="000408"/>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7200" tIns="72000" rtlCol="0" anchor="ctr"/>
          <a:lstStyle/>
          <a:p>
            <a:pPr algn="ctr"/>
            <a:r>
              <a:rPr lang="en-ZA" sz="1050" dirty="0">
                <a:solidFill>
                  <a:schemeClr val="bg1"/>
                </a:solidFill>
                <a:latin typeface="Calibri" pitchFamily="34" charset="0"/>
                <a:cs typeface="Calibri" pitchFamily="34" charset="0"/>
              </a:rPr>
              <a:t>V</a:t>
            </a:r>
            <a:endParaRPr lang="en-US" sz="1050" dirty="0">
              <a:solidFill>
                <a:schemeClr val="bg1"/>
              </a:solidFill>
              <a:latin typeface="Calibri" pitchFamily="34" charset="0"/>
              <a:cs typeface="Calibri" pitchFamily="34" charset="0"/>
            </a:endParaRPr>
          </a:p>
        </p:txBody>
      </p:sp>
      <p:sp>
        <p:nvSpPr>
          <p:cNvPr id="90" name="Line 94">
            <a:extLst>
              <a:ext uri="{FF2B5EF4-FFF2-40B4-BE49-F238E27FC236}">
                <a16:creationId xmlns:a16="http://schemas.microsoft.com/office/drawing/2014/main" id="{2534A59D-49FC-397C-E56B-D87E00D68B59}"/>
              </a:ext>
            </a:extLst>
          </p:cNvPr>
          <p:cNvSpPr>
            <a:spLocks noChangeShapeType="1"/>
          </p:cNvSpPr>
          <p:nvPr/>
        </p:nvSpPr>
        <p:spPr bwMode="auto">
          <a:xfrm flipV="1">
            <a:off x="3927683" y="3033517"/>
            <a:ext cx="268233" cy="0"/>
          </a:xfrm>
          <a:prstGeom prst="line">
            <a:avLst/>
          </a:prstGeom>
          <a:noFill/>
          <a:ln w="28575">
            <a:solidFill>
              <a:srgbClr val="0070C0"/>
            </a:solidFill>
            <a:round/>
            <a:headEnd/>
            <a:tailEnd/>
          </a:ln>
        </p:spPr>
        <p:txBody>
          <a:bodyPr/>
          <a:lstStyle/>
          <a:p>
            <a:pPr defTabSz="344594">
              <a:defRPr/>
            </a:pPr>
            <a:endParaRPr lang="en-US" sz="1055" dirty="0">
              <a:solidFill>
                <a:srgbClr val="02367A"/>
              </a:solidFill>
              <a:latin typeface="Arial"/>
            </a:endParaRPr>
          </a:p>
        </p:txBody>
      </p:sp>
      <p:sp>
        <p:nvSpPr>
          <p:cNvPr id="94" name="AutoShape 88">
            <a:extLst>
              <a:ext uri="{FF2B5EF4-FFF2-40B4-BE49-F238E27FC236}">
                <a16:creationId xmlns:a16="http://schemas.microsoft.com/office/drawing/2014/main" id="{433111D3-CA89-6B8F-4470-B6BE49661E7D}"/>
              </a:ext>
            </a:extLst>
          </p:cNvPr>
          <p:cNvSpPr>
            <a:spLocks noChangeArrowheads="1"/>
          </p:cNvSpPr>
          <p:nvPr/>
        </p:nvSpPr>
        <p:spPr bwMode="auto">
          <a:xfrm flipH="1">
            <a:off x="4136143" y="2970455"/>
            <a:ext cx="59773" cy="173090"/>
          </a:xfrm>
          <a:prstGeom prst="flowChartDecision">
            <a:avLst/>
          </a:prstGeom>
          <a:solidFill>
            <a:srgbClr val="006E2C"/>
          </a:solidFill>
          <a:ln w="9525">
            <a:solidFill>
              <a:srgbClr val="006E2C"/>
            </a:solidFill>
            <a:miter lim="800000"/>
            <a:headEnd/>
            <a:tailEnd/>
          </a:ln>
        </p:spPr>
        <p:txBody>
          <a:bodyPr wrap="none" anchor="ctr"/>
          <a:lstStyle/>
          <a:p>
            <a:endParaRPr lang="en-US" dirty="0">
              <a:solidFill>
                <a:srgbClr val="000000"/>
              </a:solidFill>
            </a:endParaRPr>
          </a:p>
        </p:txBody>
      </p:sp>
      <p:sp>
        <p:nvSpPr>
          <p:cNvPr id="98" name="Line 94">
            <a:extLst>
              <a:ext uri="{FF2B5EF4-FFF2-40B4-BE49-F238E27FC236}">
                <a16:creationId xmlns:a16="http://schemas.microsoft.com/office/drawing/2014/main" id="{0B0C4CCB-00BB-8974-44FB-D67C2EA181E0}"/>
              </a:ext>
            </a:extLst>
          </p:cNvPr>
          <p:cNvSpPr>
            <a:spLocks noChangeShapeType="1"/>
          </p:cNvSpPr>
          <p:nvPr/>
        </p:nvSpPr>
        <p:spPr bwMode="auto">
          <a:xfrm flipV="1">
            <a:off x="3925892" y="2683704"/>
            <a:ext cx="268233" cy="0"/>
          </a:xfrm>
          <a:prstGeom prst="line">
            <a:avLst/>
          </a:prstGeom>
          <a:noFill/>
          <a:ln w="28575">
            <a:solidFill>
              <a:srgbClr val="006E2C"/>
            </a:solidFill>
            <a:round/>
            <a:headEnd/>
            <a:tailEnd/>
          </a:ln>
        </p:spPr>
        <p:txBody>
          <a:bodyPr/>
          <a:lstStyle/>
          <a:p>
            <a:pPr defTabSz="344594">
              <a:defRPr/>
            </a:pPr>
            <a:endParaRPr lang="en-US" sz="1055" dirty="0">
              <a:solidFill>
                <a:srgbClr val="02367A"/>
              </a:solidFill>
              <a:latin typeface="Arial"/>
            </a:endParaRPr>
          </a:p>
        </p:txBody>
      </p:sp>
      <p:sp>
        <p:nvSpPr>
          <p:cNvPr id="104" name="AutoShape 88">
            <a:extLst>
              <a:ext uri="{FF2B5EF4-FFF2-40B4-BE49-F238E27FC236}">
                <a16:creationId xmlns:a16="http://schemas.microsoft.com/office/drawing/2014/main" id="{E6635681-8E1E-5117-974D-605F5F8C4AFA}"/>
              </a:ext>
            </a:extLst>
          </p:cNvPr>
          <p:cNvSpPr>
            <a:spLocks noChangeArrowheads="1"/>
          </p:cNvSpPr>
          <p:nvPr/>
        </p:nvSpPr>
        <p:spPr bwMode="auto">
          <a:xfrm flipH="1">
            <a:off x="4134352" y="2620642"/>
            <a:ext cx="59773" cy="173090"/>
          </a:xfrm>
          <a:prstGeom prst="flowChartDecision">
            <a:avLst/>
          </a:prstGeom>
          <a:solidFill>
            <a:srgbClr val="FFC000"/>
          </a:solidFill>
          <a:ln w="9525">
            <a:solidFill>
              <a:srgbClr val="FFC000"/>
            </a:solidFill>
            <a:miter lim="800000"/>
            <a:headEnd/>
            <a:tailEnd/>
          </a:ln>
        </p:spPr>
        <p:txBody>
          <a:bodyPr wrap="none" anchor="ctr"/>
          <a:lstStyle/>
          <a:p>
            <a:endParaRPr lang="en-US" dirty="0">
              <a:solidFill>
                <a:srgbClr val="000000"/>
              </a:solidFill>
            </a:endParaRPr>
          </a:p>
        </p:txBody>
      </p:sp>
      <p:cxnSp>
        <p:nvCxnSpPr>
          <p:cNvPr id="82" name="Straight Connector 81">
            <a:extLst>
              <a:ext uri="{FF2B5EF4-FFF2-40B4-BE49-F238E27FC236}">
                <a16:creationId xmlns:a16="http://schemas.microsoft.com/office/drawing/2014/main" id="{A815251D-4F5E-BEF4-0BDB-28C60F554571}"/>
              </a:ext>
            </a:extLst>
          </p:cNvPr>
          <p:cNvCxnSpPr/>
          <p:nvPr/>
        </p:nvCxnSpPr>
        <p:spPr bwMode="auto">
          <a:xfrm>
            <a:off x="4719941" y="1043850"/>
            <a:ext cx="0" cy="2290899"/>
          </a:xfrm>
          <a:prstGeom prst="line">
            <a:avLst/>
          </a:prstGeom>
          <a:noFill/>
          <a:ln w="12700" cap="flat" cmpd="sng" algn="ctr">
            <a:solidFill>
              <a:schemeClr val="accent1"/>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11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845A93D-9622-4CC7-BFDF-731F30912D02}"/>
              </a:ext>
            </a:extLst>
          </p:cNvPr>
          <p:cNvCxnSpPr/>
          <p:nvPr/>
        </p:nvCxnSpPr>
        <p:spPr>
          <a:xfrm flipV="1">
            <a:off x="8622795" y="887105"/>
            <a:ext cx="0"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EB8B49F7-D84B-4273-8CA2-190952D4981C}"/>
              </a:ext>
            </a:extLst>
          </p:cNvPr>
          <p:cNvCxnSpPr/>
          <p:nvPr/>
        </p:nvCxnSpPr>
        <p:spPr>
          <a:xfrm flipH="1" flipV="1">
            <a:off x="3876004" y="887105"/>
            <a:ext cx="1"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904B2572-C9D4-4A4D-BEA7-B0341B6756AD}"/>
              </a:ext>
            </a:extLst>
          </p:cNvPr>
          <p:cNvCxnSpPr/>
          <p:nvPr/>
        </p:nvCxnSpPr>
        <p:spPr>
          <a:xfrm flipV="1">
            <a:off x="5482469" y="887105"/>
            <a:ext cx="0" cy="2272710"/>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AB46AEA-FA92-465C-A466-E22944BB43C0}"/>
              </a:ext>
            </a:extLst>
          </p:cNvPr>
          <p:cNvCxnSpPr/>
          <p:nvPr/>
        </p:nvCxnSpPr>
        <p:spPr>
          <a:xfrm flipV="1">
            <a:off x="7043556" y="887105"/>
            <a:ext cx="0" cy="2272710"/>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1EFBBBD4-CD77-44B8-B716-E83B0AC62E79}"/>
              </a:ext>
            </a:extLst>
          </p:cNvPr>
          <p:cNvSpPr txBox="1"/>
          <p:nvPr/>
        </p:nvSpPr>
        <p:spPr>
          <a:xfrm>
            <a:off x="1412521" y="0"/>
            <a:ext cx="3567752" cy="504056"/>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800">
                <a:solidFill>
                  <a:schemeClr val="lt1"/>
                </a:solidFill>
                <a:latin typeface="Arial" charset="0"/>
                <a:cs typeface="Arial"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fontAlgn="base">
              <a:spcBef>
                <a:spcPct val="0"/>
              </a:spcBef>
              <a:spcAft>
                <a:spcPct val="0"/>
              </a:spcAft>
            </a:pPr>
            <a:r>
              <a:rPr lang="en-ZA" sz="1600" dirty="0">
                <a:solidFill>
                  <a:prstClr val="white"/>
                </a:solidFill>
              </a:rPr>
              <a:t>Database Hosting Service – DB2 Distributed</a:t>
            </a:r>
          </a:p>
        </p:txBody>
      </p:sp>
      <p:sp>
        <p:nvSpPr>
          <p:cNvPr id="11" name="TextBox 10">
            <a:extLst>
              <a:ext uri="{FF2B5EF4-FFF2-40B4-BE49-F238E27FC236}">
                <a16:creationId xmlns:a16="http://schemas.microsoft.com/office/drawing/2014/main" id="{0DC888AA-79B5-47FA-95D2-46818FE90C9B}"/>
              </a:ext>
            </a:extLst>
          </p:cNvPr>
          <p:cNvSpPr txBox="1"/>
          <p:nvPr/>
        </p:nvSpPr>
        <p:spPr>
          <a:xfrm>
            <a:off x="5927048" y="2"/>
            <a:ext cx="2360082" cy="523220"/>
          </a:xfrm>
          <a:prstGeom prst="rect">
            <a:avLst/>
          </a:prstGeom>
          <a:solidFill>
            <a:srgbClr val="002060"/>
          </a:solidFill>
          <a:ln>
            <a:solidFill>
              <a:schemeClr val="tx1"/>
            </a:solidFill>
          </a:ln>
        </p:spPr>
        <p:txBody>
          <a:bodyPr wrap="square" rtlCol="0">
            <a:spAutoFit/>
          </a:bodyPr>
          <a:lstStyle/>
          <a:p>
            <a:pPr algn="ctr" fontAlgn="base">
              <a:spcBef>
                <a:spcPct val="0"/>
              </a:spcBef>
              <a:spcAft>
                <a:spcPct val="0"/>
              </a:spcAft>
            </a:pPr>
            <a:r>
              <a:rPr lang="en-ZA" sz="1400" dirty="0">
                <a:solidFill>
                  <a:prstClr val="white"/>
                </a:solidFill>
                <a:cs typeface="Arial" charset="0"/>
              </a:rPr>
              <a:t>Technology Adoption Strategy</a:t>
            </a:r>
          </a:p>
        </p:txBody>
      </p:sp>
      <p:sp>
        <p:nvSpPr>
          <p:cNvPr id="12" name="Rectangle 11">
            <a:extLst>
              <a:ext uri="{FF2B5EF4-FFF2-40B4-BE49-F238E27FC236}">
                <a16:creationId xmlns:a16="http://schemas.microsoft.com/office/drawing/2014/main" id="{7E1F2EDF-C211-4D0F-8C5B-2DE3DD0CD2AD}"/>
              </a:ext>
            </a:extLst>
          </p:cNvPr>
          <p:cNvSpPr/>
          <p:nvPr/>
        </p:nvSpPr>
        <p:spPr>
          <a:xfrm>
            <a:off x="8268830" y="0"/>
            <a:ext cx="1224137" cy="523220"/>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GB" sz="1600" dirty="0">
                <a:solidFill>
                  <a:prstClr val="white"/>
                </a:solidFill>
                <a:cs typeface="Arial" charset="0"/>
              </a:rPr>
              <a:t>N</a:t>
            </a:r>
          </a:p>
        </p:txBody>
      </p:sp>
      <p:sp>
        <p:nvSpPr>
          <p:cNvPr id="13" name="Rectangle 12">
            <a:extLst>
              <a:ext uri="{FF2B5EF4-FFF2-40B4-BE49-F238E27FC236}">
                <a16:creationId xmlns:a16="http://schemas.microsoft.com/office/drawing/2014/main" id="{A5F0126B-3675-43DC-86AB-82555060D8F9}"/>
              </a:ext>
            </a:extLst>
          </p:cNvPr>
          <p:cNvSpPr/>
          <p:nvPr/>
        </p:nvSpPr>
        <p:spPr>
          <a:xfrm rot="16200000">
            <a:off x="520151" y="2077923"/>
            <a:ext cx="2221734" cy="337743"/>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ZA" sz="900" dirty="0">
                <a:solidFill>
                  <a:prstClr val="white"/>
                </a:solidFill>
                <a:cs typeface="Arial" charset="0"/>
              </a:rPr>
              <a:t>DBMS</a:t>
            </a:r>
          </a:p>
        </p:txBody>
      </p:sp>
      <p:grpSp>
        <p:nvGrpSpPr>
          <p:cNvPr id="14" name="Group 27">
            <a:extLst>
              <a:ext uri="{FF2B5EF4-FFF2-40B4-BE49-F238E27FC236}">
                <a16:creationId xmlns:a16="http://schemas.microsoft.com/office/drawing/2014/main" id="{8207599F-53F9-48EB-A0BB-44808DDFD082}"/>
              </a:ext>
            </a:extLst>
          </p:cNvPr>
          <p:cNvGrpSpPr>
            <a:grpSpLocks/>
          </p:cNvGrpSpPr>
          <p:nvPr/>
        </p:nvGrpSpPr>
        <p:grpSpPr bwMode="auto">
          <a:xfrm>
            <a:off x="3876002" y="3187115"/>
            <a:ext cx="6321494" cy="546101"/>
            <a:chOff x="1247" y="2901"/>
            <a:chExt cx="4179" cy="344"/>
          </a:xfrm>
        </p:grpSpPr>
        <p:sp>
          <p:nvSpPr>
            <p:cNvPr id="15" name="Text Box 28">
              <a:extLst>
                <a:ext uri="{FF2B5EF4-FFF2-40B4-BE49-F238E27FC236}">
                  <a16:creationId xmlns:a16="http://schemas.microsoft.com/office/drawing/2014/main" id="{ED0EFC4B-47A7-48BC-B0EA-73C84458668C}"/>
                </a:ext>
              </a:extLst>
            </p:cNvPr>
            <p:cNvSpPr txBox="1">
              <a:spLocks noChangeArrowheads="1"/>
            </p:cNvSpPr>
            <p:nvPr/>
          </p:nvSpPr>
          <p:spPr bwMode="auto">
            <a:xfrm>
              <a:off x="1684" y="3085"/>
              <a:ext cx="361" cy="160"/>
            </a:xfrm>
            <a:prstGeom prst="rect">
              <a:avLst/>
            </a:prstGeom>
            <a:noFill/>
            <a:ln w="9525">
              <a:noFill/>
              <a:miter lim="800000"/>
              <a:headEnd/>
              <a:tailEnd/>
            </a:ln>
          </p:spPr>
          <p:txBody>
            <a:bodyPr>
              <a:spAutoFit/>
            </a:bodyPr>
            <a:lstStyle/>
            <a:p>
              <a:pPr fontAlgn="base">
                <a:spcBef>
                  <a:spcPct val="0"/>
                </a:spcBef>
                <a:spcAft>
                  <a:spcPct val="0"/>
                </a:spcAft>
              </a:pPr>
              <a:r>
                <a:rPr lang="en-GB" sz="1050" dirty="0">
                  <a:solidFill>
                    <a:srgbClr val="000408"/>
                  </a:solidFill>
                  <a:cs typeface="Arial" charset="0"/>
                </a:rPr>
                <a:t>2024</a:t>
              </a:r>
            </a:p>
          </p:txBody>
        </p:sp>
        <p:sp>
          <p:nvSpPr>
            <p:cNvPr id="16" name="Line 29">
              <a:extLst>
                <a:ext uri="{FF2B5EF4-FFF2-40B4-BE49-F238E27FC236}">
                  <a16:creationId xmlns:a16="http://schemas.microsoft.com/office/drawing/2014/main" id="{B86DBEB7-F193-411D-A7F4-18F857C4DA5C}"/>
                </a:ext>
              </a:extLst>
            </p:cNvPr>
            <p:cNvSpPr>
              <a:spLocks noChangeShapeType="1"/>
            </p:cNvSpPr>
            <p:nvPr/>
          </p:nvSpPr>
          <p:spPr bwMode="auto">
            <a:xfrm>
              <a:off x="1247" y="2994"/>
              <a:ext cx="1043" cy="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17" name="Line 30">
              <a:extLst>
                <a:ext uri="{FF2B5EF4-FFF2-40B4-BE49-F238E27FC236}">
                  <a16:creationId xmlns:a16="http://schemas.microsoft.com/office/drawing/2014/main" id="{54662533-7FC3-4302-A943-2714739F5D68}"/>
                </a:ext>
              </a:extLst>
            </p:cNvPr>
            <p:cNvSpPr>
              <a:spLocks noChangeShapeType="1"/>
            </p:cNvSpPr>
            <p:nvPr/>
          </p:nvSpPr>
          <p:spPr bwMode="auto">
            <a:xfrm>
              <a:off x="1769"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18" name="Line 31">
              <a:extLst>
                <a:ext uri="{FF2B5EF4-FFF2-40B4-BE49-F238E27FC236}">
                  <a16:creationId xmlns:a16="http://schemas.microsoft.com/office/drawing/2014/main" id="{E95546FF-63E7-4A21-9132-762987802232}"/>
                </a:ext>
              </a:extLst>
            </p:cNvPr>
            <p:cNvSpPr>
              <a:spLocks noChangeShapeType="1"/>
            </p:cNvSpPr>
            <p:nvPr/>
          </p:nvSpPr>
          <p:spPr bwMode="auto">
            <a:xfrm>
              <a:off x="1508"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19" name="Line 32">
              <a:extLst>
                <a:ext uri="{FF2B5EF4-FFF2-40B4-BE49-F238E27FC236}">
                  <a16:creationId xmlns:a16="http://schemas.microsoft.com/office/drawing/2014/main" id="{04FB39FD-F8F6-4E32-95ED-2AA04C6D9C6A}"/>
                </a:ext>
              </a:extLst>
            </p:cNvPr>
            <p:cNvSpPr>
              <a:spLocks noChangeShapeType="1"/>
            </p:cNvSpPr>
            <p:nvPr/>
          </p:nvSpPr>
          <p:spPr bwMode="auto">
            <a:xfrm>
              <a:off x="2029"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20" name="Text Box 33">
              <a:extLst>
                <a:ext uri="{FF2B5EF4-FFF2-40B4-BE49-F238E27FC236}">
                  <a16:creationId xmlns:a16="http://schemas.microsoft.com/office/drawing/2014/main" id="{C9E634B3-ACA3-4AAF-B361-8FB2E2ED0C27}"/>
                </a:ext>
              </a:extLst>
            </p:cNvPr>
            <p:cNvSpPr txBox="1">
              <a:spLocks noChangeArrowheads="1"/>
            </p:cNvSpPr>
            <p:nvPr/>
          </p:nvSpPr>
          <p:spPr bwMode="auto">
            <a:xfrm>
              <a:off x="1297"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Q1</a:t>
              </a:r>
            </a:p>
          </p:txBody>
        </p:sp>
        <p:sp>
          <p:nvSpPr>
            <p:cNvPr id="21" name="Text Box 34">
              <a:extLst>
                <a:ext uri="{FF2B5EF4-FFF2-40B4-BE49-F238E27FC236}">
                  <a16:creationId xmlns:a16="http://schemas.microsoft.com/office/drawing/2014/main" id="{BA509A99-2676-41B0-8F73-C098EFE4522B}"/>
                </a:ext>
              </a:extLst>
            </p:cNvPr>
            <p:cNvSpPr txBox="1">
              <a:spLocks noChangeArrowheads="1"/>
            </p:cNvSpPr>
            <p:nvPr/>
          </p:nvSpPr>
          <p:spPr bwMode="auto">
            <a:xfrm>
              <a:off x="1568"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Q2</a:t>
              </a:r>
            </a:p>
          </p:txBody>
        </p:sp>
        <p:sp>
          <p:nvSpPr>
            <p:cNvPr id="22" name="Text Box 35">
              <a:extLst>
                <a:ext uri="{FF2B5EF4-FFF2-40B4-BE49-F238E27FC236}">
                  <a16:creationId xmlns:a16="http://schemas.microsoft.com/office/drawing/2014/main" id="{289DC10A-1166-4108-B61F-54F7A59FE63C}"/>
                </a:ext>
              </a:extLst>
            </p:cNvPr>
            <p:cNvSpPr txBox="1">
              <a:spLocks noChangeArrowheads="1"/>
            </p:cNvSpPr>
            <p:nvPr/>
          </p:nvSpPr>
          <p:spPr bwMode="auto">
            <a:xfrm>
              <a:off x="1809" y="2994"/>
              <a:ext cx="212"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Q3</a:t>
              </a:r>
            </a:p>
          </p:txBody>
        </p:sp>
        <p:sp>
          <p:nvSpPr>
            <p:cNvPr id="23" name="Text Box 36">
              <a:extLst>
                <a:ext uri="{FF2B5EF4-FFF2-40B4-BE49-F238E27FC236}">
                  <a16:creationId xmlns:a16="http://schemas.microsoft.com/office/drawing/2014/main" id="{24A0967D-81E3-445B-9FC7-682FED623512}"/>
                </a:ext>
              </a:extLst>
            </p:cNvPr>
            <p:cNvSpPr txBox="1">
              <a:spLocks noChangeArrowheads="1"/>
            </p:cNvSpPr>
            <p:nvPr/>
          </p:nvSpPr>
          <p:spPr bwMode="auto">
            <a:xfrm>
              <a:off x="2065"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Q4</a:t>
              </a:r>
            </a:p>
          </p:txBody>
        </p:sp>
        <p:sp>
          <p:nvSpPr>
            <p:cNvPr id="24" name="Text Box 37">
              <a:extLst>
                <a:ext uri="{FF2B5EF4-FFF2-40B4-BE49-F238E27FC236}">
                  <a16:creationId xmlns:a16="http://schemas.microsoft.com/office/drawing/2014/main" id="{6EC5691A-390B-4DC7-8625-5F4FC50A7E48}"/>
                </a:ext>
              </a:extLst>
            </p:cNvPr>
            <p:cNvSpPr txBox="1">
              <a:spLocks noChangeArrowheads="1"/>
            </p:cNvSpPr>
            <p:nvPr/>
          </p:nvSpPr>
          <p:spPr bwMode="auto">
            <a:xfrm>
              <a:off x="2700" y="3085"/>
              <a:ext cx="361" cy="160"/>
            </a:xfrm>
            <a:prstGeom prst="rect">
              <a:avLst/>
            </a:prstGeom>
            <a:noFill/>
            <a:ln w="9525">
              <a:noFill/>
              <a:miter lim="800000"/>
              <a:headEnd/>
              <a:tailEnd/>
            </a:ln>
          </p:spPr>
          <p:txBody>
            <a:bodyPr>
              <a:spAutoFit/>
            </a:bodyPr>
            <a:lstStyle/>
            <a:p>
              <a:pPr fontAlgn="base">
                <a:spcBef>
                  <a:spcPct val="0"/>
                </a:spcBef>
                <a:spcAft>
                  <a:spcPct val="0"/>
                </a:spcAft>
              </a:pPr>
              <a:r>
                <a:rPr lang="en-GB" sz="1050" dirty="0">
                  <a:solidFill>
                    <a:srgbClr val="000408"/>
                  </a:solidFill>
                  <a:cs typeface="Arial" charset="0"/>
                </a:rPr>
                <a:t>2025</a:t>
              </a:r>
            </a:p>
          </p:txBody>
        </p:sp>
        <p:sp>
          <p:nvSpPr>
            <p:cNvPr id="25" name="Line 38">
              <a:extLst>
                <a:ext uri="{FF2B5EF4-FFF2-40B4-BE49-F238E27FC236}">
                  <a16:creationId xmlns:a16="http://schemas.microsoft.com/office/drawing/2014/main" id="{3F506850-03AB-4CF9-BF85-1114C19A3373}"/>
                </a:ext>
              </a:extLst>
            </p:cNvPr>
            <p:cNvSpPr>
              <a:spLocks noChangeShapeType="1"/>
            </p:cNvSpPr>
            <p:nvPr/>
          </p:nvSpPr>
          <p:spPr bwMode="auto">
            <a:xfrm>
              <a:off x="2290" y="2994"/>
              <a:ext cx="1043" cy="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26" name="Line 39">
              <a:extLst>
                <a:ext uri="{FF2B5EF4-FFF2-40B4-BE49-F238E27FC236}">
                  <a16:creationId xmlns:a16="http://schemas.microsoft.com/office/drawing/2014/main" id="{D579C886-EA03-4E0B-A682-E804F0EFD513}"/>
                </a:ext>
              </a:extLst>
            </p:cNvPr>
            <p:cNvSpPr>
              <a:spLocks noChangeShapeType="1"/>
            </p:cNvSpPr>
            <p:nvPr/>
          </p:nvSpPr>
          <p:spPr bwMode="auto">
            <a:xfrm>
              <a:off x="2812"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27" name="Line 40">
              <a:extLst>
                <a:ext uri="{FF2B5EF4-FFF2-40B4-BE49-F238E27FC236}">
                  <a16:creationId xmlns:a16="http://schemas.microsoft.com/office/drawing/2014/main" id="{AFC564A9-4C0E-4F0E-96EC-11A0CAAF0A2B}"/>
                </a:ext>
              </a:extLst>
            </p:cNvPr>
            <p:cNvSpPr>
              <a:spLocks noChangeShapeType="1"/>
            </p:cNvSpPr>
            <p:nvPr/>
          </p:nvSpPr>
          <p:spPr bwMode="auto">
            <a:xfrm>
              <a:off x="2551"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28" name="Line 41">
              <a:extLst>
                <a:ext uri="{FF2B5EF4-FFF2-40B4-BE49-F238E27FC236}">
                  <a16:creationId xmlns:a16="http://schemas.microsoft.com/office/drawing/2014/main" id="{ACC1F662-E70C-43E1-BAF7-CC3FCA3074AC}"/>
                </a:ext>
              </a:extLst>
            </p:cNvPr>
            <p:cNvSpPr>
              <a:spLocks noChangeShapeType="1"/>
            </p:cNvSpPr>
            <p:nvPr/>
          </p:nvSpPr>
          <p:spPr bwMode="auto">
            <a:xfrm>
              <a:off x="3072"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29" name="Text Box 42">
              <a:extLst>
                <a:ext uri="{FF2B5EF4-FFF2-40B4-BE49-F238E27FC236}">
                  <a16:creationId xmlns:a16="http://schemas.microsoft.com/office/drawing/2014/main" id="{BAE0FB18-9C35-4DA0-97EB-F72AB37D030C}"/>
                </a:ext>
              </a:extLst>
            </p:cNvPr>
            <p:cNvSpPr txBox="1">
              <a:spLocks noChangeArrowheads="1"/>
            </p:cNvSpPr>
            <p:nvPr/>
          </p:nvSpPr>
          <p:spPr bwMode="auto">
            <a:xfrm>
              <a:off x="2340"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Q1</a:t>
              </a:r>
            </a:p>
          </p:txBody>
        </p:sp>
        <p:sp>
          <p:nvSpPr>
            <p:cNvPr id="30" name="Text Box 43">
              <a:extLst>
                <a:ext uri="{FF2B5EF4-FFF2-40B4-BE49-F238E27FC236}">
                  <a16:creationId xmlns:a16="http://schemas.microsoft.com/office/drawing/2014/main" id="{0AA4F074-C8C2-47CA-8169-BB17D7A39AF0}"/>
                </a:ext>
              </a:extLst>
            </p:cNvPr>
            <p:cNvSpPr txBox="1">
              <a:spLocks noChangeArrowheads="1"/>
            </p:cNvSpPr>
            <p:nvPr/>
          </p:nvSpPr>
          <p:spPr bwMode="auto">
            <a:xfrm>
              <a:off x="2611"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Q2</a:t>
              </a:r>
            </a:p>
          </p:txBody>
        </p:sp>
        <p:sp>
          <p:nvSpPr>
            <p:cNvPr id="31" name="Text Box 44">
              <a:extLst>
                <a:ext uri="{FF2B5EF4-FFF2-40B4-BE49-F238E27FC236}">
                  <a16:creationId xmlns:a16="http://schemas.microsoft.com/office/drawing/2014/main" id="{564885CE-AFDA-47F5-A190-7BF51D4B75CE}"/>
                </a:ext>
              </a:extLst>
            </p:cNvPr>
            <p:cNvSpPr txBox="1">
              <a:spLocks noChangeArrowheads="1"/>
            </p:cNvSpPr>
            <p:nvPr/>
          </p:nvSpPr>
          <p:spPr bwMode="auto">
            <a:xfrm>
              <a:off x="2852" y="2994"/>
              <a:ext cx="212"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Q3</a:t>
              </a:r>
            </a:p>
          </p:txBody>
        </p:sp>
        <p:sp>
          <p:nvSpPr>
            <p:cNvPr id="32" name="Text Box 45">
              <a:extLst>
                <a:ext uri="{FF2B5EF4-FFF2-40B4-BE49-F238E27FC236}">
                  <a16:creationId xmlns:a16="http://schemas.microsoft.com/office/drawing/2014/main" id="{18272192-9890-49E6-A8C1-44FA65D2A0DB}"/>
                </a:ext>
              </a:extLst>
            </p:cNvPr>
            <p:cNvSpPr txBox="1">
              <a:spLocks noChangeArrowheads="1"/>
            </p:cNvSpPr>
            <p:nvPr/>
          </p:nvSpPr>
          <p:spPr bwMode="auto">
            <a:xfrm>
              <a:off x="3108"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Q4</a:t>
              </a:r>
            </a:p>
          </p:txBody>
        </p:sp>
        <p:sp>
          <p:nvSpPr>
            <p:cNvPr id="33" name="Text Box 46">
              <a:extLst>
                <a:ext uri="{FF2B5EF4-FFF2-40B4-BE49-F238E27FC236}">
                  <a16:creationId xmlns:a16="http://schemas.microsoft.com/office/drawing/2014/main" id="{254C9BCF-85FD-4ACA-A8EB-F345BD14761C}"/>
                </a:ext>
              </a:extLst>
            </p:cNvPr>
            <p:cNvSpPr txBox="1">
              <a:spLocks noChangeArrowheads="1"/>
            </p:cNvSpPr>
            <p:nvPr/>
          </p:nvSpPr>
          <p:spPr bwMode="auto">
            <a:xfrm>
              <a:off x="3734" y="3085"/>
              <a:ext cx="361" cy="160"/>
            </a:xfrm>
            <a:prstGeom prst="rect">
              <a:avLst/>
            </a:prstGeom>
            <a:noFill/>
            <a:ln w="9525">
              <a:noFill/>
              <a:miter lim="800000"/>
              <a:headEnd/>
              <a:tailEnd/>
            </a:ln>
          </p:spPr>
          <p:txBody>
            <a:bodyPr>
              <a:spAutoFit/>
            </a:bodyPr>
            <a:lstStyle/>
            <a:p>
              <a:pPr fontAlgn="base">
                <a:spcBef>
                  <a:spcPct val="0"/>
                </a:spcBef>
                <a:spcAft>
                  <a:spcPct val="0"/>
                </a:spcAft>
              </a:pPr>
              <a:r>
                <a:rPr lang="en-GB" sz="1050" dirty="0">
                  <a:solidFill>
                    <a:srgbClr val="000408"/>
                  </a:solidFill>
                  <a:cs typeface="Arial" charset="0"/>
                </a:rPr>
                <a:t>2026</a:t>
              </a:r>
            </a:p>
          </p:txBody>
        </p:sp>
        <p:sp>
          <p:nvSpPr>
            <p:cNvPr id="34" name="Line 47">
              <a:extLst>
                <a:ext uri="{FF2B5EF4-FFF2-40B4-BE49-F238E27FC236}">
                  <a16:creationId xmlns:a16="http://schemas.microsoft.com/office/drawing/2014/main" id="{762220E4-361A-46CF-8840-743CBB3F10FA}"/>
                </a:ext>
              </a:extLst>
            </p:cNvPr>
            <p:cNvSpPr>
              <a:spLocks noChangeShapeType="1"/>
            </p:cNvSpPr>
            <p:nvPr/>
          </p:nvSpPr>
          <p:spPr bwMode="auto">
            <a:xfrm>
              <a:off x="3333" y="2994"/>
              <a:ext cx="1043" cy="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35" name="Line 48">
              <a:extLst>
                <a:ext uri="{FF2B5EF4-FFF2-40B4-BE49-F238E27FC236}">
                  <a16:creationId xmlns:a16="http://schemas.microsoft.com/office/drawing/2014/main" id="{C7137C4D-58D8-4691-9F77-31F19FD81276}"/>
                </a:ext>
              </a:extLst>
            </p:cNvPr>
            <p:cNvSpPr>
              <a:spLocks noChangeShapeType="1"/>
            </p:cNvSpPr>
            <p:nvPr/>
          </p:nvSpPr>
          <p:spPr bwMode="auto">
            <a:xfrm>
              <a:off x="3855"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36" name="Line 49">
              <a:extLst>
                <a:ext uri="{FF2B5EF4-FFF2-40B4-BE49-F238E27FC236}">
                  <a16:creationId xmlns:a16="http://schemas.microsoft.com/office/drawing/2014/main" id="{26138559-3FD1-4CE8-BA3B-55142B2BEE56}"/>
                </a:ext>
              </a:extLst>
            </p:cNvPr>
            <p:cNvSpPr>
              <a:spLocks noChangeShapeType="1"/>
            </p:cNvSpPr>
            <p:nvPr/>
          </p:nvSpPr>
          <p:spPr bwMode="auto">
            <a:xfrm>
              <a:off x="3594"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37" name="Line 50">
              <a:extLst>
                <a:ext uri="{FF2B5EF4-FFF2-40B4-BE49-F238E27FC236}">
                  <a16:creationId xmlns:a16="http://schemas.microsoft.com/office/drawing/2014/main" id="{2F051F80-E16E-40D6-844A-22ED5A906E3D}"/>
                </a:ext>
              </a:extLst>
            </p:cNvPr>
            <p:cNvSpPr>
              <a:spLocks noChangeShapeType="1"/>
            </p:cNvSpPr>
            <p:nvPr/>
          </p:nvSpPr>
          <p:spPr bwMode="auto">
            <a:xfrm>
              <a:off x="4115"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38" name="Text Box 51">
              <a:extLst>
                <a:ext uri="{FF2B5EF4-FFF2-40B4-BE49-F238E27FC236}">
                  <a16:creationId xmlns:a16="http://schemas.microsoft.com/office/drawing/2014/main" id="{445DB492-07AF-4F9B-9738-0D7F9E639049}"/>
                </a:ext>
              </a:extLst>
            </p:cNvPr>
            <p:cNvSpPr txBox="1">
              <a:spLocks noChangeArrowheads="1"/>
            </p:cNvSpPr>
            <p:nvPr/>
          </p:nvSpPr>
          <p:spPr bwMode="auto">
            <a:xfrm>
              <a:off x="3383"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Q1</a:t>
              </a:r>
            </a:p>
          </p:txBody>
        </p:sp>
        <p:sp>
          <p:nvSpPr>
            <p:cNvPr id="39" name="Text Box 52">
              <a:extLst>
                <a:ext uri="{FF2B5EF4-FFF2-40B4-BE49-F238E27FC236}">
                  <a16:creationId xmlns:a16="http://schemas.microsoft.com/office/drawing/2014/main" id="{2D825BB6-0E94-4995-8444-CC8009CAE334}"/>
                </a:ext>
              </a:extLst>
            </p:cNvPr>
            <p:cNvSpPr txBox="1">
              <a:spLocks noChangeArrowheads="1"/>
            </p:cNvSpPr>
            <p:nvPr/>
          </p:nvSpPr>
          <p:spPr bwMode="auto">
            <a:xfrm>
              <a:off x="3654"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Q2</a:t>
              </a:r>
            </a:p>
          </p:txBody>
        </p:sp>
        <p:sp>
          <p:nvSpPr>
            <p:cNvPr id="40" name="Text Box 53">
              <a:extLst>
                <a:ext uri="{FF2B5EF4-FFF2-40B4-BE49-F238E27FC236}">
                  <a16:creationId xmlns:a16="http://schemas.microsoft.com/office/drawing/2014/main" id="{BD338ED0-E241-4146-95B0-635A3B1624BA}"/>
                </a:ext>
              </a:extLst>
            </p:cNvPr>
            <p:cNvSpPr txBox="1">
              <a:spLocks noChangeArrowheads="1"/>
            </p:cNvSpPr>
            <p:nvPr/>
          </p:nvSpPr>
          <p:spPr bwMode="auto">
            <a:xfrm>
              <a:off x="3895" y="2994"/>
              <a:ext cx="212"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Q3</a:t>
              </a:r>
            </a:p>
          </p:txBody>
        </p:sp>
        <p:sp>
          <p:nvSpPr>
            <p:cNvPr id="41" name="Text Box 54">
              <a:extLst>
                <a:ext uri="{FF2B5EF4-FFF2-40B4-BE49-F238E27FC236}">
                  <a16:creationId xmlns:a16="http://schemas.microsoft.com/office/drawing/2014/main" id="{EB58EB97-943F-44AE-BDE7-F0D9B923714F}"/>
                </a:ext>
              </a:extLst>
            </p:cNvPr>
            <p:cNvSpPr txBox="1">
              <a:spLocks noChangeArrowheads="1"/>
            </p:cNvSpPr>
            <p:nvPr/>
          </p:nvSpPr>
          <p:spPr bwMode="auto">
            <a:xfrm>
              <a:off x="4151"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Q4</a:t>
              </a:r>
            </a:p>
          </p:txBody>
        </p:sp>
        <p:sp>
          <p:nvSpPr>
            <p:cNvPr id="42" name="Text Box 55">
              <a:extLst>
                <a:ext uri="{FF2B5EF4-FFF2-40B4-BE49-F238E27FC236}">
                  <a16:creationId xmlns:a16="http://schemas.microsoft.com/office/drawing/2014/main" id="{F848200F-5A86-4944-919B-99BADE2D8946}"/>
                </a:ext>
              </a:extLst>
            </p:cNvPr>
            <p:cNvSpPr txBox="1">
              <a:spLocks noChangeArrowheads="1"/>
            </p:cNvSpPr>
            <p:nvPr/>
          </p:nvSpPr>
          <p:spPr bwMode="auto">
            <a:xfrm>
              <a:off x="4777" y="3085"/>
              <a:ext cx="361" cy="160"/>
            </a:xfrm>
            <a:prstGeom prst="rect">
              <a:avLst/>
            </a:prstGeom>
            <a:noFill/>
            <a:ln w="9525">
              <a:noFill/>
              <a:miter lim="800000"/>
              <a:headEnd/>
              <a:tailEnd/>
            </a:ln>
          </p:spPr>
          <p:txBody>
            <a:bodyPr>
              <a:spAutoFit/>
            </a:bodyPr>
            <a:lstStyle/>
            <a:p>
              <a:pPr fontAlgn="base">
                <a:spcBef>
                  <a:spcPct val="0"/>
                </a:spcBef>
                <a:spcAft>
                  <a:spcPct val="0"/>
                </a:spcAft>
              </a:pPr>
              <a:r>
                <a:rPr lang="en-GB" sz="1050" dirty="0">
                  <a:solidFill>
                    <a:srgbClr val="000408"/>
                  </a:solidFill>
                  <a:cs typeface="Arial" charset="0"/>
                </a:rPr>
                <a:t>2027</a:t>
              </a:r>
            </a:p>
          </p:txBody>
        </p:sp>
        <p:sp>
          <p:nvSpPr>
            <p:cNvPr id="43" name="Line 56">
              <a:extLst>
                <a:ext uri="{FF2B5EF4-FFF2-40B4-BE49-F238E27FC236}">
                  <a16:creationId xmlns:a16="http://schemas.microsoft.com/office/drawing/2014/main" id="{2BA6F2FB-9CEB-46B5-BDA0-6343AD9E1A77}"/>
                </a:ext>
              </a:extLst>
            </p:cNvPr>
            <p:cNvSpPr>
              <a:spLocks noChangeShapeType="1"/>
            </p:cNvSpPr>
            <p:nvPr/>
          </p:nvSpPr>
          <p:spPr bwMode="auto">
            <a:xfrm>
              <a:off x="4376" y="2994"/>
              <a:ext cx="1043" cy="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44" name="Line 57">
              <a:extLst>
                <a:ext uri="{FF2B5EF4-FFF2-40B4-BE49-F238E27FC236}">
                  <a16:creationId xmlns:a16="http://schemas.microsoft.com/office/drawing/2014/main" id="{49A46BD8-0C43-4636-AB8E-8FBF00FEAC4A}"/>
                </a:ext>
              </a:extLst>
            </p:cNvPr>
            <p:cNvSpPr>
              <a:spLocks noChangeShapeType="1"/>
            </p:cNvSpPr>
            <p:nvPr/>
          </p:nvSpPr>
          <p:spPr bwMode="auto">
            <a:xfrm>
              <a:off x="4385" y="2901"/>
              <a:ext cx="0" cy="186"/>
            </a:xfrm>
            <a:prstGeom prst="line">
              <a:avLst/>
            </a:prstGeom>
            <a:noFill/>
            <a:ln w="2857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45" name="Line 58">
              <a:extLst>
                <a:ext uri="{FF2B5EF4-FFF2-40B4-BE49-F238E27FC236}">
                  <a16:creationId xmlns:a16="http://schemas.microsoft.com/office/drawing/2014/main" id="{DC431A96-7CEB-49D5-8960-E39858387DFB}"/>
                </a:ext>
              </a:extLst>
            </p:cNvPr>
            <p:cNvSpPr>
              <a:spLocks noChangeShapeType="1"/>
            </p:cNvSpPr>
            <p:nvPr/>
          </p:nvSpPr>
          <p:spPr bwMode="auto">
            <a:xfrm>
              <a:off x="4898"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46" name="Line 59">
              <a:extLst>
                <a:ext uri="{FF2B5EF4-FFF2-40B4-BE49-F238E27FC236}">
                  <a16:creationId xmlns:a16="http://schemas.microsoft.com/office/drawing/2014/main" id="{C926B53D-B19C-4ECE-BE1A-7C24E4F832E3}"/>
                </a:ext>
              </a:extLst>
            </p:cNvPr>
            <p:cNvSpPr>
              <a:spLocks noChangeShapeType="1"/>
            </p:cNvSpPr>
            <p:nvPr/>
          </p:nvSpPr>
          <p:spPr bwMode="auto">
            <a:xfrm>
              <a:off x="4637"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47" name="Line 60">
              <a:extLst>
                <a:ext uri="{FF2B5EF4-FFF2-40B4-BE49-F238E27FC236}">
                  <a16:creationId xmlns:a16="http://schemas.microsoft.com/office/drawing/2014/main" id="{A25283EC-AC03-4874-8F83-7F13065BDF29}"/>
                </a:ext>
              </a:extLst>
            </p:cNvPr>
            <p:cNvSpPr>
              <a:spLocks noChangeShapeType="1"/>
            </p:cNvSpPr>
            <p:nvPr/>
          </p:nvSpPr>
          <p:spPr bwMode="auto">
            <a:xfrm>
              <a:off x="5158"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48" name="Text Box 61">
              <a:extLst>
                <a:ext uri="{FF2B5EF4-FFF2-40B4-BE49-F238E27FC236}">
                  <a16:creationId xmlns:a16="http://schemas.microsoft.com/office/drawing/2014/main" id="{D37D2CE1-797E-4E0A-85F1-77DE1B893EE3}"/>
                </a:ext>
              </a:extLst>
            </p:cNvPr>
            <p:cNvSpPr txBox="1">
              <a:spLocks noChangeArrowheads="1"/>
            </p:cNvSpPr>
            <p:nvPr/>
          </p:nvSpPr>
          <p:spPr bwMode="auto">
            <a:xfrm>
              <a:off x="4426"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Q1</a:t>
              </a:r>
            </a:p>
          </p:txBody>
        </p:sp>
        <p:sp>
          <p:nvSpPr>
            <p:cNvPr id="49" name="Text Box 62">
              <a:extLst>
                <a:ext uri="{FF2B5EF4-FFF2-40B4-BE49-F238E27FC236}">
                  <a16:creationId xmlns:a16="http://schemas.microsoft.com/office/drawing/2014/main" id="{46BC158B-E6E9-4447-89AF-0A631ED6FD49}"/>
                </a:ext>
              </a:extLst>
            </p:cNvPr>
            <p:cNvSpPr txBox="1">
              <a:spLocks noChangeArrowheads="1"/>
            </p:cNvSpPr>
            <p:nvPr/>
          </p:nvSpPr>
          <p:spPr bwMode="auto">
            <a:xfrm>
              <a:off x="4697"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Q2</a:t>
              </a:r>
            </a:p>
          </p:txBody>
        </p:sp>
        <p:sp>
          <p:nvSpPr>
            <p:cNvPr id="50" name="Text Box 63">
              <a:extLst>
                <a:ext uri="{FF2B5EF4-FFF2-40B4-BE49-F238E27FC236}">
                  <a16:creationId xmlns:a16="http://schemas.microsoft.com/office/drawing/2014/main" id="{2B997E84-503F-4121-8F72-C3A3ADAAF71F}"/>
                </a:ext>
              </a:extLst>
            </p:cNvPr>
            <p:cNvSpPr txBox="1">
              <a:spLocks noChangeArrowheads="1"/>
            </p:cNvSpPr>
            <p:nvPr/>
          </p:nvSpPr>
          <p:spPr bwMode="auto">
            <a:xfrm>
              <a:off x="4938" y="2994"/>
              <a:ext cx="212"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Q3</a:t>
              </a:r>
            </a:p>
          </p:txBody>
        </p:sp>
        <p:sp>
          <p:nvSpPr>
            <p:cNvPr id="51" name="Text Box 64">
              <a:extLst>
                <a:ext uri="{FF2B5EF4-FFF2-40B4-BE49-F238E27FC236}">
                  <a16:creationId xmlns:a16="http://schemas.microsoft.com/office/drawing/2014/main" id="{01735FB6-F5E6-438F-BE7F-F2290BE6F9BB}"/>
                </a:ext>
              </a:extLst>
            </p:cNvPr>
            <p:cNvSpPr txBox="1">
              <a:spLocks noChangeArrowheads="1"/>
            </p:cNvSpPr>
            <p:nvPr/>
          </p:nvSpPr>
          <p:spPr bwMode="auto">
            <a:xfrm>
              <a:off x="5194"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Q4</a:t>
              </a:r>
            </a:p>
          </p:txBody>
        </p:sp>
        <p:sp>
          <p:nvSpPr>
            <p:cNvPr id="52" name="Line 65">
              <a:extLst>
                <a:ext uri="{FF2B5EF4-FFF2-40B4-BE49-F238E27FC236}">
                  <a16:creationId xmlns:a16="http://schemas.microsoft.com/office/drawing/2014/main" id="{AF1F4D8A-F40E-4682-8917-7FEAF166FD4E}"/>
                </a:ext>
              </a:extLst>
            </p:cNvPr>
            <p:cNvSpPr>
              <a:spLocks noChangeShapeType="1"/>
            </p:cNvSpPr>
            <p:nvPr/>
          </p:nvSpPr>
          <p:spPr bwMode="auto">
            <a:xfrm>
              <a:off x="5426" y="2901"/>
              <a:ext cx="0" cy="186"/>
            </a:xfrm>
            <a:prstGeom prst="line">
              <a:avLst/>
            </a:prstGeom>
            <a:noFill/>
            <a:ln w="2857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53" name="Line 66">
              <a:extLst>
                <a:ext uri="{FF2B5EF4-FFF2-40B4-BE49-F238E27FC236}">
                  <a16:creationId xmlns:a16="http://schemas.microsoft.com/office/drawing/2014/main" id="{D2F8C3C7-A219-4C87-B602-2774E4831EFD}"/>
                </a:ext>
              </a:extLst>
            </p:cNvPr>
            <p:cNvSpPr>
              <a:spLocks noChangeShapeType="1"/>
            </p:cNvSpPr>
            <p:nvPr/>
          </p:nvSpPr>
          <p:spPr bwMode="auto">
            <a:xfrm>
              <a:off x="3341" y="2901"/>
              <a:ext cx="0" cy="186"/>
            </a:xfrm>
            <a:prstGeom prst="line">
              <a:avLst/>
            </a:prstGeom>
            <a:noFill/>
            <a:ln w="2857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54" name="Line 67">
              <a:extLst>
                <a:ext uri="{FF2B5EF4-FFF2-40B4-BE49-F238E27FC236}">
                  <a16:creationId xmlns:a16="http://schemas.microsoft.com/office/drawing/2014/main" id="{A8EE580F-17F1-4F7A-8104-2AFDFECE1D1F}"/>
                </a:ext>
              </a:extLst>
            </p:cNvPr>
            <p:cNvSpPr>
              <a:spLocks noChangeShapeType="1"/>
            </p:cNvSpPr>
            <p:nvPr/>
          </p:nvSpPr>
          <p:spPr bwMode="auto">
            <a:xfrm>
              <a:off x="2309" y="2901"/>
              <a:ext cx="0" cy="186"/>
            </a:xfrm>
            <a:prstGeom prst="line">
              <a:avLst/>
            </a:prstGeom>
            <a:noFill/>
            <a:ln w="2857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55" name="Line 68">
              <a:extLst>
                <a:ext uri="{FF2B5EF4-FFF2-40B4-BE49-F238E27FC236}">
                  <a16:creationId xmlns:a16="http://schemas.microsoft.com/office/drawing/2014/main" id="{F1CE5049-E097-4602-8586-C1850D8D0118}"/>
                </a:ext>
              </a:extLst>
            </p:cNvPr>
            <p:cNvSpPr>
              <a:spLocks noChangeShapeType="1"/>
            </p:cNvSpPr>
            <p:nvPr/>
          </p:nvSpPr>
          <p:spPr bwMode="auto">
            <a:xfrm>
              <a:off x="1247" y="2901"/>
              <a:ext cx="0" cy="186"/>
            </a:xfrm>
            <a:prstGeom prst="line">
              <a:avLst/>
            </a:prstGeom>
            <a:noFill/>
            <a:ln w="2857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grpSp>
      <p:cxnSp>
        <p:nvCxnSpPr>
          <p:cNvPr id="56" name="Straight Connector 55">
            <a:extLst>
              <a:ext uri="{FF2B5EF4-FFF2-40B4-BE49-F238E27FC236}">
                <a16:creationId xmlns:a16="http://schemas.microsoft.com/office/drawing/2014/main" id="{DDDEB75A-70C6-4E19-87D6-BD42F39E2D51}"/>
              </a:ext>
            </a:extLst>
          </p:cNvPr>
          <p:cNvCxnSpPr/>
          <p:nvPr/>
        </p:nvCxnSpPr>
        <p:spPr>
          <a:xfrm flipV="1">
            <a:off x="10168755" y="887105"/>
            <a:ext cx="0"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03A7C097-5AFF-4103-9D67-BC4186BE494D}"/>
              </a:ext>
            </a:extLst>
          </p:cNvPr>
          <p:cNvCxnSpPr/>
          <p:nvPr/>
        </p:nvCxnSpPr>
        <p:spPr>
          <a:xfrm>
            <a:off x="1462148" y="3733212"/>
            <a:ext cx="8926615" cy="0"/>
          </a:xfrm>
          <a:prstGeom prst="line">
            <a:avLst/>
          </a:prstGeom>
          <a:ln>
            <a:solidFill>
              <a:srgbClr val="000408"/>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5CC21E2F-9489-4DEF-A0CF-9C5BCA5A6A1C}"/>
              </a:ext>
            </a:extLst>
          </p:cNvPr>
          <p:cNvSpPr/>
          <p:nvPr/>
        </p:nvSpPr>
        <p:spPr>
          <a:xfrm>
            <a:off x="5560927" y="3821990"/>
            <a:ext cx="6480182" cy="248594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ZA" sz="1000" b="1" u="sng" dirty="0">
                <a:solidFill>
                  <a:srgbClr val="000408"/>
                </a:solidFill>
              </a:rPr>
              <a:t>Notes:</a:t>
            </a:r>
          </a:p>
          <a:p>
            <a:pPr fontAlgn="base">
              <a:spcBef>
                <a:spcPct val="0"/>
              </a:spcBef>
              <a:spcAft>
                <a:spcPct val="0"/>
              </a:spcAft>
            </a:pPr>
            <a:r>
              <a:rPr lang="en-ZA" sz="1000" dirty="0">
                <a:solidFill>
                  <a:srgbClr val="000408"/>
                </a:solidFill>
              </a:rPr>
              <a:t>DB2 provides a  steady foundation for the IT industry by delivering more information at a high-quality service level and reducing the risks within the environment. There are several versions available to optimise perform and security of the  database.</a:t>
            </a:r>
          </a:p>
          <a:p>
            <a:pPr fontAlgn="base">
              <a:spcBef>
                <a:spcPct val="0"/>
              </a:spcBef>
              <a:spcAft>
                <a:spcPct val="0"/>
              </a:spcAft>
            </a:pPr>
            <a:endParaRPr lang="en-ZA" sz="1000" dirty="0">
              <a:solidFill>
                <a:srgbClr val="000408"/>
              </a:solidFill>
            </a:endParaRPr>
          </a:p>
          <a:p>
            <a:pPr fontAlgn="base">
              <a:spcBef>
                <a:spcPct val="0"/>
              </a:spcBef>
              <a:spcAft>
                <a:spcPct val="0"/>
              </a:spcAft>
            </a:pPr>
            <a:r>
              <a:rPr lang="en-ZA" sz="1000" dirty="0">
                <a:solidFill>
                  <a:srgbClr val="000408"/>
                </a:solidFill>
              </a:rPr>
              <a:t>Al versions prior to 11.5 had reached end of      </a:t>
            </a:r>
            <a:r>
              <a:rPr lang="en-ZA" sz="1000" dirty="0" err="1">
                <a:solidFill>
                  <a:srgbClr val="000408"/>
                </a:solidFill>
              </a:rPr>
              <a:t>ainstream</a:t>
            </a:r>
            <a:r>
              <a:rPr lang="en-ZA" sz="1000" dirty="0">
                <a:solidFill>
                  <a:srgbClr val="000408"/>
                </a:solidFill>
              </a:rPr>
              <a:t> vendor support, the most recently being 10.5 which reached end of mainstream support in April 2020. </a:t>
            </a:r>
            <a:r>
              <a:rPr lang="en-ZA" sz="1000" b="1" dirty="0">
                <a:solidFill>
                  <a:srgbClr val="000408"/>
                </a:solidFill>
              </a:rPr>
              <a:t>Continuing support </a:t>
            </a:r>
            <a:r>
              <a:rPr lang="en-ZA" sz="1000" dirty="0">
                <a:solidFill>
                  <a:srgbClr val="000408"/>
                </a:solidFill>
              </a:rPr>
              <a:t>is available past the Mainstream support End Date, this can be provided by IBM at an </a:t>
            </a:r>
            <a:r>
              <a:rPr lang="en-ZA" sz="1000" b="1" dirty="0">
                <a:solidFill>
                  <a:srgbClr val="000408"/>
                </a:solidFill>
              </a:rPr>
              <a:t>additional fee</a:t>
            </a:r>
            <a:r>
              <a:rPr lang="en-ZA" sz="1000" dirty="0">
                <a:solidFill>
                  <a:srgbClr val="000408"/>
                </a:solidFill>
              </a:rPr>
              <a:t> that can be quoted on request. </a:t>
            </a:r>
          </a:p>
          <a:p>
            <a:pPr fontAlgn="base">
              <a:spcBef>
                <a:spcPct val="0"/>
              </a:spcBef>
              <a:spcAft>
                <a:spcPct val="0"/>
              </a:spcAft>
            </a:pPr>
            <a:r>
              <a:rPr lang="en-ZA" sz="1000" b="1" dirty="0">
                <a:solidFill>
                  <a:srgbClr val="000408"/>
                </a:solidFill>
              </a:rPr>
              <a:t>Do note: </a:t>
            </a:r>
            <a:r>
              <a:rPr lang="en-ZA" sz="1000" dirty="0">
                <a:solidFill>
                  <a:srgbClr val="000408"/>
                </a:solidFill>
              </a:rPr>
              <a:t>“</a:t>
            </a:r>
            <a:r>
              <a:rPr lang="en-ZA" sz="1000" b="0" i="1" dirty="0">
                <a:solidFill>
                  <a:srgbClr val="323232"/>
                </a:solidFill>
                <a:effectLst/>
                <a:latin typeface="IBM Plex Sans" panose="020B0604020202020204" pitchFamily="34" charset="0"/>
              </a:rPr>
              <a:t>Db2 versions that are past their EOS date can contain defects, errors, or security vulnerabilities that are not fixed as part of Continuing Support, and that remain vulnerable to exploitation and disruption of data and service availability”         </a:t>
            </a:r>
          </a:p>
          <a:p>
            <a:pPr fontAlgn="base">
              <a:spcBef>
                <a:spcPct val="0"/>
              </a:spcBef>
              <a:spcAft>
                <a:spcPct val="0"/>
              </a:spcAft>
            </a:pPr>
            <a:r>
              <a:rPr lang="en-ZA" sz="1000" b="1" i="1" dirty="0">
                <a:solidFill>
                  <a:srgbClr val="323232"/>
                </a:solidFill>
                <a:latin typeface="IBM Plex Sans" panose="020B0604020202020204" pitchFamily="34" charset="0"/>
              </a:rPr>
              <a:t>End of Continuing support date for 11.1 is now listed as Apr 2024.</a:t>
            </a:r>
            <a:endParaRPr lang="en-ZA" sz="1000" b="1" dirty="0">
              <a:solidFill>
                <a:srgbClr val="000408"/>
              </a:solidFill>
            </a:endParaRPr>
          </a:p>
          <a:p>
            <a:pPr fontAlgn="base">
              <a:spcBef>
                <a:spcPct val="0"/>
              </a:spcBef>
              <a:spcAft>
                <a:spcPct val="0"/>
              </a:spcAft>
            </a:pPr>
            <a:r>
              <a:rPr lang="en-ZA" sz="1000" b="1" i="1" dirty="0">
                <a:solidFill>
                  <a:srgbClr val="FF0000"/>
                </a:solidFill>
                <a:effectLst/>
                <a:latin typeface="IBM Plex Sans" panose="020B0604020202020204" pitchFamily="34" charset="0"/>
              </a:rPr>
              <a:t>It is not advised to run versions under continuing support as operational risk is not removed.</a:t>
            </a:r>
          </a:p>
          <a:p>
            <a:pPr fontAlgn="base">
              <a:spcBef>
                <a:spcPct val="0"/>
              </a:spcBef>
              <a:spcAft>
                <a:spcPct val="0"/>
              </a:spcAft>
            </a:pPr>
            <a:endParaRPr lang="en-ZA" sz="1000" dirty="0">
              <a:solidFill>
                <a:srgbClr val="000408"/>
              </a:solidFill>
            </a:endParaRPr>
          </a:p>
          <a:p>
            <a:pPr fontAlgn="base">
              <a:spcBef>
                <a:spcPct val="0"/>
              </a:spcBef>
              <a:spcAft>
                <a:spcPct val="0"/>
              </a:spcAft>
            </a:pPr>
            <a:r>
              <a:rPr lang="en-ZA" sz="1000" b="1" dirty="0">
                <a:solidFill>
                  <a:srgbClr val="000408"/>
                </a:solidFill>
              </a:rPr>
              <a:t>End of support (EOS) has not as yet been announced for 11.5, it has been estimated. </a:t>
            </a:r>
            <a:r>
              <a:rPr lang="en-ZA" sz="1000" dirty="0">
                <a:solidFill>
                  <a:srgbClr val="000408"/>
                </a:solidFill>
              </a:rPr>
              <a:t>Next version has also not yet been announced. Expecting the EOS date to be delayed when announced.</a:t>
            </a:r>
          </a:p>
          <a:p>
            <a:pPr fontAlgn="base">
              <a:spcBef>
                <a:spcPct val="0"/>
              </a:spcBef>
              <a:spcAft>
                <a:spcPct val="0"/>
              </a:spcAft>
            </a:pPr>
            <a:endParaRPr lang="en-ZA" sz="1100" dirty="0">
              <a:solidFill>
                <a:srgbClr val="000408"/>
              </a:solidFill>
            </a:endParaRPr>
          </a:p>
        </p:txBody>
      </p:sp>
      <p:sp>
        <p:nvSpPr>
          <p:cNvPr id="59" name="TextBox 58">
            <a:extLst>
              <a:ext uri="{FF2B5EF4-FFF2-40B4-BE49-F238E27FC236}">
                <a16:creationId xmlns:a16="http://schemas.microsoft.com/office/drawing/2014/main" id="{A083A8F9-EE1B-42ED-BED0-285BE2BEF73D}"/>
              </a:ext>
            </a:extLst>
          </p:cNvPr>
          <p:cNvSpPr txBox="1"/>
          <p:nvPr/>
        </p:nvSpPr>
        <p:spPr>
          <a:xfrm>
            <a:off x="2568258" y="644340"/>
            <a:ext cx="1702554" cy="246221"/>
          </a:xfrm>
          <a:prstGeom prst="rect">
            <a:avLst/>
          </a:prstGeom>
          <a:noFill/>
        </p:spPr>
        <p:txBody>
          <a:bodyPr wrap="square" rtlCol="0">
            <a:spAutoFit/>
          </a:bodyPr>
          <a:lstStyle/>
          <a:p>
            <a:pPr fontAlgn="base">
              <a:spcBef>
                <a:spcPct val="0"/>
              </a:spcBef>
              <a:spcAft>
                <a:spcPct val="0"/>
              </a:spcAft>
            </a:pPr>
            <a:r>
              <a:rPr lang="en-ZA" sz="1000" dirty="0">
                <a:solidFill>
                  <a:srgbClr val="000408"/>
                </a:solidFill>
                <a:cs typeface="Arial" charset="0"/>
              </a:rPr>
              <a:t>Mainstream Support</a:t>
            </a:r>
          </a:p>
        </p:txBody>
      </p:sp>
      <p:cxnSp>
        <p:nvCxnSpPr>
          <p:cNvPr id="60" name="Elbow Connector 146">
            <a:extLst>
              <a:ext uri="{FF2B5EF4-FFF2-40B4-BE49-F238E27FC236}">
                <a16:creationId xmlns:a16="http://schemas.microsoft.com/office/drawing/2014/main" id="{36E558B1-5CDE-42E4-81A9-6CC807F3DAFA}"/>
              </a:ext>
            </a:extLst>
          </p:cNvPr>
          <p:cNvCxnSpPr>
            <a:cxnSpLocks/>
          </p:cNvCxnSpPr>
          <p:nvPr/>
        </p:nvCxnSpPr>
        <p:spPr>
          <a:xfrm rot="16200000" flipV="1">
            <a:off x="3053066" y="996704"/>
            <a:ext cx="2088974" cy="1765440"/>
          </a:xfrm>
          <a:prstGeom prst="bentConnector3">
            <a:avLst>
              <a:gd name="adj1" fmla="val 50000"/>
            </a:avLst>
          </a:prstGeom>
          <a:ln w="3175">
            <a:solidFill>
              <a:schemeClr val="bg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61" name="Text Box 25">
            <a:extLst>
              <a:ext uri="{FF2B5EF4-FFF2-40B4-BE49-F238E27FC236}">
                <a16:creationId xmlns:a16="http://schemas.microsoft.com/office/drawing/2014/main" id="{A9D91826-B9B9-4332-9C1F-9E6B175C1A01}"/>
              </a:ext>
            </a:extLst>
          </p:cNvPr>
          <p:cNvSpPr txBox="1">
            <a:spLocks noChangeArrowheads="1"/>
          </p:cNvSpPr>
          <p:nvPr/>
        </p:nvSpPr>
        <p:spPr bwMode="auto">
          <a:xfrm>
            <a:off x="1914069" y="1942494"/>
            <a:ext cx="1645738" cy="400110"/>
          </a:xfrm>
          <a:prstGeom prst="rect">
            <a:avLst/>
          </a:prstGeom>
          <a:solidFill>
            <a:srgbClr val="000408"/>
          </a:solidFill>
          <a:ln w="19050">
            <a:solidFill>
              <a:srgbClr val="FF0000"/>
            </a:solidFill>
            <a:miter lim="800000"/>
            <a:headEnd/>
            <a:tailEnd/>
          </a:ln>
        </p:spPr>
        <p:txBody>
          <a:bodyPr wrap="square">
            <a:spAutoFit/>
          </a:bodyPr>
          <a:lstStyle/>
          <a:p>
            <a:pPr algn="ctr" fontAlgn="base">
              <a:spcBef>
                <a:spcPct val="0"/>
              </a:spcBef>
              <a:spcAft>
                <a:spcPct val="0"/>
              </a:spcAft>
            </a:pPr>
            <a:r>
              <a:rPr lang="en-GB" sz="1000" dirty="0">
                <a:solidFill>
                  <a:schemeClr val="bg1"/>
                </a:solidFill>
                <a:cs typeface="Arial" charset="0"/>
              </a:rPr>
              <a:t>DB2 8.1, 8.2, 9,1, 9.5, 9.7, 10.1, 10.5, 11.1</a:t>
            </a:r>
          </a:p>
        </p:txBody>
      </p:sp>
      <p:sp>
        <p:nvSpPr>
          <p:cNvPr id="82" name="Text Box 25">
            <a:extLst>
              <a:ext uri="{FF2B5EF4-FFF2-40B4-BE49-F238E27FC236}">
                <a16:creationId xmlns:a16="http://schemas.microsoft.com/office/drawing/2014/main" id="{22AB911B-84DF-452B-AA7A-306FF2E578B8}"/>
              </a:ext>
            </a:extLst>
          </p:cNvPr>
          <p:cNvSpPr txBox="1">
            <a:spLocks noChangeArrowheads="1"/>
          </p:cNvSpPr>
          <p:nvPr/>
        </p:nvSpPr>
        <p:spPr bwMode="auto">
          <a:xfrm>
            <a:off x="1914069" y="2756100"/>
            <a:ext cx="1645738" cy="246221"/>
          </a:xfrm>
          <a:prstGeom prst="rect">
            <a:avLst/>
          </a:prstGeom>
          <a:solidFill>
            <a:srgbClr val="00B050"/>
          </a:solidFill>
          <a:ln w="9525">
            <a:solidFill>
              <a:srgbClr val="000408"/>
            </a:solidFill>
            <a:miter lim="800000"/>
            <a:headEnd/>
            <a:tailEnd/>
          </a:ln>
        </p:spPr>
        <p:txBody>
          <a:bodyPr wrap="square">
            <a:spAutoFit/>
          </a:bodyPr>
          <a:lstStyle/>
          <a:p>
            <a:pPr algn="ctr" fontAlgn="base">
              <a:spcBef>
                <a:spcPct val="0"/>
              </a:spcBef>
              <a:spcAft>
                <a:spcPct val="0"/>
              </a:spcAft>
            </a:pPr>
            <a:r>
              <a:rPr lang="en-GB" sz="1000" dirty="0">
                <a:solidFill>
                  <a:srgbClr val="02367A"/>
                </a:solidFill>
                <a:cs typeface="Arial" charset="0"/>
              </a:rPr>
              <a:t>DB2 11.5</a:t>
            </a:r>
          </a:p>
        </p:txBody>
      </p:sp>
      <p:sp>
        <p:nvSpPr>
          <p:cNvPr id="83" name="Line 19">
            <a:extLst>
              <a:ext uri="{FF2B5EF4-FFF2-40B4-BE49-F238E27FC236}">
                <a16:creationId xmlns:a16="http://schemas.microsoft.com/office/drawing/2014/main" id="{A603C282-4501-4C47-A649-EC8C786FEC36}"/>
              </a:ext>
            </a:extLst>
          </p:cNvPr>
          <p:cNvSpPr>
            <a:spLocks noChangeShapeType="1"/>
          </p:cNvSpPr>
          <p:nvPr/>
        </p:nvSpPr>
        <p:spPr bwMode="auto">
          <a:xfrm flipV="1">
            <a:off x="3870425" y="2833335"/>
            <a:ext cx="2375949" cy="0"/>
          </a:xfrm>
          <a:prstGeom prst="line">
            <a:avLst/>
          </a:prstGeom>
          <a:noFill/>
          <a:ln w="28575">
            <a:solidFill>
              <a:srgbClr val="008000"/>
            </a:solidFill>
            <a:round/>
            <a:headEnd/>
            <a:tailEnd/>
          </a:ln>
        </p:spPr>
        <p:txBody>
          <a:bodyPr/>
          <a:lstStyle/>
          <a:p>
            <a:pPr fontAlgn="base">
              <a:spcBef>
                <a:spcPct val="0"/>
              </a:spcBef>
              <a:spcAft>
                <a:spcPct val="0"/>
              </a:spcAft>
            </a:pPr>
            <a:endParaRPr lang="en-US" sz="1400" dirty="0">
              <a:solidFill>
                <a:srgbClr val="02367A"/>
              </a:solidFill>
              <a:cs typeface="Arial" charset="0"/>
            </a:endParaRPr>
          </a:p>
        </p:txBody>
      </p:sp>
      <p:cxnSp>
        <p:nvCxnSpPr>
          <p:cNvPr id="84" name="Straight Connector 83">
            <a:extLst>
              <a:ext uri="{FF2B5EF4-FFF2-40B4-BE49-F238E27FC236}">
                <a16:creationId xmlns:a16="http://schemas.microsoft.com/office/drawing/2014/main" id="{1121E4EE-4900-484E-8D03-2C6E25825287}"/>
              </a:ext>
            </a:extLst>
          </p:cNvPr>
          <p:cNvCxnSpPr>
            <a:cxnSpLocks/>
          </p:cNvCxnSpPr>
          <p:nvPr/>
        </p:nvCxnSpPr>
        <p:spPr>
          <a:xfrm>
            <a:off x="3870425" y="2923911"/>
            <a:ext cx="3935522" cy="0"/>
          </a:xfrm>
          <a:prstGeom prst="line">
            <a:avLst/>
          </a:prstGeom>
          <a:ln w="28575">
            <a:solidFill>
              <a:srgbClr val="92D050"/>
            </a:solidFill>
            <a:prstDash val="dash"/>
          </a:ln>
        </p:spPr>
        <p:style>
          <a:lnRef idx="2">
            <a:schemeClr val="accent1"/>
          </a:lnRef>
          <a:fillRef idx="0">
            <a:schemeClr val="accent1"/>
          </a:fillRef>
          <a:effectRef idx="1">
            <a:schemeClr val="accent1"/>
          </a:effectRef>
          <a:fontRef idx="minor">
            <a:schemeClr val="tx1"/>
          </a:fontRef>
        </p:style>
      </p:cxnSp>
      <p:sp>
        <p:nvSpPr>
          <p:cNvPr id="92" name="6-Point Star 110">
            <a:extLst>
              <a:ext uri="{FF2B5EF4-FFF2-40B4-BE49-F238E27FC236}">
                <a16:creationId xmlns:a16="http://schemas.microsoft.com/office/drawing/2014/main" id="{C112A277-F78A-4287-A09D-2C7450FF714B}"/>
              </a:ext>
            </a:extLst>
          </p:cNvPr>
          <p:cNvSpPr/>
          <p:nvPr/>
        </p:nvSpPr>
        <p:spPr>
          <a:xfrm>
            <a:off x="8142546" y="4576721"/>
            <a:ext cx="144584" cy="248921"/>
          </a:xfrm>
          <a:prstGeom prst="star6">
            <a:avLst/>
          </a:prstGeom>
          <a:solidFill>
            <a:srgbClr val="000408"/>
          </a:solidFill>
          <a:ln>
            <a:solidFill>
              <a:srgbClr val="000408"/>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7200" tIns="72000" rtlCol="0" anchor="ctr"/>
          <a:lstStyle/>
          <a:p>
            <a:pPr algn="ctr" fontAlgn="base">
              <a:spcBef>
                <a:spcPct val="0"/>
              </a:spcBef>
              <a:spcAft>
                <a:spcPct val="0"/>
              </a:spcAft>
            </a:pPr>
            <a:r>
              <a:rPr lang="en-US" sz="1050" dirty="0">
                <a:solidFill>
                  <a:prstClr val="white"/>
                </a:solidFill>
                <a:latin typeface="Calibri" pitchFamily="34" charset="0"/>
                <a:cs typeface="Calibri" pitchFamily="34" charset="0"/>
              </a:rPr>
              <a:t>M</a:t>
            </a:r>
            <a:endParaRPr lang="en-ZA" sz="1050" dirty="0">
              <a:solidFill>
                <a:prstClr val="white"/>
              </a:solidFill>
              <a:latin typeface="Calibri" pitchFamily="34" charset="0"/>
              <a:cs typeface="Calibri" pitchFamily="34" charset="0"/>
            </a:endParaRPr>
          </a:p>
        </p:txBody>
      </p:sp>
      <p:cxnSp>
        <p:nvCxnSpPr>
          <p:cNvPr id="93" name="Straight Connector 92">
            <a:extLst>
              <a:ext uri="{FF2B5EF4-FFF2-40B4-BE49-F238E27FC236}">
                <a16:creationId xmlns:a16="http://schemas.microsoft.com/office/drawing/2014/main" id="{E05134CF-1FE9-4F3C-B51C-BD3028267A06}"/>
              </a:ext>
            </a:extLst>
          </p:cNvPr>
          <p:cNvCxnSpPr>
            <a:cxnSpLocks/>
          </p:cNvCxnSpPr>
          <p:nvPr/>
        </p:nvCxnSpPr>
        <p:spPr>
          <a:xfrm>
            <a:off x="7805947" y="2923911"/>
            <a:ext cx="2362807" cy="0"/>
          </a:xfrm>
          <a:prstGeom prst="line">
            <a:avLst/>
          </a:prstGeom>
          <a:ln w="28575">
            <a:solidFill>
              <a:schemeClr val="accent5">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sp>
        <p:nvSpPr>
          <p:cNvPr id="94" name="Line 94">
            <a:extLst>
              <a:ext uri="{FF2B5EF4-FFF2-40B4-BE49-F238E27FC236}">
                <a16:creationId xmlns:a16="http://schemas.microsoft.com/office/drawing/2014/main" id="{5D908CC8-E80E-4809-892E-CE322F8B8811}"/>
              </a:ext>
            </a:extLst>
          </p:cNvPr>
          <p:cNvSpPr>
            <a:spLocks noChangeShapeType="1"/>
          </p:cNvSpPr>
          <p:nvPr/>
        </p:nvSpPr>
        <p:spPr bwMode="auto">
          <a:xfrm>
            <a:off x="7805945" y="2833335"/>
            <a:ext cx="2362809" cy="0"/>
          </a:xfrm>
          <a:prstGeom prst="line">
            <a:avLst/>
          </a:prstGeom>
          <a:noFill/>
          <a:ln w="28575">
            <a:solidFill>
              <a:srgbClr val="000408"/>
            </a:solidFill>
            <a:prstDash val="sysDot"/>
            <a:round/>
            <a:headEnd/>
            <a:tailEnd/>
          </a:ln>
        </p:spPr>
        <p:txBody>
          <a:bodyPr/>
          <a:lstStyle/>
          <a:p>
            <a:endParaRPr lang="en-US" sz="1400" dirty="0"/>
          </a:p>
        </p:txBody>
      </p:sp>
      <p:sp>
        <p:nvSpPr>
          <p:cNvPr id="95" name="Line 94">
            <a:extLst>
              <a:ext uri="{FF2B5EF4-FFF2-40B4-BE49-F238E27FC236}">
                <a16:creationId xmlns:a16="http://schemas.microsoft.com/office/drawing/2014/main" id="{939CD1EA-AD96-4BAA-A704-339859EC8A7C}"/>
              </a:ext>
            </a:extLst>
          </p:cNvPr>
          <p:cNvSpPr>
            <a:spLocks noChangeShapeType="1"/>
          </p:cNvSpPr>
          <p:nvPr/>
        </p:nvSpPr>
        <p:spPr bwMode="auto">
          <a:xfrm flipV="1">
            <a:off x="6246374" y="2833335"/>
            <a:ext cx="1559572" cy="0"/>
          </a:xfrm>
          <a:prstGeom prst="line">
            <a:avLst/>
          </a:prstGeom>
          <a:noFill/>
          <a:ln w="28575">
            <a:solidFill>
              <a:srgbClr val="CC0000"/>
            </a:solidFill>
            <a:round/>
            <a:headEnd/>
            <a:tailEnd/>
          </a:ln>
        </p:spPr>
        <p:txBody>
          <a:bodyPr/>
          <a:lstStyle/>
          <a:p>
            <a:pPr fontAlgn="base">
              <a:spcBef>
                <a:spcPct val="0"/>
              </a:spcBef>
              <a:spcAft>
                <a:spcPct val="0"/>
              </a:spcAft>
            </a:pPr>
            <a:endParaRPr lang="en-US" sz="1400" dirty="0">
              <a:solidFill>
                <a:srgbClr val="02367A"/>
              </a:solidFill>
              <a:cs typeface="Arial" charset="0"/>
            </a:endParaRPr>
          </a:p>
        </p:txBody>
      </p:sp>
      <p:sp>
        <p:nvSpPr>
          <p:cNvPr id="96" name="6-Point Star 96">
            <a:extLst>
              <a:ext uri="{FF2B5EF4-FFF2-40B4-BE49-F238E27FC236}">
                <a16:creationId xmlns:a16="http://schemas.microsoft.com/office/drawing/2014/main" id="{85745B3D-94F7-46CB-B487-72B88B88FC88}"/>
              </a:ext>
            </a:extLst>
          </p:cNvPr>
          <p:cNvSpPr/>
          <p:nvPr/>
        </p:nvSpPr>
        <p:spPr>
          <a:xfrm>
            <a:off x="7720496" y="2759473"/>
            <a:ext cx="156885" cy="214881"/>
          </a:xfrm>
          <a:prstGeom prst="star6">
            <a:avLst/>
          </a:prstGeom>
          <a:solidFill>
            <a:srgbClr val="000408"/>
          </a:solidFill>
          <a:ln>
            <a:solidFill>
              <a:srgbClr val="000408"/>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7200" tIns="72000" rtlCol="0" anchor="ctr"/>
          <a:lstStyle/>
          <a:p>
            <a:pPr algn="ctr"/>
            <a:r>
              <a:rPr lang="en-ZA" sz="1050" dirty="0">
                <a:solidFill>
                  <a:schemeClr val="bg1"/>
                </a:solidFill>
                <a:latin typeface="Calibri" pitchFamily="34" charset="0"/>
                <a:cs typeface="Calibri" pitchFamily="34" charset="0"/>
              </a:rPr>
              <a:t>M</a:t>
            </a:r>
            <a:endParaRPr lang="en-US" sz="1050" dirty="0">
              <a:solidFill>
                <a:schemeClr val="bg1"/>
              </a:solidFill>
              <a:latin typeface="Calibri" pitchFamily="34" charset="0"/>
              <a:cs typeface="Calibri" pitchFamily="34" charset="0"/>
            </a:endParaRPr>
          </a:p>
        </p:txBody>
      </p:sp>
      <p:sp>
        <p:nvSpPr>
          <p:cNvPr id="97" name="AutoShape 95">
            <a:extLst>
              <a:ext uri="{FF2B5EF4-FFF2-40B4-BE49-F238E27FC236}">
                <a16:creationId xmlns:a16="http://schemas.microsoft.com/office/drawing/2014/main" id="{F2D41609-CADF-4E0D-B8E8-01FD7B900094}"/>
              </a:ext>
            </a:extLst>
          </p:cNvPr>
          <p:cNvSpPr>
            <a:spLocks noChangeArrowheads="1"/>
          </p:cNvSpPr>
          <p:nvPr/>
        </p:nvSpPr>
        <p:spPr bwMode="auto">
          <a:xfrm>
            <a:off x="6187171" y="2760157"/>
            <a:ext cx="73025" cy="144462"/>
          </a:xfrm>
          <a:prstGeom prst="flowChartDecision">
            <a:avLst/>
          </a:prstGeom>
          <a:solidFill>
            <a:srgbClr val="CC0000"/>
          </a:solidFill>
          <a:ln w="9525">
            <a:solidFill>
              <a:srgbClr val="CC0000"/>
            </a:solidFill>
            <a:miter lim="800000"/>
            <a:headEnd/>
            <a:tailEnd/>
          </a:ln>
        </p:spPr>
        <p:txBody>
          <a:bodyPr wrap="none" anchor="ctr"/>
          <a:lstStyle/>
          <a:p>
            <a:pPr fontAlgn="base">
              <a:spcBef>
                <a:spcPct val="0"/>
              </a:spcBef>
              <a:spcAft>
                <a:spcPct val="0"/>
              </a:spcAft>
            </a:pPr>
            <a:endParaRPr lang="en-US" sz="2400" dirty="0">
              <a:solidFill>
                <a:srgbClr val="02367A"/>
              </a:solidFill>
              <a:cs typeface="Arial" charset="0"/>
            </a:endParaRPr>
          </a:p>
        </p:txBody>
      </p:sp>
      <p:sp>
        <p:nvSpPr>
          <p:cNvPr id="98" name="TextBox 97">
            <a:extLst>
              <a:ext uri="{FF2B5EF4-FFF2-40B4-BE49-F238E27FC236}">
                <a16:creationId xmlns:a16="http://schemas.microsoft.com/office/drawing/2014/main" id="{44026BB4-A1F9-484E-995E-18FB73906CDF}"/>
              </a:ext>
            </a:extLst>
          </p:cNvPr>
          <p:cNvSpPr txBox="1"/>
          <p:nvPr/>
        </p:nvSpPr>
        <p:spPr>
          <a:xfrm>
            <a:off x="7478732" y="667632"/>
            <a:ext cx="1580192" cy="246221"/>
          </a:xfrm>
          <a:prstGeom prst="rect">
            <a:avLst/>
          </a:prstGeom>
          <a:noFill/>
        </p:spPr>
        <p:txBody>
          <a:bodyPr wrap="square" rtlCol="0">
            <a:spAutoFit/>
          </a:bodyPr>
          <a:lstStyle/>
          <a:p>
            <a:pPr fontAlgn="base">
              <a:spcBef>
                <a:spcPct val="0"/>
              </a:spcBef>
              <a:spcAft>
                <a:spcPct val="0"/>
              </a:spcAft>
            </a:pPr>
            <a:r>
              <a:rPr lang="en-ZA" sz="1000" b="1" dirty="0">
                <a:solidFill>
                  <a:srgbClr val="FF0000"/>
                </a:solidFill>
                <a:cs typeface="Arial" charset="0"/>
              </a:rPr>
              <a:t>Continuing Support</a:t>
            </a:r>
          </a:p>
        </p:txBody>
      </p:sp>
      <p:cxnSp>
        <p:nvCxnSpPr>
          <p:cNvPr id="99" name="Elbow Connector 99">
            <a:extLst>
              <a:ext uri="{FF2B5EF4-FFF2-40B4-BE49-F238E27FC236}">
                <a16:creationId xmlns:a16="http://schemas.microsoft.com/office/drawing/2014/main" id="{1E088170-C588-4165-BD26-D81420662137}"/>
              </a:ext>
            </a:extLst>
          </p:cNvPr>
          <p:cNvCxnSpPr>
            <a:cxnSpLocks/>
          </p:cNvCxnSpPr>
          <p:nvPr/>
        </p:nvCxnSpPr>
        <p:spPr>
          <a:xfrm rot="16200000" flipV="1">
            <a:off x="7233155" y="1841066"/>
            <a:ext cx="1945134" cy="220555"/>
          </a:xfrm>
          <a:prstGeom prst="bentConnector3">
            <a:avLst>
              <a:gd name="adj1" fmla="val 50000"/>
            </a:avLst>
          </a:prstGeom>
          <a:ln w="3175">
            <a:solidFill>
              <a:schemeClr val="bg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20" name="Rectangle 119">
            <a:extLst>
              <a:ext uri="{FF2B5EF4-FFF2-40B4-BE49-F238E27FC236}">
                <a16:creationId xmlns:a16="http://schemas.microsoft.com/office/drawing/2014/main" id="{260009F8-D272-4FD3-A625-EA2EFDCC7C09}"/>
              </a:ext>
            </a:extLst>
          </p:cNvPr>
          <p:cNvSpPr/>
          <p:nvPr/>
        </p:nvSpPr>
        <p:spPr>
          <a:xfrm>
            <a:off x="1542640" y="3668288"/>
            <a:ext cx="2262158" cy="369332"/>
          </a:xfrm>
          <a:prstGeom prst="rect">
            <a:avLst/>
          </a:prstGeom>
          <a:ln>
            <a:noFill/>
          </a:ln>
        </p:spPr>
        <p:txBody>
          <a:bodyPr wrap="none">
            <a:spAutoFit/>
          </a:bodyPr>
          <a:lstStyle/>
          <a:p>
            <a:r>
              <a:rPr lang="en-ZA" dirty="0">
                <a:solidFill>
                  <a:srgbClr val="000408"/>
                </a:solidFill>
              </a:rPr>
              <a:t>Dependant Services</a:t>
            </a:r>
            <a:endParaRPr lang="en-US" dirty="0">
              <a:solidFill>
                <a:srgbClr val="000408"/>
              </a:solidFill>
            </a:endParaRPr>
          </a:p>
        </p:txBody>
      </p:sp>
      <p:sp>
        <p:nvSpPr>
          <p:cNvPr id="121" name="TextBox 120">
            <a:extLst>
              <a:ext uri="{FF2B5EF4-FFF2-40B4-BE49-F238E27FC236}">
                <a16:creationId xmlns:a16="http://schemas.microsoft.com/office/drawing/2014/main" id="{A4CFEA73-B654-46E9-98E3-A921982A1AE3}"/>
              </a:ext>
            </a:extLst>
          </p:cNvPr>
          <p:cNvSpPr txBox="1"/>
          <p:nvPr/>
        </p:nvSpPr>
        <p:spPr>
          <a:xfrm>
            <a:off x="2513609" y="4032595"/>
            <a:ext cx="1440626"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Unix Hosting Service</a:t>
            </a:r>
          </a:p>
        </p:txBody>
      </p:sp>
      <p:sp>
        <p:nvSpPr>
          <p:cNvPr id="122" name="TextBox 121">
            <a:extLst>
              <a:ext uri="{FF2B5EF4-FFF2-40B4-BE49-F238E27FC236}">
                <a16:creationId xmlns:a16="http://schemas.microsoft.com/office/drawing/2014/main" id="{5B3A20B3-4114-40D7-8FAE-0EEAE79010BA}"/>
              </a:ext>
            </a:extLst>
          </p:cNvPr>
          <p:cNvSpPr txBox="1"/>
          <p:nvPr/>
        </p:nvSpPr>
        <p:spPr>
          <a:xfrm>
            <a:off x="2513610" y="4361277"/>
            <a:ext cx="1440626" cy="215444"/>
          </a:xfrm>
          <a:prstGeom prst="rect">
            <a:avLst/>
          </a:prstGeom>
          <a:solidFill>
            <a:srgbClr val="002060"/>
          </a:solidFill>
        </p:spPr>
        <p:txBody>
          <a:bodyPr wrap="square" rtlCol="0">
            <a:spAutoFit/>
          </a:bodyPr>
          <a:lstStyle/>
          <a:p>
            <a:pPr algn="ctr"/>
            <a:r>
              <a:rPr lang="en-ZA" sz="800" dirty="0">
                <a:solidFill>
                  <a:schemeClr val="bg1">
                    <a:lumMod val="65000"/>
                  </a:schemeClr>
                </a:solidFill>
              </a:rPr>
              <a:t>Open Systems Storage</a:t>
            </a:r>
          </a:p>
        </p:txBody>
      </p:sp>
      <p:sp>
        <p:nvSpPr>
          <p:cNvPr id="123" name="TextBox 122">
            <a:extLst>
              <a:ext uri="{FF2B5EF4-FFF2-40B4-BE49-F238E27FC236}">
                <a16:creationId xmlns:a16="http://schemas.microsoft.com/office/drawing/2014/main" id="{48E0A29C-D4D9-41F2-BE74-821A932BFC55}"/>
              </a:ext>
            </a:extLst>
          </p:cNvPr>
          <p:cNvSpPr txBox="1"/>
          <p:nvPr/>
        </p:nvSpPr>
        <p:spPr>
          <a:xfrm>
            <a:off x="2513609" y="4721317"/>
            <a:ext cx="1440626"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LAN  Port Service</a:t>
            </a:r>
          </a:p>
        </p:txBody>
      </p:sp>
      <p:sp>
        <p:nvSpPr>
          <p:cNvPr id="124" name="TextBox 123">
            <a:extLst>
              <a:ext uri="{FF2B5EF4-FFF2-40B4-BE49-F238E27FC236}">
                <a16:creationId xmlns:a16="http://schemas.microsoft.com/office/drawing/2014/main" id="{A0A313E0-1D26-4CF8-808E-3A6CC1C8D795}"/>
              </a:ext>
            </a:extLst>
          </p:cNvPr>
          <p:cNvSpPr txBox="1"/>
          <p:nvPr/>
        </p:nvSpPr>
        <p:spPr>
          <a:xfrm>
            <a:off x="1540311" y="4032595"/>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Platforms</a:t>
            </a:r>
          </a:p>
        </p:txBody>
      </p:sp>
      <p:sp>
        <p:nvSpPr>
          <p:cNvPr id="125" name="TextBox 124">
            <a:extLst>
              <a:ext uri="{FF2B5EF4-FFF2-40B4-BE49-F238E27FC236}">
                <a16:creationId xmlns:a16="http://schemas.microsoft.com/office/drawing/2014/main" id="{99352294-E339-4719-BE0B-7B0B0F8CE6C2}"/>
              </a:ext>
            </a:extLst>
          </p:cNvPr>
          <p:cNvSpPr txBox="1"/>
          <p:nvPr/>
        </p:nvSpPr>
        <p:spPr>
          <a:xfrm>
            <a:off x="1532881" y="4341532"/>
            <a:ext cx="973298" cy="246221"/>
          </a:xfrm>
          <a:prstGeom prst="rect">
            <a:avLst/>
          </a:prstGeom>
          <a:noFill/>
          <a:ln w="3175">
            <a:solidFill>
              <a:schemeClr val="tx1"/>
            </a:solidFill>
          </a:ln>
        </p:spPr>
        <p:txBody>
          <a:bodyPr wrap="square" rtlCol="0">
            <a:spAutoFit/>
          </a:bodyPr>
          <a:lstStyle/>
          <a:p>
            <a:pPr algn="ctr"/>
            <a:r>
              <a:rPr lang="en-ZA" sz="1000" dirty="0">
                <a:solidFill>
                  <a:schemeClr val="tx2">
                    <a:lumMod val="75000"/>
                  </a:schemeClr>
                </a:solidFill>
              </a:rPr>
              <a:t>Storage</a:t>
            </a:r>
          </a:p>
        </p:txBody>
      </p:sp>
      <p:sp>
        <p:nvSpPr>
          <p:cNvPr id="126" name="TextBox 125">
            <a:extLst>
              <a:ext uri="{FF2B5EF4-FFF2-40B4-BE49-F238E27FC236}">
                <a16:creationId xmlns:a16="http://schemas.microsoft.com/office/drawing/2014/main" id="{EB5CA941-1915-4918-9A11-6677DF17A30E}"/>
              </a:ext>
            </a:extLst>
          </p:cNvPr>
          <p:cNvSpPr txBox="1"/>
          <p:nvPr/>
        </p:nvSpPr>
        <p:spPr>
          <a:xfrm>
            <a:off x="1540311" y="4721317"/>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Networks</a:t>
            </a:r>
          </a:p>
        </p:txBody>
      </p:sp>
      <p:sp>
        <p:nvSpPr>
          <p:cNvPr id="127" name="TextBox 126">
            <a:extLst>
              <a:ext uri="{FF2B5EF4-FFF2-40B4-BE49-F238E27FC236}">
                <a16:creationId xmlns:a16="http://schemas.microsoft.com/office/drawing/2014/main" id="{26E5B563-A893-4D74-AFEE-BC1E462D170F}"/>
              </a:ext>
            </a:extLst>
          </p:cNvPr>
          <p:cNvSpPr txBox="1"/>
          <p:nvPr/>
        </p:nvSpPr>
        <p:spPr>
          <a:xfrm>
            <a:off x="1540312" y="5360096"/>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Security</a:t>
            </a:r>
          </a:p>
        </p:txBody>
      </p:sp>
      <p:sp>
        <p:nvSpPr>
          <p:cNvPr id="128" name="TextBox 127">
            <a:extLst>
              <a:ext uri="{FF2B5EF4-FFF2-40B4-BE49-F238E27FC236}">
                <a16:creationId xmlns:a16="http://schemas.microsoft.com/office/drawing/2014/main" id="{3214319E-DB8A-4D0A-962F-E20E57E75D5E}"/>
              </a:ext>
            </a:extLst>
          </p:cNvPr>
          <p:cNvSpPr txBox="1"/>
          <p:nvPr/>
        </p:nvSpPr>
        <p:spPr>
          <a:xfrm>
            <a:off x="4037080" y="4721317"/>
            <a:ext cx="1503957"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WAN Bandwidth </a:t>
            </a:r>
          </a:p>
        </p:txBody>
      </p:sp>
      <p:sp>
        <p:nvSpPr>
          <p:cNvPr id="129" name="TextBox 128">
            <a:extLst>
              <a:ext uri="{FF2B5EF4-FFF2-40B4-BE49-F238E27FC236}">
                <a16:creationId xmlns:a16="http://schemas.microsoft.com/office/drawing/2014/main" id="{6E313AC0-D9AF-4886-B533-3C783D22EE92}"/>
              </a:ext>
            </a:extLst>
          </p:cNvPr>
          <p:cNvSpPr txBox="1"/>
          <p:nvPr/>
        </p:nvSpPr>
        <p:spPr>
          <a:xfrm>
            <a:off x="4057098" y="4031106"/>
            <a:ext cx="1456644"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X86 Hosting Service</a:t>
            </a:r>
          </a:p>
        </p:txBody>
      </p:sp>
      <p:sp>
        <p:nvSpPr>
          <p:cNvPr id="130" name="TextBox 129">
            <a:extLst>
              <a:ext uri="{FF2B5EF4-FFF2-40B4-BE49-F238E27FC236}">
                <a16:creationId xmlns:a16="http://schemas.microsoft.com/office/drawing/2014/main" id="{27E84FA2-A8F7-4A9B-8ABF-4F1D98BE0111}"/>
              </a:ext>
            </a:extLst>
          </p:cNvPr>
          <p:cNvSpPr txBox="1"/>
          <p:nvPr/>
        </p:nvSpPr>
        <p:spPr>
          <a:xfrm>
            <a:off x="4057098" y="4361277"/>
            <a:ext cx="1440626" cy="215444"/>
          </a:xfrm>
          <a:prstGeom prst="rect">
            <a:avLst/>
          </a:prstGeom>
          <a:solidFill>
            <a:srgbClr val="002060"/>
          </a:solidFill>
        </p:spPr>
        <p:txBody>
          <a:bodyPr wrap="square" rtlCol="0">
            <a:spAutoFit/>
          </a:bodyPr>
          <a:lstStyle/>
          <a:p>
            <a:pPr algn="ctr"/>
            <a:r>
              <a:rPr lang="en-ZA" sz="800" dirty="0">
                <a:solidFill>
                  <a:schemeClr val="bg1">
                    <a:lumMod val="65000"/>
                  </a:schemeClr>
                </a:solidFill>
              </a:rPr>
              <a:t>Open Systems Backup</a:t>
            </a:r>
          </a:p>
        </p:txBody>
      </p:sp>
      <p:sp>
        <p:nvSpPr>
          <p:cNvPr id="131" name="TextBox 130">
            <a:extLst>
              <a:ext uri="{FF2B5EF4-FFF2-40B4-BE49-F238E27FC236}">
                <a16:creationId xmlns:a16="http://schemas.microsoft.com/office/drawing/2014/main" id="{DD81781F-36C1-42FD-862B-131A2536163D}"/>
              </a:ext>
            </a:extLst>
          </p:cNvPr>
          <p:cNvSpPr txBox="1"/>
          <p:nvPr/>
        </p:nvSpPr>
        <p:spPr>
          <a:xfrm>
            <a:off x="2521041" y="5361585"/>
            <a:ext cx="1440626"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Authentication</a:t>
            </a:r>
          </a:p>
        </p:txBody>
      </p:sp>
      <p:sp>
        <p:nvSpPr>
          <p:cNvPr id="132" name="TextBox 131">
            <a:extLst>
              <a:ext uri="{FF2B5EF4-FFF2-40B4-BE49-F238E27FC236}">
                <a16:creationId xmlns:a16="http://schemas.microsoft.com/office/drawing/2014/main" id="{24BE6D37-C281-4A07-9AB1-7E1D71C587B8}"/>
              </a:ext>
            </a:extLst>
          </p:cNvPr>
          <p:cNvSpPr txBox="1"/>
          <p:nvPr/>
        </p:nvSpPr>
        <p:spPr>
          <a:xfrm>
            <a:off x="4064530" y="5360096"/>
            <a:ext cx="1456644"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Network Protection</a:t>
            </a:r>
          </a:p>
        </p:txBody>
      </p:sp>
      <p:sp>
        <p:nvSpPr>
          <p:cNvPr id="133" name="TextBox 132">
            <a:extLst>
              <a:ext uri="{FF2B5EF4-FFF2-40B4-BE49-F238E27FC236}">
                <a16:creationId xmlns:a16="http://schemas.microsoft.com/office/drawing/2014/main" id="{7B03EAE6-EE5F-4182-B822-228CCB5D0F7E}"/>
              </a:ext>
            </a:extLst>
          </p:cNvPr>
          <p:cNvSpPr txBox="1"/>
          <p:nvPr/>
        </p:nvSpPr>
        <p:spPr>
          <a:xfrm>
            <a:off x="1532881" y="6003451"/>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ESM</a:t>
            </a:r>
          </a:p>
        </p:txBody>
      </p:sp>
      <p:sp>
        <p:nvSpPr>
          <p:cNvPr id="134" name="TextBox 133">
            <a:extLst>
              <a:ext uri="{FF2B5EF4-FFF2-40B4-BE49-F238E27FC236}">
                <a16:creationId xmlns:a16="http://schemas.microsoft.com/office/drawing/2014/main" id="{5902CCCB-9789-4D36-B65C-DA6AA402871C}"/>
              </a:ext>
            </a:extLst>
          </p:cNvPr>
          <p:cNvSpPr txBox="1"/>
          <p:nvPr/>
        </p:nvSpPr>
        <p:spPr>
          <a:xfrm>
            <a:off x="2513609" y="6004940"/>
            <a:ext cx="3000133"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Service Operation</a:t>
            </a:r>
          </a:p>
        </p:txBody>
      </p:sp>
      <p:sp>
        <p:nvSpPr>
          <p:cNvPr id="135" name="TextBox 134">
            <a:extLst>
              <a:ext uri="{FF2B5EF4-FFF2-40B4-BE49-F238E27FC236}">
                <a16:creationId xmlns:a16="http://schemas.microsoft.com/office/drawing/2014/main" id="{AB9F78F1-AEA8-4F9A-9B32-3F7FDF5952AE}"/>
              </a:ext>
            </a:extLst>
          </p:cNvPr>
          <p:cNvSpPr txBox="1"/>
          <p:nvPr/>
        </p:nvSpPr>
        <p:spPr>
          <a:xfrm>
            <a:off x="1532881" y="5669362"/>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Security</a:t>
            </a:r>
          </a:p>
        </p:txBody>
      </p:sp>
      <p:sp>
        <p:nvSpPr>
          <p:cNvPr id="136" name="TextBox 135">
            <a:extLst>
              <a:ext uri="{FF2B5EF4-FFF2-40B4-BE49-F238E27FC236}">
                <a16:creationId xmlns:a16="http://schemas.microsoft.com/office/drawing/2014/main" id="{92885DFE-6D7B-464C-AB63-DBAF2D6EFE7B}"/>
              </a:ext>
            </a:extLst>
          </p:cNvPr>
          <p:cNvSpPr txBox="1"/>
          <p:nvPr/>
        </p:nvSpPr>
        <p:spPr>
          <a:xfrm>
            <a:off x="2513609" y="5670851"/>
            <a:ext cx="3007565"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Server Protection</a:t>
            </a:r>
          </a:p>
        </p:txBody>
      </p:sp>
      <p:sp>
        <p:nvSpPr>
          <p:cNvPr id="137" name="TextBox 136">
            <a:extLst>
              <a:ext uri="{FF2B5EF4-FFF2-40B4-BE49-F238E27FC236}">
                <a16:creationId xmlns:a16="http://schemas.microsoft.com/office/drawing/2014/main" id="{6C71E16C-F6A0-4177-94EA-C5B46DD1AFE2}"/>
              </a:ext>
            </a:extLst>
          </p:cNvPr>
          <p:cNvSpPr txBox="1"/>
          <p:nvPr/>
        </p:nvSpPr>
        <p:spPr>
          <a:xfrm>
            <a:off x="1547743" y="5038056"/>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Data Centre</a:t>
            </a:r>
          </a:p>
        </p:txBody>
      </p:sp>
      <p:sp>
        <p:nvSpPr>
          <p:cNvPr id="138" name="TextBox 137">
            <a:extLst>
              <a:ext uri="{FF2B5EF4-FFF2-40B4-BE49-F238E27FC236}">
                <a16:creationId xmlns:a16="http://schemas.microsoft.com/office/drawing/2014/main" id="{AAB17263-628A-4721-A2A1-2E40F41910C6}"/>
              </a:ext>
            </a:extLst>
          </p:cNvPr>
          <p:cNvSpPr txBox="1"/>
          <p:nvPr/>
        </p:nvSpPr>
        <p:spPr>
          <a:xfrm>
            <a:off x="2528471" y="5039545"/>
            <a:ext cx="3000133"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Data Centre Hosting</a:t>
            </a:r>
          </a:p>
        </p:txBody>
      </p:sp>
      <p:cxnSp>
        <p:nvCxnSpPr>
          <p:cNvPr id="2" name="Straight Connector 1">
            <a:extLst>
              <a:ext uri="{FF2B5EF4-FFF2-40B4-BE49-F238E27FC236}">
                <a16:creationId xmlns:a16="http://schemas.microsoft.com/office/drawing/2014/main" id="{789ADFCA-5D70-8DE0-E951-8B7A791E4338}"/>
              </a:ext>
            </a:extLst>
          </p:cNvPr>
          <p:cNvCxnSpPr/>
          <p:nvPr/>
        </p:nvCxnSpPr>
        <p:spPr bwMode="auto">
          <a:xfrm>
            <a:off x="4665621" y="1043854"/>
            <a:ext cx="0" cy="2290899"/>
          </a:xfrm>
          <a:prstGeom prst="line">
            <a:avLst/>
          </a:prstGeom>
          <a:noFill/>
          <a:ln w="12700" cap="flat" cmpd="sng" algn="ctr">
            <a:solidFill>
              <a:schemeClr val="accent1"/>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459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D12F188-E23E-461C-9ACC-575CE11730EC}"/>
              </a:ext>
            </a:extLst>
          </p:cNvPr>
          <p:cNvCxnSpPr/>
          <p:nvPr/>
        </p:nvCxnSpPr>
        <p:spPr>
          <a:xfrm flipV="1">
            <a:off x="8568474" y="979316"/>
            <a:ext cx="0"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BB200F6-6492-4D47-8F50-E2A1264AB4A9}"/>
              </a:ext>
            </a:extLst>
          </p:cNvPr>
          <p:cNvCxnSpPr/>
          <p:nvPr/>
        </p:nvCxnSpPr>
        <p:spPr>
          <a:xfrm flipH="1" flipV="1">
            <a:off x="3828155" y="979316"/>
            <a:ext cx="1"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75F4964-CDBE-44AD-8DC7-801034B941F5}"/>
              </a:ext>
            </a:extLst>
          </p:cNvPr>
          <p:cNvCxnSpPr/>
          <p:nvPr/>
        </p:nvCxnSpPr>
        <p:spPr>
          <a:xfrm flipV="1">
            <a:off x="5428148" y="979316"/>
            <a:ext cx="0" cy="2272710"/>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3B25D40-2C45-4364-BED6-5EF93888EAE0}"/>
              </a:ext>
            </a:extLst>
          </p:cNvPr>
          <p:cNvCxnSpPr/>
          <p:nvPr/>
        </p:nvCxnSpPr>
        <p:spPr>
          <a:xfrm flipV="1">
            <a:off x="6990690" y="966038"/>
            <a:ext cx="0" cy="2272710"/>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511B5539-809D-4053-95A6-2F5535FCAF5F}"/>
              </a:ext>
            </a:extLst>
          </p:cNvPr>
          <p:cNvSpPr txBox="1"/>
          <p:nvPr/>
        </p:nvSpPr>
        <p:spPr>
          <a:xfrm>
            <a:off x="1358199" y="0"/>
            <a:ext cx="3567752" cy="736550"/>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800">
                <a:solidFill>
                  <a:schemeClr val="lt1"/>
                </a:solidFill>
                <a:latin typeface="Arial" charset="0"/>
                <a:cs typeface="Arial"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sz="1600" dirty="0"/>
              <a:t>Database Hosting Service – </a:t>
            </a:r>
          </a:p>
          <a:p>
            <a:r>
              <a:rPr lang="en-ZA" sz="1600" dirty="0"/>
              <a:t>Oracle Database</a:t>
            </a:r>
          </a:p>
        </p:txBody>
      </p:sp>
      <p:sp>
        <p:nvSpPr>
          <p:cNvPr id="26" name="TextBox 25">
            <a:extLst>
              <a:ext uri="{FF2B5EF4-FFF2-40B4-BE49-F238E27FC236}">
                <a16:creationId xmlns:a16="http://schemas.microsoft.com/office/drawing/2014/main" id="{6F554568-3E5A-453D-AB33-2403267F8AE9}"/>
              </a:ext>
            </a:extLst>
          </p:cNvPr>
          <p:cNvSpPr txBox="1"/>
          <p:nvPr/>
        </p:nvSpPr>
        <p:spPr>
          <a:xfrm>
            <a:off x="5872727" y="92211"/>
            <a:ext cx="2360082" cy="523220"/>
          </a:xfrm>
          <a:prstGeom prst="rect">
            <a:avLst/>
          </a:prstGeom>
          <a:solidFill>
            <a:srgbClr val="002060"/>
          </a:solidFill>
          <a:ln>
            <a:solidFill>
              <a:schemeClr val="tx1"/>
            </a:solidFill>
          </a:ln>
        </p:spPr>
        <p:txBody>
          <a:bodyPr wrap="square" rtlCol="0">
            <a:spAutoFit/>
          </a:bodyPr>
          <a:lstStyle/>
          <a:p>
            <a:pPr algn="ctr"/>
            <a:r>
              <a:rPr lang="en-ZA" sz="1400" dirty="0">
                <a:solidFill>
                  <a:schemeClr val="bg1"/>
                </a:solidFill>
              </a:rPr>
              <a:t>Technology Adoption Strategy</a:t>
            </a:r>
          </a:p>
        </p:txBody>
      </p:sp>
      <p:sp>
        <p:nvSpPr>
          <p:cNvPr id="27" name="Rectangle 26">
            <a:extLst>
              <a:ext uri="{FF2B5EF4-FFF2-40B4-BE49-F238E27FC236}">
                <a16:creationId xmlns:a16="http://schemas.microsoft.com/office/drawing/2014/main" id="{5DFA31E0-8A70-41FE-9569-09AD15D1CD53}"/>
              </a:ext>
            </a:extLst>
          </p:cNvPr>
          <p:cNvSpPr/>
          <p:nvPr/>
        </p:nvSpPr>
        <p:spPr>
          <a:xfrm>
            <a:off x="8214507" y="92211"/>
            <a:ext cx="1224137" cy="523220"/>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rial" charset="0"/>
                <a:cs typeface="Arial" charset="0"/>
              </a:rPr>
              <a:t>N</a:t>
            </a:r>
          </a:p>
        </p:txBody>
      </p:sp>
      <p:sp>
        <p:nvSpPr>
          <p:cNvPr id="28" name="Rectangle 27">
            <a:extLst>
              <a:ext uri="{FF2B5EF4-FFF2-40B4-BE49-F238E27FC236}">
                <a16:creationId xmlns:a16="http://schemas.microsoft.com/office/drawing/2014/main" id="{B790BFEF-811A-449A-8196-67FD10D46B79}"/>
              </a:ext>
            </a:extLst>
          </p:cNvPr>
          <p:cNvSpPr/>
          <p:nvPr/>
        </p:nvSpPr>
        <p:spPr>
          <a:xfrm rot="16200000">
            <a:off x="465830" y="2170132"/>
            <a:ext cx="2221734" cy="337743"/>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dirty="0">
                <a:solidFill>
                  <a:schemeClr val="lt1"/>
                </a:solidFill>
                <a:latin typeface="Arial" charset="0"/>
                <a:cs typeface="Arial" charset="0"/>
              </a:rPr>
              <a:t>DBMS</a:t>
            </a:r>
          </a:p>
        </p:txBody>
      </p:sp>
      <p:grpSp>
        <p:nvGrpSpPr>
          <p:cNvPr id="29" name="Group 27">
            <a:extLst>
              <a:ext uri="{FF2B5EF4-FFF2-40B4-BE49-F238E27FC236}">
                <a16:creationId xmlns:a16="http://schemas.microsoft.com/office/drawing/2014/main" id="{A7B4F210-BDB4-4770-93E7-E43F43391109}"/>
              </a:ext>
            </a:extLst>
          </p:cNvPr>
          <p:cNvGrpSpPr>
            <a:grpSpLocks/>
          </p:cNvGrpSpPr>
          <p:nvPr/>
        </p:nvGrpSpPr>
        <p:grpSpPr bwMode="auto">
          <a:xfrm>
            <a:off x="3821681" y="3279322"/>
            <a:ext cx="6321494" cy="546101"/>
            <a:chOff x="1247" y="2901"/>
            <a:chExt cx="4179" cy="344"/>
          </a:xfrm>
        </p:grpSpPr>
        <p:sp>
          <p:nvSpPr>
            <p:cNvPr id="30" name="Text Box 28">
              <a:extLst>
                <a:ext uri="{FF2B5EF4-FFF2-40B4-BE49-F238E27FC236}">
                  <a16:creationId xmlns:a16="http://schemas.microsoft.com/office/drawing/2014/main" id="{44FC5840-2EB0-4398-A9DB-1CD36FCD2DF6}"/>
                </a:ext>
              </a:extLst>
            </p:cNvPr>
            <p:cNvSpPr txBox="1">
              <a:spLocks noChangeArrowheads="1"/>
            </p:cNvSpPr>
            <p:nvPr/>
          </p:nvSpPr>
          <p:spPr bwMode="auto">
            <a:xfrm>
              <a:off x="1648"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2024</a:t>
              </a:r>
            </a:p>
          </p:txBody>
        </p:sp>
        <p:sp>
          <p:nvSpPr>
            <p:cNvPr id="31" name="Line 29">
              <a:extLst>
                <a:ext uri="{FF2B5EF4-FFF2-40B4-BE49-F238E27FC236}">
                  <a16:creationId xmlns:a16="http://schemas.microsoft.com/office/drawing/2014/main" id="{F51A7C22-4F76-486E-8450-F6617364DF11}"/>
                </a:ext>
              </a:extLst>
            </p:cNvPr>
            <p:cNvSpPr>
              <a:spLocks noChangeShapeType="1"/>
            </p:cNvSpPr>
            <p:nvPr/>
          </p:nvSpPr>
          <p:spPr bwMode="auto">
            <a:xfrm>
              <a:off x="1247"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32" name="Line 30">
              <a:extLst>
                <a:ext uri="{FF2B5EF4-FFF2-40B4-BE49-F238E27FC236}">
                  <a16:creationId xmlns:a16="http://schemas.microsoft.com/office/drawing/2014/main" id="{3A84313B-B3ED-40A5-A906-BE2F8C46D203}"/>
                </a:ext>
              </a:extLst>
            </p:cNvPr>
            <p:cNvSpPr>
              <a:spLocks noChangeShapeType="1"/>
            </p:cNvSpPr>
            <p:nvPr/>
          </p:nvSpPr>
          <p:spPr bwMode="auto">
            <a:xfrm>
              <a:off x="1769"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33" name="Line 31">
              <a:extLst>
                <a:ext uri="{FF2B5EF4-FFF2-40B4-BE49-F238E27FC236}">
                  <a16:creationId xmlns:a16="http://schemas.microsoft.com/office/drawing/2014/main" id="{160367B4-44CE-4E27-931E-835AF876DFD2}"/>
                </a:ext>
              </a:extLst>
            </p:cNvPr>
            <p:cNvSpPr>
              <a:spLocks noChangeShapeType="1"/>
            </p:cNvSpPr>
            <p:nvPr/>
          </p:nvSpPr>
          <p:spPr bwMode="auto">
            <a:xfrm>
              <a:off x="1508"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34" name="Line 32">
              <a:extLst>
                <a:ext uri="{FF2B5EF4-FFF2-40B4-BE49-F238E27FC236}">
                  <a16:creationId xmlns:a16="http://schemas.microsoft.com/office/drawing/2014/main" id="{0B5A2050-7CED-4C14-AB70-F95E493A70AB}"/>
                </a:ext>
              </a:extLst>
            </p:cNvPr>
            <p:cNvSpPr>
              <a:spLocks noChangeShapeType="1"/>
            </p:cNvSpPr>
            <p:nvPr/>
          </p:nvSpPr>
          <p:spPr bwMode="auto">
            <a:xfrm>
              <a:off x="2029"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35" name="Text Box 33">
              <a:extLst>
                <a:ext uri="{FF2B5EF4-FFF2-40B4-BE49-F238E27FC236}">
                  <a16:creationId xmlns:a16="http://schemas.microsoft.com/office/drawing/2014/main" id="{17A2F1C1-9925-4ED8-AD92-94052CBBFABA}"/>
                </a:ext>
              </a:extLst>
            </p:cNvPr>
            <p:cNvSpPr txBox="1">
              <a:spLocks noChangeArrowheads="1"/>
            </p:cNvSpPr>
            <p:nvPr/>
          </p:nvSpPr>
          <p:spPr bwMode="auto">
            <a:xfrm>
              <a:off x="1297"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36" name="Text Box 34">
              <a:extLst>
                <a:ext uri="{FF2B5EF4-FFF2-40B4-BE49-F238E27FC236}">
                  <a16:creationId xmlns:a16="http://schemas.microsoft.com/office/drawing/2014/main" id="{B3552596-64F6-41D3-A894-1CBD4F413078}"/>
                </a:ext>
              </a:extLst>
            </p:cNvPr>
            <p:cNvSpPr txBox="1">
              <a:spLocks noChangeArrowheads="1"/>
            </p:cNvSpPr>
            <p:nvPr/>
          </p:nvSpPr>
          <p:spPr bwMode="auto">
            <a:xfrm>
              <a:off x="1568"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37" name="Text Box 35">
              <a:extLst>
                <a:ext uri="{FF2B5EF4-FFF2-40B4-BE49-F238E27FC236}">
                  <a16:creationId xmlns:a16="http://schemas.microsoft.com/office/drawing/2014/main" id="{02DB6206-7C16-46C1-ADD7-EF75B9C7F429}"/>
                </a:ext>
              </a:extLst>
            </p:cNvPr>
            <p:cNvSpPr txBox="1">
              <a:spLocks noChangeArrowheads="1"/>
            </p:cNvSpPr>
            <p:nvPr/>
          </p:nvSpPr>
          <p:spPr bwMode="auto">
            <a:xfrm>
              <a:off x="1809"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38" name="Text Box 36">
              <a:extLst>
                <a:ext uri="{FF2B5EF4-FFF2-40B4-BE49-F238E27FC236}">
                  <a16:creationId xmlns:a16="http://schemas.microsoft.com/office/drawing/2014/main" id="{83912ADF-91C1-44DD-BAE1-365A3DB0640F}"/>
                </a:ext>
              </a:extLst>
            </p:cNvPr>
            <p:cNvSpPr txBox="1">
              <a:spLocks noChangeArrowheads="1"/>
            </p:cNvSpPr>
            <p:nvPr/>
          </p:nvSpPr>
          <p:spPr bwMode="auto">
            <a:xfrm>
              <a:off x="2065"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39" name="Text Box 37">
              <a:extLst>
                <a:ext uri="{FF2B5EF4-FFF2-40B4-BE49-F238E27FC236}">
                  <a16:creationId xmlns:a16="http://schemas.microsoft.com/office/drawing/2014/main" id="{70F71385-085D-4E8A-9A74-DBACADEB6DF3}"/>
                </a:ext>
              </a:extLst>
            </p:cNvPr>
            <p:cNvSpPr txBox="1">
              <a:spLocks noChangeArrowheads="1"/>
            </p:cNvSpPr>
            <p:nvPr/>
          </p:nvSpPr>
          <p:spPr bwMode="auto">
            <a:xfrm>
              <a:off x="2691"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2025</a:t>
              </a:r>
            </a:p>
          </p:txBody>
        </p:sp>
        <p:sp>
          <p:nvSpPr>
            <p:cNvPr id="40" name="Line 38">
              <a:extLst>
                <a:ext uri="{FF2B5EF4-FFF2-40B4-BE49-F238E27FC236}">
                  <a16:creationId xmlns:a16="http://schemas.microsoft.com/office/drawing/2014/main" id="{E59DED62-4343-4BD6-8259-9CDB6B7D632C}"/>
                </a:ext>
              </a:extLst>
            </p:cNvPr>
            <p:cNvSpPr>
              <a:spLocks noChangeShapeType="1"/>
            </p:cNvSpPr>
            <p:nvPr/>
          </p:nvSpPr>
          <p:spPr bwMode="auto">
            <a:xfrm>
              <a:off x="2290"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41" name="Line 39">
              <a:extLst>
                <a:ext uri="{FF2B5EF4-FFF2-40B4-BE49-F238E27FC236}">
                  <a16:creationId xmlns:a16="http://schemas.microsoft.com/office/drawing/2014/main" id="{5C76CA55-9DDD-4D96-B7C0-62D5B3947A7A}"/>
                </a:ext>
              </a:extLst>
            </p:cNvPr>
            <p:cNvSpPr>
              <a:spLocks noChangeShapeType="1"/>
            </p:cNvSpPr>
            <p:nvPr/>
          </p:nvSpPr>
          <p:spPr bwMode="auto">
            <a:xfrm>
              <a:off x="2812"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42" name="Line 40">
              <a:extLst>
                <a:ext uri="{FF2B5EF4-FFF2-40B4-BE49-F238E27FC236}">
                  <a16:creationId xmlns:a16="http://schemas.microsoft.com/office/drawing/2014/main" id="{E1050736-F2D3-4F26-A1A3-2C781C81D7BF}"/>
                </a:ext>
              </a:extLst>
            </p:cNvPr>
            <p:cNvSpPr>
              <a:spLocks noChangeShapeType="1"/>
            </p:cNvSpPr>
            <p:nvPr/>
          </p:nvSpPr>
          <p:spPr bwMode="auto">
            <a:xfrm>
              <a:off x="2551"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43" name="Line 41">
              <a:extLst>
                <a:ext uri="{FF2B5EF4-FFF2-40B4-BE49-F238E27FC236}">
                  <a16:creationId xmlns:a16="http://schemas.microsoft.com/office/drawing/2014/main" id="{F5537056-3C11-45BD-AD0A-8B84181AD09D}"/>
                </a:ext>
              </a:extLst>
            </p:cNvPr>
            <p:cNvSpPr>
              <a:spLocks noChangeShapeType="1"/>
            </p:cNvSpPr>
            <p:nvPr/>
          </p:nvSpPr>
          <p:spPr bwMode="auto">
            <a:xfrm>
              <a:off x="3072"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44" name="Text Box 42">
              <a:extLst>
                <a:ext uri="{FF2B5EF4-FFF2-40B4-BE49-F238E27FC236}">
                  <a16:creationId xmlns:a16="http://schemas.microsoft.com/office/drawing/2014/main" id="{FE74CA0C-B144-46FA-913E-6BEF6709919B}"/>
                </a:ext>
              </a:extLst>
            </p:cNvPr>
            <p:cNvSpPr txBox="1">
              <a:spLocks noChangeArrowheads="1"/>
            </p:cNvSpPr>
            <p:nvPr/>
          </p:nvSpPr>
          <p:spPr bwMode="auto">
            <a:xfrm>
              <a:off x="2340"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45" name="Text Box 43">
              <a:extLst>
                <a:ext uri="{FF2B5EF4-FFF2-40B4-BE49-F238E27FC236}">
                  <a16:creationId xmlns:a16="http://schemas.microsoft.com/office/drawing/2014/main" id="{C88ABC8D-9BE8-47FC-8C21-A9F086AB359C}"/>
                </a:ext>
              </a:extLst>
            </p:cNvPr>
            <p:cNvSpPr txBox="1">
              <a:spLocks noChangeArrowheads="1"/>
            </p:cNvSpPr>
            <p:nvPr/>
          </p:nvSpPr>
          <p:spPr bwMode="auto">
            <a:xfrm>
              <a:off x="2611"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46" name="Text Box 44">
              <a:extLst>
                <a:ext uri="{FF2B5EF4-FFF2-40B4-BE49-F238E27FC236}">
                  <a16:creationId xmlns:a16="http://schemas.microsoft.com/office/drawing/2014/main" id="{9446394C-0625-43C8-AF2C-16DA353D5DDC}"/>
                </a:ext>
              </a:extLst>
            </p:cNvPr>
            <p:cNvSpPr txBox="1">
              <a:spLocks noChangeArrowheads="1"/>
            </p:cNvSpPr>
            <p:nvPr/>
          </p:nvSpPr>
          <p:spPr bwMode="auto">
            <a:xfrm>
              <a:off x="2852"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47" name="Text Box 45">
              <a:extLst>
                <a:ext uri="{FF2B5EF4-FFF2-40B4-BE49-F238E27FC236}">
                  <a16:creationId xmlns:a16="http://schemas.microsoft.com/office/drawing/2014/main" id="{533F186A-5ADA-433A-AB3B-9C13E6AF1B20}"/>
                </a:ext>
              </a:extLst>
            </p:cNvPr>
            <p:cNvSpPr txBox="1">
              <a:spLocks noChangeArrowheads="1"/>
            </p:cNvSpPr>
            <p:nvPr/>
          </p:nvSpPr>
          <p:spPr bwMode="auto">
            <a:xfrm>
              <a:off x="3108"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48" name="Text Box 46">
              <a:extLst>
                <a:ext uri="{FF2B5EF4-FFF2-40B4-BE49-F238E27FC236}">
                  <a16:creationId xmlns:a16="http://schemas.microsoft.com/office/drawing/2014/main" id="{2154542F-9D0A-45AB-9263-88B5E42004FE}"/>
                </a:ext>
              </a:extLst>
            </p:cNvPr>
            <p:cNvSpPr txBox="1">
              <a:spLocks noChangeArrowheads="1"/>
            </p:cNvSpPr>
            <p:nvPr/>
          </p:nvSpPr>
          <p:spPr bwMode="auto">
            <a:xfrm>
              <a:off x="3734"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2026</a:t>
              </a:r>
            </a:p>
          </p:txBody>
        </p:sp>
        <p:sp>
          <p:nvSpPr>
            <p:cNvPr id="49" name="Line 47">
              <a:extLst>
                <a:ext uri="{FF2B5EF4-FFF2-40B4-BE49-F238E27FC236}">
                  <a16:creationId xmlns:a16="http://schemas.microsoft.com/office/drawing/2014/main" id="{58925F61-A483-4E99-9CE2-6459B4516B15}"/>
                </a:ext>
              </a:extLst>
            </p:cNvPr>
            <p:cNvSpPr>
              <a:spLocks noChangeShapeType="1"/>
            </p:cNvSpPr>
            <p:nvPr/>
          </p:nvSpPr>
          <p:spPr bwMode="auto">
            <a:xfrm>
              <a:off x="3333"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50" name="Line 48">
              <a:extLst>
                <a:ext uri="{FF2B5EF4-FFF2-40B4-BE49-F238E27FC236}">
                  <a16:creationId xmlns:a16="http://schemas.microsoft.com/office/drawing/2014/main" id="{C5F7DA33-488F-4A90-A3FC-C4E03829E4DC}"/>
                </a:ext>
              </a:extLst>
            </p:cNvPr>
            <p:cNvSpPr>
              <a:spLocks noChangeShapeType="1"/>
            </p:cNvSpPr>
            <p:nvPr/>
          </p:nvSpPr>
          <p:spPr bwMode="auto">
            <a:xfrm>
              <a:off x="3855"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51" name="Line 49">
              <a:extLst>
                <a:ext uri="{FF2B5EF4-FFF2-40B4-BE49-F238E27FC236}">
                  <a16:creationId xmlns:a16="http://schemas.microsoft.com/office/drawing/2014/main" id="{BAC7F93E-ACCE-4802-ABCC-25CAFB225AFF}"/>
                </a:ext>
              </a:extLst>
            </p:cNvPr>
            <p:cNvSpPr>
              <a:spLocks noChangeShapeType="1"/>
            </p:cNvSpPr>
            <p:nvPr/>
          </p:nvSpPr>
          <p:spPr bwMode="auto">
            <a:xfrm>
              <a:off x="3594"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52" name="Line 50">
              <a:extLst>
                <a:ext uri="{FF2B5EF4-FFF2-40B4-BE49-F238E27FC236}">
                  <a16:creationId xmlns:a16="http://schemas.microsoft.com/office/drawing/2014/main" id="{9E93DF9C-1B5A-4876-83C7-704C6D324ED6}"/>
                </a:ext>
              </a:extLst>
            </p:cNvPr>
            <p:cNvSpPr>
              <a:spLocks noChangeShapeType="1"/>
            </p:cNvSpPr>
            <p:nvPr/>
          </p:nvSpPr>
          <p:spPr bwMode="auto">
            <a:xfrm>
              <a:off x="4115"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53" name="Text Box 51">
              <a:extLst>
                <a:ext uri="{FF2B5EF4-FFF2-40B4-BE49-F238E27FC236}">
                  <a16:creationId xmlns:a16="http://schemas.microsoft.com/office/drawing/2014/main" id="{C48C14CC-791A-43AF-A4AB-14B3C05528D6}"/>
                </a:ext>
              </a:extLst>
            </p:cNvPr>
            <p:cNvSpPr txBox="1">
              <a:spLocks noChangeArrowheads="1"/>
            </p:cNvSpPr>
            <p:nvPr/>
          </p:nvSpPr>
          <p:spPr bwMode="auto">
            <a:xfrm>
              <a:off x="3383"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54" name="Text Box 52">
              <a:extLst>
                <a:ext uri="{FF2B5EF4-FFF2-40B4-BE49-F238E27FC236}">
                  <a16:creationId xmlns:a16="http://schemas.microsoft.com/office/drawing/2014/main" id="{15ECD326-0BF3-4587-AA97-CFA5C309AA94}"/>
                </a:ext>
              </a:extLst>
            </p:cNvPr>
            <p:cNvSpPr txBox="1">
              <a:spLocks noChangeArrowheads="1"/>
            </p:cNvSpPr>
            <p:nvPr/>
          </p:nvSpPr>
          <p:spPr bwMode="auto">
            <a:xfrm>
              <a:off x="3654"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55" name="Text Box 53">
              <a:extLst>
                <a:ext uri="{FF2B5EF4-FFF2-40B4-BE49-F238E27FC236}">
                  <a16:creationId xmlns:a16="http://schemas.microsoft.com/office/drawing/2014/main" id="{4030853A-DDF0-43B8-A9C7-68DCCC59B70B}"/>
                </a:ext>
              </a:extLst>
            </p:cNvPr>
            <p:cNvSpPr txBox="1">
              <a:spLocks noChangeArrowheads="1"/>
            </p:cNvSpPr>
            <p:nvPr/>
          </p:nvSpPr>
          <p:spPr bwMode="auto">
            <a:xfrm>
              <a:off x="3895"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56" name="Text Box 54">
              <a:extLst>
                <a:ext uri="{FF2B5EF4-FFF2-40B4-BE49-F238E27FC236}">
                  <a16:creationId xmlns:a16="http://schemas.microsoft.com/office/drawing/2014/main" id="{5E9494BB-5863-4001-9A94-1E99FBD781CA}"/>
                </a:ext>
              </a:extLst>
            </p:cNvPr>
            <p:cNvSpPr txBox="1">
              <a:spLocks noChangeArrowheads="1"/>
            </p:cNvSpPr>
            <p:nvPr/>
          </p:nvSpPr>
          <p:spPr bwMode="auto">
            <a:xfrm>
              <a:off x="4151"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57" name="Text Box 55">
              <a:extLst>
                <a:ext uri="{FF2B5EF4-FFF2-40B4-BE49-F238E27FC236}">
                  <a16:creationId xmlns:a16="http://schemas.microsoft.com/office/drawing/2014/main" id="{376D6652-140B-4708-A50E-A5B34786E979}"/>
                </a:ext>
              </a:extLst>
            </p:cNvPr>
            <p:cNvSpPr txBox="1">
              <a:spLocks noChangeArrowheads="1"/>
            </p:cNvSpPr>
            <p:nvPr/>
          </p:nvSpPr>
          <p:spPr bwMode="auto">
            <a:xfrm>
              <a:off x="4777"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2027</a:t>
              </a:r>
            </a:p>
          </p:txBody>
        </p:sp>
        <p:sp>
          <p:nvSpPr>
            <p:cNvPr id="58" name="Line 56">
              <a:extLst>
                <a:ext uri="{FF2B5EF4-FFF2-40B4-BE49-F238E27FC236}">
                  <a16:creationId xmlns:a16="http://schemas.microsoft.com/office/drawing/2014/main" id="{7FF425D7-1EAE-41A7-8204-80B305829CCC}"/>
                </a:ext>
              </a:extLst>
            </p:cNvPr>
            <p:cNvSpPr>
              <a:spLocks noChangeShapeType="1"/>
            </p:cNvSpPr>
            <p:nvPr/>
          </p:nvSpPr>
          <p:spPr bwMode="auto">
            <a:xfrm>
              <a:off x="4376"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59" name="Line 57">
              <a:extLst>
                <a:ext uri="{FF2B5EF4-FFF2-40B4-BE49-F238E27FC236}">
                  <a16:creationId xmlns:a16="http://schemas.microsoft.com/office/drawing/2014/main" id="{164E57C5-0D26-4436-B6BD-EB6BE7BBBB82}"/>
                </a:ext>
              </a:extLst>
            </p:cNvPr>
            <p:cNvSpPr>
              <a:spLocks noChangeShapeType="1"/>
            </p:cNvSpPr>
            <p:nvPr/>
          </p:nvSpPr>
          <p:spPr bwMode="auto">
            <a:xfrm>
              <a:off x="4385"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60" name="Line 58">
              <a:extLst>
                <a:ext uri="{FF2B5EF4-FFF2-40B4-BE49-F238E27FC236}">
                  <a16:creationId xmlns:a16="http://schemas.microsoft.com/office/drawing/2014/main" id="{83493348-E4C8-4445-9415-34F89353B982}"/>
                </a:ext>
              </a:extLst>
            </p:cNvPr>
            <p:cNvSpPr>
              <a:spLocks noChangeShapeType="1"/>
            </p:cNvSpPr>
            <p:nvPr/>
          </p:nvSpPr>
          <p:spPr bwMode="auto">
            <a:xfrm>
              <a:off x="4898"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61" name="Line 59">
              <a:extLst>
                <a:ext uri="{FF2B5EF4-FFF2-40B4-BE49-F238E27FC236}">
                  <a16:creationId xmlns:a16="http://schemas.microsoft.com/office/drawing/2014/main" id="{77413C92-F702-4DF4-9817-91C0CF98C22F}"/>
                </a:ext>
              </a:extLst>
            </p:cNvPr>
            <p:cNvSpPr>
              <a:spLocks noChangeShapeType="1"/>
            </p:cNvSpPr>
            <p:nvPr/>
          </p:nvSpPr>
          <p:spPr bwMode="auto">
            <a:xfrm>
              <a:off x="4637"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62" name="Line 60">
              <a:extLst>
                <a:ext uri="{FF2B5EF4-FFF2-40B4-BE49-F238E27FC236}">
                  <a16:creationId xmlns:a16="http://schemas.microsoft.com/office/drawing/2014/main" id="{72CA8673-3B1A-4425-8236-6733DF24D3E9}"/>
                </a:ext>
              </a:extLst>
            </p:cNvPr>
            <p:cNvSpPr>
              <a:spLocks noChangeShapeType="1"/>
            </p:cNvSpPr>
            <p:nvPr/>
          </p:nvSpPr>
          <p:spPr bwMode="auto">
            <a:xfrm>
              <a:off x="5158"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63" name="Text Box 61">
              <a:extLst>
                <a:ext uri="{FF2B5EF4-FFF2-40B4-BE49-F238E27FC236}">
                  <a16:creationId xmlns:a16="http://schemas.microsoft.com/office/drawing/2014/main" id="{A28DFC80-764E-4646-B7EC-876A7D6A10F4}"/>
                </a:ext>
              </a:extLst>
            </p:cNvPr>
            <p:cNvSpPr txBox="1">
              <a:spLocks noChangeArrowheads="1"/>
            </p:cNvSpPr>
            <p:nvPr/>
          </p:nvSpPr>
          <p:spPr bwMode="auto">
            <a:xfrm>
              <a:off x="4426"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64" name="Text Box 62">
              <a:extLst>
                <a:ext uri="{FF2B5EF4-FFF2-40B4-BE49-F238E27FC236}">
                  <a16:creationId xmlns:a16="http://schemas.microsoft.com/office/drawing/2014/main" id="{2E67469A-2FBA-463E-AF70-7C95366348E5}"/>
                </a:ext>
              </a:extLst>
            </p:cNvPr>
            <p:cNvSpPr txBox="1">
              <a:spLocks noChangeArrowheads="1"/>
            </p:cNvSpPr>
            <p:nvPr/>
          </p:nvSpPr>
          <p:spPr bwMode="auto">
            <a:xfrm>
              <a:off x="4697"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65" name="Text Box 63">
              <a:extLst>
                <a:ext uri="{FF2B5EF4-FFF2-40B4-BE49-F238E27FC236}">
                  <a16:creationId xmlns:a16="http://schemas.microsoft.com/office/drawing/2014/main" id="{05FD340F-4D38-4410-8A92-2EEAB2976C0B}"/>
                </a:ext>
              </a:extLst>
            </p:cNvPr>
            <p:cNvSpPr txBox="1">
              <a:spLocks noChangeArrowheads="1"/>
            </p:cNvSpPr>
            <p:nvPr/>
          </p:nvSpPr>
          <p:spPr bwMode="auto">
            <a:xfrm>
              <a:off x="4938"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66" name="Text Box 64">
              <a:extLst>
                <a:ext uri="{FF2B5EF4-FFF2-40B4-BE49-F238E27FC236}">
                  <a16:creationId xmlns:a16="http://schemas.microsoft.com/office/drawing/2014/main" id="{DC5B488C-DD44-43A6-8F71-1FC62B47FD1B}"/>
                </a:ext>
              </a:extLst>
            </p:cNvPr>
            <p:cNvSpPr txBox="1">
              <a:spLocks noChangeArrowheads="1"/>
            </p:cNvSpPr>
            <p:nvPr/>
          </p:nvSpPr>
          <p:spPr bwMode="auto">
            <a:xfrm>
              <a:off x="5194"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67" name="Line 65">
              <a:extLst>
                <a:ext uri="{FF2B5EF4-FFF2-40B4-BE49-F238E27FC236}">
                  <a16:creationId xmlns:a16="http://schemas.microsoft.com/office/drawing/2014/main" id="{5483DE10-4113-40C9-B17C-CA874A90DDD4}"/>
                </a:ext>
              </a:extLst>
            </p:cNvPr>
            <p:cNvSpPr>
              <a:spLocks noChangeShapeType="1"/>
            </p:cNvSpPr>
            <p:nvPr/>
          </p:nvSpPr>
          <p:spPr bwMode="auto">
            <a:xfrm>
              <a:off x="5426"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68" name="Line 66">
              <a:extLst>
                <a:ext uri="{FF2B5EF4-FFF2-40B4-BE49-F238E27FC236}">
                  <a16:creationId xmlns:a16="http://schemas.microsoft.com/office/drawing/2014/main" id="{3C9C8757-E77C-440C-947B-DF93E103A726}"/>
                </a:ext>
              </a:extLst>
            </p:cNvPr>
            <p:cNvSpPr>
              <a:spLocks noChangeShapeType="1"/>
            </p:cNvSpPr>
            <p:nvPr/>
          </p:nvSpPr>
          <p:spPr bwMode="auto">
            <a:xfrm>
              <a:off x="3341"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69" name="Line 67">
              <a:extLst>
                <a:ext uri="{FF2B5EF4-FFF2-40B4-BE49-F238E27FC236}">
                  <a16:creationId xmlns:a16="http://schemas.microsoft.com/office/drawing/2014/main" id="{8CCC3977-D4F2-4216-BCEB-A43F37D1BB95}"/>
                </a:ext>
              </a:extLst>
            </p:cNvPr>
            <p:cNvSpPr>
              <a:spLocks noChangeShapeType="1"/>
            </p:cNvSpPr>
            <p:nvPr/>
          </p:nvSpPr>
          <p:spPr bwMode="auto">
            <a:xfrm>
              <a:off x="2309"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70" name="Line 68">
              <a:extLst>
                <a:ext uri="{FF2B5EF4-FFF2-40B4-BE49-F238E27FC236}">
                  <a16:creationId xmlns:a16="http://schemas.microsoft.com/office/drawing/2014/main" id="{559129DA-6405-49B5-B242-E4C253E87982}"/>
                </a:ext>
              </a:extLst>
            </p:cNvPr>
            <p:cNvSpPr>
              <a:spLocks noChangeShapeType="1"/>
            </p:cNvSpPr>
            <p:nvPr/>
          </p:nvSpPr>
          <p:spPr bwMode="auto">
            <a:xfrm>
              <a:off x="1247"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grpSp>
      <p:cxnSp>
        <p:nvCxnSpPr>
          <p:cNvPr id="71" name="Straight Connector 70">
            <a:extLst>
              <a:ext uri="{FF2B5EF4-FFF2-40B4-BE49-F238E27FC236}">
                <a16:creationId xmlns:a16="http://schemas.microsoft.com/office/drawing/2014/main" id="{AFE37609-6DB0-4A17-A7CD-E6B421067F6D}"/>
              </a:ext>
            </a:extLst>
          </p:cNvPr>
          <p:cNvCxnSpPr/>
          <p:nvPr/>
        </p:nvCxnSpPr>
        <p:spPr>
          <a:xfrm flipV="1">
            <a:off x="10114434" y="979316"/>
            <a:ext cx="0"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768CB720-79C6-4F2C-8D57-7A46DE6588BE}"/>
              </a:ext>
            </a:extLst>
          </p:cNvPr>
          <p:cNvCxnSpPr/>
          <p:nvPr/>
        </p:nvCxnSpPr>
        <p:spPr>
          <a:xfrm>
            <a:off x="1407825" y="3825423"/>
            <a:ext cx="8926615" cy="0"/>
          </a:xfrm>
          <a:prstGeom prst="line">
            <a:avLst/>
          </a:prstGeom>
          <a:ln>
            <a:solidFill>
              <a:srgbClr val="000408"/>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FE26C9BE-884B-4B87-8CE1-5D91B294A133}"/>
              </a:ext>
            </a:extLst>
          </p:cNvPr>
          <p:cNvSpPr txBox="1"/>
          <p:nvPr/>
        </p:nvSpPr>
        <p:spPr>
          <a:xfrm>
            <a:off x="2513937" y="736550"/>
            <a:ext cx="1702554" cy="246221"/>
          </a:xfrm>
          <a:prstGeom prst="rect">
            <a:avLst/>
          </a:prstGeom>
          <a:noFill/>
        </p:spPr>
        <p:txBody>
          <a:bodyPr wrap="square" rtlCol="0">
            <a:spAutoFit/>
          </a:bodyPr>
          <a:lstStyle/>
          <a:p>
            <a:r>
              <a:rPr lang="en-ZA" sz="1000" dirty="0">
                <a:solidFill>
                  <a:srgbClr val="000408"/>
                </a:solidFill>
              </a:rPr>
              <a:t>Premier Support</a:t>
            </a:r>
          </a:p>
        </p:txBody>
      </p:sp>
      <p:sp>
        <p:nvSpPr>
          <p:cNvPr id="83" name="TextBox 82">
            <a:extLst>
              <a:ext uri="{FF2B5EF4-FFF2-40B4-BE49-F238E27FC236}">
                <a16:creationId xmlns:a16="http://schemas.microsoft.com/office/drawing/2014/main" id="{16D026AD-A6F3-49FF-B8D8-3B4776F3F0A0}"/>
              </a:ext>
            </a:extLst>
          </p:cNvPr>
          <p:cNvSpPr txBox="1"/>
          <p:nvPr/>
        </p:nvSpPr>
        <p:spPr>
          <a:xfrm>
            <a:off x="6105541" y="690901"/>
            <a:ext cx="2806442" cy="400110"/>
          </a:xfrm>
          <a:prstGeom prst="rect">
            <a:avLst/>
          </a:prstGeom>
          <a:noFill/>
        </p:spPr>
        <p:txBody>
          <a:bodyPr wrap="square" rtlCol="0">
            <a:spAutoFit/>
          </a:bodyPr>
          <a:lstStyle/>
          <a:p>
            <a:r>
              <a:rPr lang="en-ZA" sz="1000" dirty="0">
                <a:solidFill>
                  <a:srgbClr val="000408"/>
                </a:solidFill>
              </a:rPr>
              <a:t>Extended Support </a:t>
            </a:r>
          </a:p>
          <a:p>
            <a:r>
              <a:rPr lang="en-ZA" sz="1000" i="1" dirty="0">
                <a:solidFill>
                  <a:srgbClr val="000408"/>
                </a:solidFill>
              </a:rPr>
              <a:t>Additional cost option with reduced benefits</a:t>
            </a:r>
          </a:p>
        </p:txBody>
      </p:sp>
      <p:cxnSp>
        <p:nvCxnSpPr>
          <p:cNvPr id="84" name="Elbow Connector 146">
            <a:extLst>
              <a:ext uri="{FF2B5EF4-FFF2-40B4-BE49-F238E27FC236}">
                <a16:creationId xmlns:a16="http://schemas.microsoft.com/office/drawing/2014/main" id="{F92F87EE-77C3-4836-BC39-FA92087461E9}"/>
              </a:ext>
            </a:extLst>
          </p:cNvPr>
          <p:cNvCxnSpPr>
            <a:cxnSpLocks/>
          </p:cNvCxnSpPr>
          <p:nvPr/>
        </p:nvCxnSpPr>
        <p:spPr>
          <a:xfrm rot="16200000" flipV="1">
            <a:off x="3567883" y="970634"/>
            <a:ext cx="1133707" cy="1029209"/>
          </a:xfrm>
          <a:prstGeom prst="bentConnector3">
            <a:avLst>
              <a:gd name="adj1" fmla="val 50000"/>
            </a:avLst>
          </a:prstGeom>
          <a:ln w="3175">
            <a:solidFill>
              <a:schemeClr val="bg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96" name="Rectangle 95">
            <a:extLst>
              <a:ext uri="{FF2B5EF4-FFF2-40B4-BE49-F238E27FC236}">
                <a16:creationId xmlns:a16="http://schemas.microsoft.com/office/drawing/2014/main" id="{046DB318-AC9B-4331-90BF-7E235A81C160}"/>
              </a:ext>
            </a:extLst>
          </p:cNvPr>
          <p:cNvSpPr/>
          <p:nvPr/>
        </p:nvSpPr>
        <p:spPr>
          <a:xfrm>
            <a:off x="5004597" y="3845094"/>
            <a:ext cx="7105921" cy="246785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ZA" sz="1100" b="1" u="sng" dirty="0">
                <a:solidFill>
                  <a:srgbClr val="000408"/>
                </a:solidFill>
              </a:rPr>
              <a:t>Notes:</a:t>
            </a:r>
          </a:p>
          <a:p>
            <a:r>
              <a:rPr lang="en-ZA" sz="950" dirty="0">
                <a:solidFill>
                  <a:srgbClr val="000408"/>
                </a:solidFill>
              </a:rPr>
              <a:t>Oracle provides a  steady foundation for the IT industry by delivering more information at a high quality service level and reducing the risks within the environment.</a:t>
            </a:r>
          </a:p>
          <a:p>
            <a:pPr marL="171450" indent="-171450">
              <a:buFont typeface="Arial" panose="020B0604020202020204" pitchFamily="34" charset="0"/>
              <a:buChar char="•"/>
            </a:pPr>
            <a:r>
              <a:rPr lang="en-ZA" sz="900" dirty="0">
                <a:solidFill>
                  <a:schemeClr val="bg1"/>
                </a:solidFill>
                <a:highlight>
                  <a:srgbClr val="000408"/>
                </a:highlight>
              </a:rPr>
              <a:t>Premier and Extended support has ended for Oracle 11g, 12cR1, 12cR2 and 18c. Upgrade immediately. </a:t>
            </a:r>
            <a:endParaRPr lang="en-ZA" sz="900" dirty="0">
              <a:solidFill>
                <a:schemeClr val="bg1"/>
              </a:solidFill>
            </a:endParaRPr>
          </a:p>
          <a:p>
            <a:pPr marL="171450" indent="-171450">
              <a:buFont typeface="Arial" panose="020B0604020202020204" pitchFamily="34" charset="0"/>
              <a:buChar char="•"/>
            </a:pPr>
            <a:r>
              <a:rPr lang="en-ZA" sz="900" b="1" dirty="0">
                <a:solidFill>
                  <a:srgbClr val="000408"/>
                </a:solidFill>
              </a:rPr>
              <a:t>Extended support </a:t>
            </a:r>
            <a:r>
              <a:rPr lang="en-ZA" sz="900" dirty="0">
                <a:solidFill>
                  <a:srgbClr val="000408"/>
                </a:solidFill>
              </a:rPr>
              <a:t>is available past the Mainstream support End Date, this can be provided by Oracle at an </a:t>
            </a:r>
            <a:r>
              <a:rPr lang="en-ZA" sz="900" b="1" dirty="0">
                <a:solidFill>
                  <a:srgbClr val="000408"/>
                </a:solidFill>
              </a:rPr>
              <a:t>additional fee</a:t>
            </a:r>
            <a:r>
              <a:rPr lang="en-ZA" sz="900" dirty="0">
                <a:solidFill>
                  <a:srgbClr val="000408"/>
                </a:solidFill>
              </a:rPr>
              <a:t> that can be quoted on request. Extended support provides some additional maintenance and upgrades from Oracle.</a:t>
            </a:r>
          </a:p>
          <a:p>
            <a:pPr marL="171450" indent="-171450">
              <a:buFont typeface="Arial" panose="020B0604020202020204" pitchFamily="34" charset="0"/>
              <a:buChar char="•"/>
            </a:pPr>
            <a:r>
              <a:rPr lang="en-ZA" sz="900" dirty="0">
                <a:solidFill>
                  <a:srgbClr val="000408"/>
                </a:solidFill>
              </a:rPr>
              <a:t>Oracle 19c is a long term release and is the supported version for upgrades and new deployments, substantial benefits including autonomous database features are available with this version.</a:t>
            </a:r>
            <a:br>
              <a:rPr lang="en-ZA" sz="900" dirty="0">
                <a:solidFill>
                  <a:srgbClr val="000408"/>
                </a:solidFill>
              </a:rPr>
            </a:br>
            <a:r>
              <a:rPr lang="en-ZA" sz="900" b="1" dirty="0">
                <a:solidFill>
                  <a:srgbClr val="FF0000"/>
                </a:solidFill>
                <a:effectLst/>
                <a:latin typeface="Tahoma" panose="020B0604030504040204" pitchFamily="34" charset="0"/>
                <a:ea typeface="Times New Roman" panose="02020603050405020304" pitchFamily="18" charset="0"/>
              </a:rPr>
              <a:t>Premier Support (PS) ended April 30, 2024, two years of waived Extended Support (ES) fees will be in effect from May 1, 2024 until April 30, 2026. Fees will be required beginning May 01, 2026 through April 30, 2027</a:t>
            </a:r>
            <a:endParaRPr lang="en-ZA" sz="900" b="1" dirty="0">
              <a:solidFill>
                <a:srgbClr val="FF0000"/>
              </a:solidFill>
            </a:endParaRPr>
          </a:p>
          <a:p>
            <a:pPr marL="171450" indent="-171450">
              <a:buFont typeface="Arial" panose="020B0604020202020204" pitchFamily="34" charset="0"/>
              <a:buChar char="•"/>
            </a:pPr>
            <a:r>
              <a:rPr lang="en-US" sz="900" b="1" dirty="0">
                <a:solidFill>
                  <a:srgbClr val="000408"/>
                </a:solidFill>
              </a:rPr>
              <a:t>Oracle 21c: Is an “innovation release” and no planned extended support date. As an innovation release with a reduced lifecycle, it would not be recommended as a production version. </a:t>
            </a:r>
            <a:r>
              <a:rPr lang="en-US" sz="900" b="1" dirty="0">
                <a:solidFill>
                  <a:srgbClr val="000408"/>
                </a:solidFill>
                <a:highlight>
                  <a:srgbClr val="00FFFF"/>
                </a:highlight>
              </a:rPr>
              <a:t>Will be done by exception only</a:t>
            </a:r>
          </a:p>
          <a:p>
            <a:pPr marL="171450" indent="-171450">
              <a:buFont typeface="Arial" panose="020B0604020202020204" pitchFamily="34" charset="0"/>
              <a:buChar char="•"/>
            </a:pPr>
            <a:r>
              <a:rPr lang="en-US" sz="900" dirty="0">
                <a:solidFill>
                  <a:srgbClr val="000408"/>
                </a:solidFill>
              </a:rPr>
              <a:t>Oracle 23ai was GA on 2 May 2024 PTU work will start in July.</a:t>
            </a:r>
            <a:br>
              <a:rPr lang="en-US" sz="900" dirty="0">
                <a:solidFill>
                  <a:srgbClr val="000408"/>
                </a:solidFill>
              </a:rPr>
            </a:br>
            <a:endParaRPr lang="en-US" sz="900" dirty="0">
              <a:solidFill>
                <a:srgbClr val="000408"/>
              </a:solidFill>
            </a:endParaRPr>
          </a:p>
        </p:txBody>
      </p:sp>
      <p:sp>
        <p:nvSpPr>
          <p:cNvPr id="99" name="Text Box 26">
            <a:extLst>
              <a:ext uri="{FF2B5EF4-FFF2-40B4-BE49-F238E27FC236}">
                <a16:creationId xmlns:a16="http://schemas.microsoft.com/office/drawing/2014/main" id="{252F4BD8-068C-4382-934D-014E08B1E0E4}"/>
              </a:ext>
            </a:extLst>
          </p:cNvPr>
          <p:cNvSpPr txBox="1">
            <a:spLocks noChangeArrowheads="1"/>
          </p:cNvSpPr>
          <p:nvPr/>
        </p:nvSpPr>
        <p:spPr bwMode="auto">
          <a:xfrm>
            <a:off x="1836507" y="1977309"/>
            <a:ext cx="1644090" cy="246221"/>
          </a:xfrm>
          <a:prstGeom prst="rect">
            <a:avLst/>
          </a:prstGeom>
          <a:solidFill>
            <a:srgbClr val="00B050"/>
          </a:solidFill>
          <a:ln w="9525">
            <a:solidFill>
              <a:srgbClr val="000408"/>
            </a:solidFill>
            <a:miter lim="800000"/>
            <a:headEnd/>
            <a:tailEnd/>
          </a:ln>
        </p:spPr>
        <p:txBody>
          <a:bodyPr wrap="square">
            <a:spAutoFit/>
          </a:bodyPr>
          <a:lstStyle>
            <a:defPPr>
              <a:defRPr lang="en-US"/>
            </a:defPPr>
            <a:lvl1pPr algn="ctr">
              <a:buSzTx/>
              <a:buFontTx/>
              <a:buNone/>
              <a:defRPr sz="1000">
                <a:solidFill>
                  <a:srgbClr val="000408"/>
                </a:solidFill>
                <a:latin typeface="Arial" charset="0"/>
                <a:ea typeface="Arial Unicode MS" pitchFamily="34" charset="-128"/>
                <a:cs typeface="Arial Unicode MS" pitchFamily="34" charset="-128"/>
              </a:defRPr>
            </a:lvl1pPr>
          </a:lstStyle>
          <a:p>
            <a:r>
              <a:rPr lang="en-GB" dirty="0"/>
              <a:t>Oracle 19c</a:t>
            </a:r>
          </a:p>
        </p:txBody>
      </p:sp>
      <p:cxnSp>
        <p:nvCxnSpPr>
          <p:cNvPr id="100" name="Elbow Connector 146">
            <a:extLst>
              <a:ext uri="{FF2B5EF4-FFF2-40B4-BE49-F238E27FC236}">
                <a16:creationId xmlns:a16="http://schemas.microsoft.com/office/drawing/2014/main" id="{EBC4A7F7-DC18-4A14-A0A4-5603CE03CFBE}"/>
              </a:ext>
            </a:extLst>
          </p:cNvPr>
          <p:cNvCxnSpPr>
            <a:cxnSpLocks/>
          </p:cNvCxnSpPr>
          <p:nvPr/>
        </p:nvCxnSpPr>
        <p:spPr>
          <a:xfrm rot="16200000" flipV="1">
            <a:off x="7204455" y="1209153"/>
            <a:ext cx="860193" cy="841361"/>
          </a:xfrm>
          <a:prstGeom prst="bentConnector3">
            <a:avLst>
              <a:gd name="adj1" fmla="val 50000"/>
            </a:avLst>
          </a:prstGeom>
          <a:ln w="3175">
            <a:solidFill>
              <a:schemeClr val="bg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01" name="Line 19">
            <a:extLst>
              <a:ext uri="{FF2B5EF4-FFF2-40B4-BE49-F238E27FC236}">
                <a16:creationId xmlns:a16="http://schemas.microsoft.com/office/drawing/2014/main" id="{95058664-02C1-4772-B52C-51A531566B5C}"/>
              </a:ext>
            </a:extLst>
          </p:cNvPr>
          <p:cNvSpPr>
            <a:spLocks noChangeShapeType="1"/>
          </p:cNvSpPr>
          <p:nvPr/>
        </p:nvSpPr>
        <p:spPr bwMode="auto">
          <a:xfrm flipV="1">
            <a:off x="3834475" y="2052092"/>
            <a:ext cx="1996369" cy="0"/>
          </a:xfrm>
          <a:prstGeom prst="line">
            <a:avLst/>
          </a:prstGeom>
          <a:noFill/>
          <a:ln w="28575">
            <a:solidFill>
              <a:srgbClr val="008000"/>
            </a:solidFill>
            <a:round/>
            <a:headEnd/>
            <a:tailEnd/>
          </a:ln>
        </p:spPr>
        <p:txBody>
          <a:bodyPr/>
          <a:lstStyle/>
          <a:p>
            <a:endParaRPr lang="en-US" sz="1400" dirty="0"/>
          </a:p>
        </p:txBody>
      </p:sp>
      <p:cxnSp>
        <p:nvCxnSpPr>
          <p:cNvPr id="102" name="Straight Connector 101">
            <a:extLst>
              <a:ext uri="{FF2B5EF4-FFF2-40B4-BE49-F238E27FC236}">
                <a16:creationId xmlns:a16="http://schemas.microsoft.com/office/drawing/2014/main" id="{7AD0CC2F-566A-43E6-82CD-2AA19E8C200E}"/>
              </a:ext>
            </a:extLst>
          </p:cNvPr>
          <p:cNvCxnSpPr>
            <a:cxnSpLocks/>
          </p:cNvCxnSpPr>
          <p:nvPr/>
        </p:nvCxnSpPr>
        <p:spPr>
          <a:xfrm>
            <a:off x="3834475" y="2142473"/>
            <a:ext cx="490479" cy="0"/>
          </a:xfrm>
          <a:prstGeom prst="line">
            <a:avLst/>
          </a:prstGeom>
          <a:ln w="28575">
            <a:solidFill>
              <a:srgbClr val="92D050"/>
            </a:solidFill>
            <a:prstDash val="dash"/>
          </a:ln>
        </p:spPr>
        <p:style>
          <a:lnRef idx="2">
            <a:schemeClr val="accent1"/>
          </a:lnRef>
          <a:fillRef idx="0">
            <a:schemeClr val="accent1"/>
          </a:fillRef>
          <a:effectRef idx="1">
            <a:schemeClr val="accent1"/>
          </a:effectRef>
          <a:fontRef idx="minor">
            <a:schemeClr val="tx1"/>
          </a:fontRef>
        </p:style>
      </p:cxnSp>
      <p:sp>
        <p:nvSpPr>
          <p:cNvPr id="103" name="Line 94">
            <a:extLst>
              <a:ext uri="{FF2B5EF4-FFF2-40B4-BE49-F238E27FC236}">
                <a16:creationId xmlns:a16="http://schemas.microsoft.com/office/drawing/2014/main" id="{3E456AEC-9177-4B83-AB65-CB63AA1ABBCA}"/>
              </a:ext>
            </a:extLst>
          </p:cNvPr>
          <p:cNvSpPr>
            <a:spLocks noChangeShapeType="1"/>
          </p:cNvSpPr>
          <p:nvPr/>
        </p:nvSpPr>
        <p:spPr bwMode="auto">
          <a:xfrm flipV="1">
            <a:off x="5880985" y="2052955"/>
            <a:ext cx="1622593" cy="0"/>
          </a:xfrm>
          <a:prstGeom prst="line">
            <a:avLst/>
          </a:prstGeom>
          <a:noFill/>
          <a:ln w="28575">
            <a:solidFill>
              <a:srgbClr val="CC0000"/>
            </a:solidFill>
            <a:round/>
            <a:headEnd/>
            <a:tailEnd/>
          </a:ln>
        </p:spPr>
        <p:txBody>
          <a:bodyPr/>
          <a:lstStyle/>
          <a:p>
            <a:endParaRPr lang="en-US" sz="1400" dirty="0"/>
          </a:p>
        </p:txBody>
      </p:sp>
      <p:sp>
        <p:nvSpPr>
          <p:cNvPr id="104" name="AutoShape 95">
            <a:extLst>
              <a:ext uri="{FF2B5EF4-FFF2-40B4-BE49-F238E27FC236}">
                <a16:creationId xmlns:a16="http://schemas.microsoft.com/office/drawing/2014/main" id="{04E4A311-3C10-48FC-ADB8-F963A7EE8A69}"/>
              </a:ext>
            </a:extLst>
          </p:cNvPr>
          <p:cNvSpPr>
            <a:spLocks noChangeArrowheads="1"/>
          </p:cNvSpPr>
          <p:nvPr/>
        </p:nvSpPr>
        <p:spPr bwMode="auto">
          <a:xfrm>
            <a:off x="5781567" y="1969791"/>
            <a:ext cx="144583" cy="212793"/>
          </a:xfrm>
          <a:prstGeom prst="flowChartDecision">
            <a:avLst/>
          </a:prstGeom>
          <a:solidFill>
            <a:srgbClr val="CC0000"/>
          </a:solidFill>
          <a:ln w="9525">
            <a:solidFill>
              <a:srgbClr val="CC0000"/>
            </a:solidFill>
            <a:miter lim="800000"/>
            <a:headEnd/>
            <a:tailEnd/>
          </a:ln>
        </p:spPr>
        <p:txBody>
          <a:bodyPr wrap="none" anchor="ctr"/>
          <a:lstStyle/>
          <a:p>
            <a:pPr fontAlgn="base">
              <a:spcBef>
                <a:spcPct val="0"/>
              </a:spcBef>
              <a:spcAft>
                <a:spcPct val="0"/>
              </a:spcAft>
            </a:pPr>
            <a:endParaRPr lang="en-US" sz="2400" dirty="0">
              <a:solidFill>
                <a:srgbClr val="02367A"/>
              </a:solidFill>
              <a:cs typeface="Arial" charset="0"/>
            </a:endParaRPr>
          </a:p>
        </p:txBody>
      </p:sp>
      <p:cxnSp>
        <p:nvCxnSpPr>
          <p:cNvPr id="110" name="Straight Connector 109">
            <a:extLst>
              <a:ext uri="{FF2B5EF4-FFF2-40B4-BE49-F238E27FC236}">
                <a16:creationId xmlns:a16="http://schemas.microsoft.com/office/drawing/2014/main" id="{0C2B9446-014F-4E0A-8926-7A892AB5E878}"/>
              </a:ext>
            </a:extLst>
          </p:cNvPr>
          <p:cNvCxnSpPr>
            <a:cxnSpLocks/>
          </p:cNvCxnSpPr>
          <p:nvPr/>
        </p:nvCxnSpPr>
        <p:spPr>
          <a:xfrm>
            <a:off x="4306253" y="2142473"/>
            <a:ext cx="4855192" cy="0"/>
          </a:xfrm>
          <a:prstGeom prst="line">
            <a:avLst/>
          </a:prstGeom>
          <a:ln w="28575">
            <a:solidFill>
              <a:schemeClr val="accent5">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sp>
        <p:nvSpPr>
          <p:cNvPr id="112" name="Line 94">
            <a:extLst>
              <a:ext uri="{FF2B5EF4-FFF2-40B4-BE49-F238E27FC236}">
                <a16:creationId xmlns:a16="http://schemas.microsoft.com/office/drawing/2014/main" id="{8042AD75-6139-4D4F-B464-D8C6E68C90B8}"/>
              </a:ext>
            </a:extLst>
          </p:cNvPr>
          <p:cNvSpPr>
            <a:spLocks noChangeShapeType="1"/>
          </p:cNvSpPr>
          <p:nvPr/>
        </p:nvSpPr>
        <p:spPr bwMode="auto">
          <a:xfrm flipV="1">
            <a:off x="7503578" y="2052092"/>
            <a:ext cx="1604586" cy="0"/>
          </a:xfrm>
          <a:prstGeom prst="line">
            <a:avLst/>
          </a:prstGeom>
          <a:noFill/>
          <a:ln w="28575">
            <a:solidFill>
              <a:srgbClr val="000408"/>
            </a:solidFill>
            <a:prstDash val="sysDot"/>
            <a:round/>
            <a:headEnd/>
            <a:tailEnd/>
          </a:ln>
        </p:spPr>
        <p:txBody>
          <a:bodyPr/>
          <a:lstStyle/>
          <a:p>
            <a:endParaRPr lang="en-US" sz="1400" dirty="0"/>
          </a:p>
        </p:txBody>
      </p:sp>
      <p:sp>
        <p:nvSpPr>
          <p:cNvPr id="113" name="Text Box 26">
            <a:extLst>
              <a:ext uri="{FF2B5EF4-FFF2-40B4-BE49-F238E27FC236}">
                <a16:creationId xmlns:a16="http://schemas.microsoft.com/office/drawing/2014/main" id="{A3C21647-04CD-45A7-84AE-256026D87FC9}"/>
              </a:ext>
            </a:extLst>
          </p:cNvPr>
          <p:cNvSpPr txBox="1">
            <a:spLocks noChangeArrowheads="1"/>
          </p:cNvSpPr>
          <p:nvPr/>
        </p:nvSpPr>
        <p:spPr bwMode="auto">
          <a:xfrm>
            <a:off x="1836507" y="2431772"/>
            <a:ext cx="1644090" cy="246221"/>
          </a:xfrm>
          <a:prstGeom prst="rect">
            <a:avLst/>
          </a:prstGeom>
          <a:solidFill>
            <a:schemeClr val="accent4">
              <a:lumMod val="60000"/>
              <a:lumOff val="40000"/>
            </a:schemeClr>
          </a:solidFill>
          <a:ln w="9525">
            <a:solidFill>
              <a:srgbClr val="000408"/>
            </a:solidFill>
            <a:miter lim="800000"/>
            <a:headEnd/>
            <a:tailEnd/>
          </a:ln>
        </p:spPr>
        <p:txBody>
          <a:bodyPr wrap="square">
            <a:spAutoFit/>
          </a:bodyPr>
          <a:lstStyle>
            <a:defPPr>
              <a:defRPr lang="en-US"/>
            </a:defPPr>
            <a:lvl1pPr algn="ctr">
              <a:buSzTx/>
              <a:buFontTx/>
              <a:buNone/>
              <a:defRPr sz="1000">
                <a:solidFill>
                  <a:srgbClr val="000408"/>
                </a:solidFill>
                <a:latin typeface="Arial" charset="0"/>
                <a:ea typeface="Arial Unicode MS" pitchFamily="34" charset="-128"/>
                <a:cs typeface="Arial Unicode MS" pitchFamily="34" charset="-128"/>
              </a:defRPr>
            </a:lvl1pPr>
          </a:lstStyle>
          <a:p>
            <a:r>
              <a:rPr lang="en-GB" dirty="0"/>
              <a:t>Oracle 21c</a:t>
            </a:r>
          </a:p>
        </p:txBody>
      </p:sp>
      <p:sp>
        <p:nvSpPr>
          <p:cNvPr id="114" name="Line 19">
            <a:extLst>
              <a:ext uri="{FF2B5EF4-FFF2-40B4-BE49-F238E27FC236}">
                <a16:creationId xmlns:a16="http://schemas.microsoft.com/office/drawing/2014/main" id="{67DCB9EE-AB0F-4295-B5B8-5933F938CBB7}"/>
              </a:ext>
            </a:extLst>
          </p:cNvPr>
          <p:cNvSpPr>
            <a:spLocks noChangeShapeType="1"/>
          </p:cNvSpPr>
          <p:nvPr/>
        </p:nvSpPr>
        <p:spPr bwMode="auto">
          <a:xfrm flipV="1">
            <a:off x="3822908" y="2506555"/>
            <a:ext cx="518585" cy="0"/>
          </a:xfrm>
          <a:prstGeom prst="line">
            <a:avLst/>
          </a:prstGeom>
          <a:noFill/>
          <a:ln w="28575">
            <a:solidFill>
              <a:srgbClr val="008000"/>
            </a:solidFill>
            <a:prstDash val="dashDot"/>
            <a:round/>
            <a:headEnd/>
            <a:tailEnd/>
          </a:ln>
        </p:spPr>
        <p:txBody>
          <a:bodyPr/>
          <a:lstStyle/>
          <a:p>
            <a:endParaRPr lang="en-US" sz="1400" dirty="0"/>
          </a:p>
        </p:txBody>
      </p:sp>
      <p:cxnSp>
        <p:nvCxnSpPr>
          <p:cNvPr id="115" name="Straight Connector 114">
            <a:extLst>
              <a:ext uri="{FF2B5EF4-FFF2-40B4-BE49-F238E27FC236}">
                <a16:creationId xmlns:a16="http://schemas.microsoft.com/office/drawing/2014/main" id="{0B81C73D-0E53-4F0D-8AB7-C8562CD7DD39}"/>
              </a:ext>
            </a:extLst>
          </p:cNvPr>
          <p:cNvCxnSpPr>
            <a:cxnSpLocks/>
            <a:endCxn id="119" idx="3"/>
          </p:cNvCxnSpPr>
          <p:nvPr/>
        </p:nvCxnSpPr>
        <p:spPr>
          <a:xfrm>
            <a:off x="3822908" y="2596936"/>
            <a:ext cx="2007937" cy="0"/>
          </a:xfrm>
          <a:prstGeom prst="line">
            <a:avLst/>
          </a:prstGeom>
          <a:ln w="28575">
            <a:solidFill>
              <a:srgbClr val="92D050"/>
            </a:solidFill>
            <a:prstDash val="dash"/>
          </a:ln>
        </p:spPr>
        <p:style>
          <a:lnRef idx="2">
            <a:schemeClr val="accent1"/>
          </a:lnRef>
          <a:fillRef idx="0">
            <a:schemeClr val="accent1"/>
          </a:fillRef>
          <a:effectRef idx="1">
            <a:schemeClr val="accent1"/>
          </a:effectRef>
          <a:fontRef idx="minor">
            <a:schemeClr val="tx1"/>
          </a:fontRef>
        </p:style>
      </p:cxnSp>
      <p:sp>
        <p:nvSpPr>
          <p:cNvPr id="116" name="Line 94">
            <a:extLst>
              <a:ext uri="{FF2B5EF4-FFF2-40B4-BE49-F238E27FC236}">
                <a16:creationId xmlns:a16="http://schemas.microsoft.com/office/drawing/2014/main" id="{13BA5BEA-5417-4521-BE5C-8F53946A21E2}"/>
              </a:ext>
            </a:extLst>
          </p:cNvPr>
          <p:cNvSpPr>
            <a:spLocks noChangeShapeType="1"/>
          </p:cNvSpPr>
          <p:nvPr/>
        </p:nvSpPr>
        <p:spPr bwMode="auto">
          <a:xfrm flipV="1">
            <a:off x="4309081" y="2501149"/>
            <a:ext cx="1622593" cy="0"/>
          </a:xfrm>
          <a:prstGeom prst="line">
            <a:avLst/>
          </a:prstGeom>
          <a:noFill/>
          <a:ln w="28575">
            <a:solidFill>
              <a:srgbClr val="CC0000"/>
            </a:solidFill>
            <a:prstDash val="lgDashDotDot"/>
            <a:round/>
            <a:headEnd/>
            <a:tailEnd/>
          </a:ln>
        </p:spPr>
        <p:txBody>
          <a:bodyPr/>
          <a:lstStyle/>
          <a:p>
            <a:endParaRPr lang="en-US" sz="1400" dirty="0"/>
          </a:p>
        </p:txBody>
      </p:sp>
      <p:sp>
        <p:nvSpPr>
          <p:cNvPr id="117" name="AutoShape 95">
            <a:extLst>
              <a:ext uri="{FF2B5EF4-FFF2-40B4-BE49-F238E27FC236}">
                <a16:creationId xmlns:a16="http://schemas.microsoft.com/office/drawing/2014/main" id="{0ECCFB1D-9D92-4E30-91B9-FF78EDB6F377}"/>
              </a:ext>
            </a:extLst>
          </p:cNvPr>
          <p:cNvSpPr>
            <a:spLocks noChangeArrowheads="1"/>
          </p:cNvSpPr>
          <p:nvPr/>
        </p:nvSpPr>
        <p:spPr bwMode="auto">
          <a:xfrm>
            <a:off x="4268404" y="2432043"/>
            <a:ext cx="99678" cy="194935"/>
          </a:xfrm>
          <a:prstGeom prst="flowChartDecision">
            <a:avLst/>
          </a:prstGeom>
          <a:solidFill>
            <a:srgbClr val="CC0000"/>
          </a:solidFill>
          <a:ln w="9525">
            <a:solidFill>
              <a:srgbClr val="CC0000"/>
            </a:solidFill>
            <a:miter lim="800000"/>
            <a:headEnd/>
            <a:tailEnd/>
          </a:ln>
        </p:spPr>
        <p:txBody>
          <a:bodyPr wrap="none" anchor="ctr"/>
          <a:lstStyle/>
          <a:p>
            <a:pPr fontAlgn="base">
              <a:spcBef>
                <a:spcPct val="0"/>
              </a:spcBef>
              <a:spcAft>
                <a:spcPct val="0"/>
              </a:spcAft>
            </a:pPr>
            <a:endParaRPr lang="en-US" sz="2400" dirty="0">
              <a:solidFill>
                <a:srgbClr val="02367A"/>
              </a:solidFill>
              <a:cs typeface="Arial" charset="0"/>
            </a:endParaRPr>
          </a:p>
        </p:txBody>
      </p:sp>
      <p:sp>
        <p:nvSpPr>
          <p:cNvPr id="119" name="6-Point Star 110">
            <a:extLst>
              <a:ext uri="{FF2B5EF4-FFF2-40B4-BE49-F238E27FC236}">
                <a16:creationId xmlns:a16="http://schemas.microsoft.com/office/drawing/2014/main" id="{44D48EE3-8695-4410-9304-9EBDF9522475}"/>
              </a:ext>
            </a:extLst>
          </p:cNvPr>
          <p:cNvSpPr/>
          <p:nvPr/>
        </p:nvSpPr>
        <p:spPr>
          <a:xfrm>
            <a:off x="5830845" y="2410245"/>
            <a:ext cx="144584" cy="248921"/>
          </a:xfrm>
          <a:prstGeom prst="star6">
            <a:avLst/>
          </a:prstGeom>
          <a:solidFill>
            <a:srgbClr val="000408"/>
          </a:solidFill>
          <a:ln>
            <a:solidFill>
              <a:srgbClr val="000408"/>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7200" tIns="72000" rtlCol="0" anchor="ctr"/>
          <a:lstStyle/>
          <a:p>
            <a:pPr algn="ctr" fontAlgn="base">
              <a:spcBef>
                <a:spcPct val="0"/>
              </a:spcBef>
              <a:spcAft>
                <a:spcPct val="0"/>
              </a:spcAft>
            </a:pPr>
            <a:r>
              <a:rPr lang="en-US" sz="1050" dirty="0">
                <a:solidFill>
                  <a:prstClr val="white"/>
                </a:solidFill>
                <a:latin typeface="Calibri" pitchFamily="34" charset="0"/>
                <a:cs typeface="Calibri" pitchFamily="34" charset="0"/>
              </a:rPr>
              <a:t>M</a:t>
            </a:r>
            <a:endParaRPr lang="en-ZA" sz="1050" dirty="0">
              <a:solidFill>
                <a:prstClr val="white"/>
              </a:solidFill>
              <a:latin typeface="Calibri" pitchFamily="34" charset="0"/>
              <a:cs typeface="Calibri" pitchFamily="34" charset="0"/>
            </a:endParaRPr>
          </a:p>
        </p:txBody>
      </p:sp>
      <p:sp>
        <p:nvSpPr>
          <p:cNvPr id="143" name="Rectangle 142">
            <a:extLst>
              <a:ext uri="{FF2B5EF4-FFF2-40B4-BE49-F238E27FC236}">
                <a16:creationId xmlns:a16="http://schemas.microsoft.com/office/drawing/2014/main" id="{9FD2D17F-082E-49F1-988A-882C8DE02DF4}"/>
              </a:ext>
            </a:extLst>
          </p:cNvPr>
          <p:cNvSpPr/>
          <p:nvPr/>
        </p:nvSpPr>
        <p:spPr>
          <a:xfrm>
            <a:off x="958457" y="3731561"/>
            <a:ext cx="2262158" cy="369332"/>
          </a:xfrm>
          <a:prstGeom prst="rect">
            <a:avLst/>
          </a:prstGeom>
          <a:ln>
            <a:noFill/>
          </a:ln>
        </p:spPr>
        <p:txBody>
          <a:bodyPr wrap="none">
            <a:spAutoFit/>
          </a:bodyPr>
          <a:lstStyle/>
          <a:p>
            <a:r>
              <a:rPr lang="en-ZA" dirty="0">
                <a:solidFill>
                  <a:srgbClr val="000408"/>
                </a:solidFill>
              </a:rPr>
              <a:t>Dependant Services</a:t>
            </a:r>
            <a:endParaRPr lang="en-US" dirty="0">
              <a:solidFill>
                <a:srgbClr val="000408"/>
              </a:solidFill>
            </a:endParaRPr>
          </a:p>
        </p:txBody>
      </p:sp>
      <p:sp>
        <p:nvSpPr>
          <p:cNvPr id="144" name="TextBox 143">
            <a:extLst>
              <a:ext uri="{FF2B5EF4-FFF2-40B4-BE49-F238E27FC236}">
                <a16:creationId xmlns:a16="http://schemas.microsoft.com/office/drawing/2014/main" id="{EFA2C0E4-56FF-4732-BF2B-CE3421561DD4}"/>
              </a:ext>
            </a:extLst>
          </p:cNvPr>
          <p:cNvSpPr txBox="1"/>
          <p:nvPr/>
        </p:nvSpPr>
        <p:spPr>
          <a:xfrm>
            <a:off x="1929426" y="4095868"/>
            <a:ext cx="1440626"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Unix Hosting Service</a:t>
            </a:r>
          </a:p>
        </p:txBody>
      </p:sp>
      <p:sp>
        <p:nvSpPr>
          <p:cNvPr id="145" name="TextBox 144">
            <a:extLst>
              <a:ext uri="{FF2B5EF4-FFF2-40B4-BE49-F238E27FC236}">
                <a16:creationId xmlns:a16="http://schemas.microsoft.com/office/drawing/2014/main" id="{32CDFB01-E9A2-4C0B-A25A-47A57D42AB40}"/>
              </a:ext>
            </a:extLst>
          </p:cNvPr>
          <p:cNvSpPr txBox="1"/>
          <p:nvPr/>
        </p:nvSpPr>
        <p:spPr>
          <a:xfrm>
            <a:off x="1929427" y="4424550"/>
            <a:ext cx="1440626" cy="215444"/>
          </a:xfrm>
          <a:prstGeom prst="rect">
            <a:avLst/>
          </a:prstGeom>
          <a:solidFill>
            <a:srgbClr val="002060"/>
          </a:solidFill>
        </p:spPr>
        <p:txBody>
          <a:bodyPr wrap="square" rtlCol="0">
            <a:spAutoFit/>
          </a:bodyPr>
          <a:lstStyle/>
          <a:p>
            <a:pPr algn="ctr"/>
            <a:r>
              <a:rPr lang="en-ZA" sz="800" dirty="0">
                <a:solidFill>
                  <a:schemeClr val="bg1">
                    <a:lumMod val="65000"/>
                  </a:schemeClr>
                </a:solidFill>
              </a:rPr>
              <a:t>Open Systems Storage</a:t>
            </a:r>
          </a:p>
        </p:txBody>
      </p:sp>
      <p:sp>
        <p:nvSpPr>
          <p:cNvPr id="146" name="TextBox 145">
            <a:extLst>
              <a:ext uri="{FF2B5EF4-FFF2-40B4-BE49-F238E27FC236}">
                <a16:creationId xmlns:a16="http://schemas.microsoft.com/office/drawing/2014/main" id="{1F84C3BF-8BD8-40FB-A128-53EC1E18667F}"/>
              </a:ext>
            </a:extLst>
          </p:cNvPr>
          <p:cNvSpPr txBox="1"/>
          <p:nvPr/>
        </p:nvSpPr>
        <p:spPr>
          <a:xfrm>
            <a:off x="1929426" y="4784590"/>
            <a:ext cx="1440626"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LAN  Port Service</a:t>
            </a:r>
          </a:p>
        </p:txBody>
      </p:sp>
      <p:sp>
        <p:nvSpPr>
          <p:cNvPr id="147" name="TextBox 146">
            <a:extLst>
              <a:ext uri="{FF2B5EF4-FFF2-40B4-BE49-F238E27FC236}">
                <a16:creationId xmlns:a16="http://schemas.microsoft.com/office/drawing/2014/main" id="{36124EFF-49A2-435B-8AAF-8749C245273C}"/>
              </a:ext>
            </a:extLst>
          </p:cNvPr>
          <p:cNvSpPr txBox="1"/>
          <p:nvPr/>
        </p:nvSpPr>
        <p:spPr>
          <a:xfrm>
            <a:off x="956128" y="4095868"/>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Platforms</a:t>
            </a:r>
          </a:p>
        </p:txBody>
      </p:sp>
      <p:sp>
        <p:nvSpPr>
          <p:cNvPr id="148" name="TextBox 147">
            <a:extLst>
              <a:ext uri="{FF2B5EF4-FFF2-40B4-BE49-F238E27FC236}">
                <a16:creationId xmlns:a16="http://schemas.microsoft.com/office/drawing/2014/main" id="{D9F15EA3-DAAC-4A67-B2DC-5ACDAA745F23}"/>
              </a:ext>
            </a:extLst>
          </p:cNvPr>
          <p:cNvSpPr txBox="1"/>
          <p:nvPr/>
        </p:nvSpPr>
        <p:spPr>
          <a:xfrm>
            <a:off x="948698" y="4404805"/>
            <a:ext cx="973298" cy="246221"/>
          </a:xfrm>
          <a:prstGeom prst="rect">
            <a:avLst/>
          </a:prstGeom>
          <a:noFill/>
          <a:ln w="3175">
            <a:solidFill>
              <a:schemeClr val="tx1"/>
            </a:solidFill>
          </a:ln>
        </p:spPr>
        <p:txBody>
          <a:bodyPr wrap="square" rtlCol="0">
            <a:spAutoFit/>
          </a:bodyPr>
          <a:lstStyle/>
          <a:p>
            <a:pPr algn="ctr"/>
            <a:r>
              <a:rPr lang="en-ZA" sz="1000" dirty="0">
                <a:solidFill>
                  <a:schemeClr val="tx2">
                    <a:lumMod val="75000"/>
                  </a:schemeClr>
                </a:solidFill>
              </a:rPr>
              <a:t>Storage</a:t>
            </a:r>
          </a:p>
        </p:txBody>
      </p:sp>
      <p:sp>
        <p:nvSpPr>
          <p:cNvPr id="149" name="TextBox 148">
            <a:extLst>
              <a:ext uri="{FF2B5EF4-FFF2-40B4-BE49-F238E27FC236}">
                <a16:creationId xmlns:a16="http://schemas.microsoft.com/office/drawing/2014/main" id="{40CC70AB-EFD6-4467-A3F0-EBEF8A38D318}"/>
              </a:ext>
            </a:extLst>
          </p:cNvPr>
          <p:cNvSpPr txBox="1"/>
          <p:nvPr/>
        </p:nvSpPr>
        <p:spPr>
          <a:xfrm>
            <a:off x="956128" y="4784590"/>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Networks</a:t>
            </a:r>
          </a:p>
        </p:txBody>
      </p:sp>
      <p:sp>
        <p:nvSpPr>
          <p:cNvPr id="150" name="TextBox 149">
            <a:extLst>
              <a:ext uri="{FF2B5EF4-FFF2-40B4-BE49-F238E27FC236}">
                <a16:creationId xmlns:a16="http://schemas.microsoft.com/office/drawing/2014/main" id="{AFE4C700-E278-4C2A-A59A-E3D8A5249529}"/>
              </a:ext>
            </a:extLst>
          </p:cNvPr>
          <p:cNvSpPr txBox="1"/>
          <p:nvPr/>
        </p:nvSpPr>
        <p:spPr>
          <a:xfrm>
            <a:off x="956129" y="5423369"/>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Security</a:t>
            </a:r>
          </a:p>
        </p:txBody>
      </p:sp>
      <p:sp>
        <p:nvSpPr>
          <p:cNvPr id="151" name="TextBox 150">
            <a:extLst>
              <a:ext uri="{FF2B5EF4-FFF2-40B4-BE49-F238E27FC236}">
                <a16:creationId xmlns:a16="http://schemas.microsoft.com/office/drawing/2014/main" id="{215C98E4-8706-4146-9E0C-84C771E0A0B8}"/>
              </a:ext>
            </a:extLst>
          </p:cNvPr>
          <p:cNvSpPr txBox="1"/>
          <p:nvPr/>
        </p:nvSpPr>
        <p:spPr>
          <a:xfrm>
            <a:off x="3452897" y="4784590"/>
            <a:ext cx="1503957"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WAN Bandwidth </a:t>
            </a:r>
          </a:p>
        </p:txBody>
      </p:sp>
      <p:sp>
        <p:nvSpPr>
          <p:cNvPr id="152" name="TextBox 151">
            <a:extLst>
              <a:ext uri="{FF2B5EF4-FFF2-40B4-BE49-F238E27FC236}">
                <a16:creationId xmlns:a16="http://schemas.microsoft.com/office/drawing/2014/main" id="{6FBD5519-CAE0-4F54-8396-BE197A203C22}"/>
              </a:ext>
            </a:extLst>
          </p:cNvPr>
          <p:cNvSpPr txBox="1"/>
          <p:nvPr/>
        </p:nvSpPr>
        <p:spPr>
          <a:xfrm>
            <a:off x="3472915" y="4094379"/>
            <a:ext cx="1456644"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X86 Hosting Service</a:t>
            </a:r>
          </a:p>
        </p:txBody>
      </p:sp>
      <p:sp>
        <p:nvSpPr>
          <p:cNvPr id="153" name="TextBox 152">
            <a:extLst>
              <a:ext uri="{FF2B5EF4-FFF2-40B4-BE49-F238E27FC236}">
                <a16:creationId xmlns:a16="http://schemas.microsoft.com/office/drawing/2014/main" id="{A0BAB224-FDAA-487A-9305-5CDF93B4C2D6}"/>
              </a:ext>
            </a:extLst>
          </p:cNvPr>
          <p:cNvSpPr txBox="1"/>
          <p:nvPr/>
        </p:nvSpPr>
        <p:spPr>
          <a:xfrm>
            <a:off x="3472915" y="4424550"/>
            <a:ext cx="1440626" cy="215444"/>
          </a:xfrm>
          <a:prstGeom prst="rect">
            <a:avLst/>
          </a:prstGeom>
          <a:solidFill>
            <a:srgbClr val="002060"/>
          </a:solidFill>
        </p:spPr>
        <p:txBody>
          <a:bodyPr wrap="square" rtlCol="0">
            <a:spAutoFit/>
          </a:bodyPr>
          <a:lstStyle/>
          <a:p>
            <a:pPr algn="ctr"/>
            <a:r>
              <a:rPr lang="en-ZA" sz="800" dirty="0">
                <a:solidFill>
                  <a:schemeClr val="bg1">
                    <a:lumMod val="65000"/>
                  </a:schemeClr>
                </a:solidFill>
              </a:rPr>
              <a:t>Open Systems Backup</a:t>
            </a:r>
          </a:p>
        </p:txBody>
      </p:sp>
      <p:sp>
        <p:nvSpPr>
          <p:cNvPr id="154" name="TextBox 153">
            <a:extLst>
              <a:ext uri="{FF2B5EF4-FFF2-40B4-BE49-F238E27FC236}">
                <a16:creationId xmlns:a16="http://schemas.microsoft.com/office/drawing/2014/main" id="{CEA3321F-EFC0-432F-BFB5-EFBCD82B2AF4}"/>
              </a:ext>
            </a:extLst>
          </p:cNvPr>
          <p:cNvSpPr txBox="1"/>
          <p:nvPr/>
        </p:nvSpPr>
        <p:spPr>
          <a:xfrm>
            <a:off x="1936858" y="5424858"/>
            <a:ext cx="1440626"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Authentication</a:t>
            </a:r>
          </a:p>
        </p:txBody>
      </p:sp>
      <p:sp>
        <p:nvSpPr>
          <p:cNvPr id="155" name="TextBox 154">
            <a:extLst>
              <a:ext uri="{FF2B5EF4-FFF2-40B4-BE49-F238E27FC236}">
                <a16:creationId xmlns:a16="http://schemas.microsoft.com/office/drawing/2014/main" id="{1C195B7E-8C97-4620-9FD3-BA7D96E77CBB}"/>
              </a:ext>
            </a:extLst>
          </p:cNvPr>
          <p:cNvSpPr txBox="1"/>
          <p:nvPr/>
        </p:nvSpPr>
        <p:spPr>
          <a:xfrm>
            <a:off x="3480347" y="5423369"/>
            <a:ext cx="1456644"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Network Protection</a:t>
            </a:r>
          </a:p>
        </p:txBody>
      </p:sp>
      <p:sp>
        <p:nvSpPr>
          <p:cNvPr id="156" name="TextBox 155">
            <a:extLst>
              <a:ext uri="{FF2B5EF4-FFF2-40B4-BE49-F238E27FC236}">
                <a16:creationId xmlns:a16="http://schemas.microsoft.com/office/drawing/2014/main" id="{6F4DB30B-60F0-4799-96FD-A04C925DDEF4}"/>
              </a:ext>
            </a:extLst>
          </p:cNvPr>
          <p:cNvSpPr txBox="1"/>
          <p:nvPr/>
        </p:nvSpPr>
        <p:spPr>
          <a:xfrm>
            <a:off x="948698" y="6066724"/>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ESM</a:t>
            </a:r>
          </a:p>
        </p:txBody>
      </p:sp>
      <p:sp>
        <p:nvSpPr>
          <p:cNvPr id="157" name="TextBox 156">
            <a:extLst>
              <a:ext uri="{FF2B5EF4-FFF2-40B4-BE49-F238E27FC236}">
                <a16:creationId xmlns:a16="http://schemas.microsoft.com/office/drawing/2014/main" id="{E472B5CF-77BE-4C9E-AB6C-73FB2B60EEF5}"/>
              </a:ext>
            </a:extLst>
          </p:cNvPr>
          <p:cNvSpPr txBox="1"/>
          <p:nvPr/>
        </p:nvSpPr>
        <p:spPr>
          <a:xfrm>
            <a:off x="1929426" y="6068213"/>
            <a:ext cx="3000133"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Service Operation</a:t>
            </a:r>
          </a:p>
        </p:txBody>
      </p:sp>
      <p:sp>
        <p:nvSpPr>
          <p:cNvPr id="158" name="TextBox 157">
            <a:extLst>
              <a:ext uri="{FF2B5EF4-FFF2-40B4-BE49-F238E27FC236}">
                <a16:creationId xmlns:a16="http://schemas.microsoft.com/office/drawing/2014/main" id="{4797CB28-1145-4A5B-B335-CD435063557C}"/>
              </a:ext>
            </a:extLst>
          </p:cNvPr>
          <p:cNvSpPr txBox="1"/>
          <p:nvPr/>
        </p:nvSpPr>
        <p:spPr>
          <a:xfrm>
            <a:off x="948698" y="5732635"/>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Security</a:t>
            </a:r>
          </a:p>
        </p:txBody>
      </p:sp>
      <p:sp>
        <p:nvSpPr>
          <p:cNvPr id="159" name="TextBox 158">
            <a:extLst>
              <a:ext uri="{FF2B5EF4-FFF2-40B4-BE49-F238E27FC236}">
                <a16:creationId xmlns:a16="http://schemas.microsoft.com/office/drawing/2014/main" id="{8D4533BB-7EF4-47B1-A58D-E0F3D664C5A8}"/>
              </a:ext>
            </a:extLst>
          </p:cNvPr>
          <p:cNvSpPr txBox="1"/>
          <p:nvPr/>
        </p:nvSpPr>
        <p:spPr>
          <a:xfrm>
            <a:off x="1929426" y="5734124"/>
            <a:ext cx="3007565"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Server Protection</a:t>
            </a:r>
          </a:p>
        </p:txBody>
      </p:sp>
      <p:sp>
        <p:nvSpPr>
          <p:cNvPr id="160" name="TextBox 159">
            <a:extLst>
              <a:ext uri="{FF2B5EF4-FFF2-40B4-BE49-F238E27FC236}">
                <a16:creationId xmlns:a16="http://schemas.microsoft.com/office/drawing/2014/main" id="{FA462EF5-8284-4031-B318-334E59EC4EEE}"/>
              </a:ext>
            </a:extLst>
          </p:cNvPr>
          <p:cNvSpPr txBox="1"/>
          <p:nvPr/>
        </p:nvSpPr>
        <p:spPr>
          <a:xfrm>
            <a:off x="963560" y="5101329"/>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Data Centre</a:t>
            </a:r>
          </a:p>
        </p:txBody>
      </p:sp>
      <p:sp>
        <p:nvSpPr>
          <p:cNvPr id="161" name="TextBox 160">
            <a:extLst>
              <a:ext uri="{FF2B5EF4-FFF2-40B4-BE49-F238E27FC236}">
                <a16:creationId xmlns:a16="http://schemas.microsoft.com/office/drawing/2014/main" id="{C7434EC4-2BCC-459E-8418-02952F811AB4}"/>
              </a:ext>
            </a:extLst>
          </p:cNvPr>
          <p:cNvSpPr txBox="1"/>
          <p:nvPr/>
        </p:nvSpPr>
        <p:spPr>
          <a:xfrm>
            <a:off x="1944288" y="5102818"/>
            <a:ext cx="3000133"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Data Centre Hosting</a:t>
            </a:r>
          </a:p>
        </p:txBody>
      </p:sp>
      <p:sp>
        <p:nvSpPr>
          <p:cNvPr id="6" name="6-Point Star 110">
            <a:extLst>
              <a:ext uri="{FF2B5EF4-FFF2-40B4-BE49-F238E27FC236}">
                <a16:creationId xmlns:a16="http://schemas.microsoft.com/office/drawing/2014/main" id="{52A83518-816B-288B-80EF-F5925A5EF146}"/>
              </a:ext>
            </a:extLst>
          </p:cNvPr>
          <p:cNvSpPr/>
          <p:nvPr/>
        </p:nvSpPr>
        <p:spPr>
          <a:xfrm>
            <a:off x="4243536" y="1979597"/>
            <a:ext cx="144584" cy="248921"/>
          </a:xfrm>
          <a:prstGeom prst="star6">
            <a:avLst/>
          </a:prstGeom>
          <a:solidFill>
            <a:srgbClr val="000408"/>
          </a:solidFill>
          <a:ln>
            <a:solidFill>
              <a:srgbClr val="000408"/>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7200" tIns="72000" rtlCol="0" anchor="ctr"/>
          <a:lstStyle/>
          <a:p>
            <a:pPr algn="ctr" fontAlgn="base">
              <a:spcBef>
                <a:spcPct val="0"/>
              </a:spcBef>
              <a:spcAft>
                <a:spcPct val="0"/>
              </a:spcAft>
            </a:pPr>
            <a:r>
              <a:rPr lang="en-US" sz="1050" dirty="0">
                <a:solidFill>
                  <a:prstClr val="white"/>
                </a:solidFill>
                <a:latin typeface="Calibri" pitchFamily="34" charset="0"/>
                <a:cs typeface="Calibri" pitchFamily="34" charset="0"/>
              </a:rPr>
              <a:t>M</a:t>
            </a:r>
            <a:endParaRPr lang="en-ZA" sz="1050" dirty="0">
              <a:solidFill>
                <a:prstClr val="white"/>
              </a:solidFill>
              <a:latin typeface="Calibri" pitchFamily="34" charset="0"/>
              <a:cs typeface="Calibri" pitchFamily="34" charset="0"/>
            </a:endParaRPr>
          </a:p>
        </p:txBody>
      </p:sp>
      <p:sp>
        <p:nvSpPr>
          <p:cNvPr id="10" name="6-Point Star 96">
            <a:extLst>
              <a:ext uri="{FF2B5EF4-FFF2-40B4-BE49-F238E27FC236}">
                <a16:creationId xmlns:a16="http://schemas.microsoft.com/office/drawing/2014/main" id="{243595F2-DBFD-2E3C-1C5E-0DE3E2CF9B0A}"/>
              </a:ext>
            </a:extLst>
          </p:cNvPr>
          <p:cNvSpPr/>
          <p:nvPr/>
        </p:nvSpPr>
        <p:spPr>
          <a:xfrm>
            <a:off x="9024674" y="1979597"/>
            <a:ext cx="156885" cy="214881"/>
          </a:xfrm>
          <a:prstGeom prst="star6">
            <a:avLst/>
          </a:prstGeom>
          <a:solidFill>
            <a:srgbClr val="000408"/>
          </a:solidFill>
          <a:ln>
            <a:solidFill>
              <a:srgbClr val="000408"/>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7200" tIns="72000" rtlCol="0" anchor="ctr"/>
          <a:lstStyle/>
          <a:p>
            <a:pPr algn="ctr"/>
            <a:r>
              <a:rPr lang="en-US" sz="1050" dirty="0">
                <a:solidFill>
                  <a:schemeClr val="bg1"/>
                </a:solidFill>
                <a:latin typeface="Calibri" pitchFamily="34" charset="0"/>
                <a:cs typeface="Calibri" pitchFamily="34" charset="0"/>
              </a:rPr>
              <a:t>V</a:t>
            </a:r>
          </a:p>
        </p:txBody>
      </p:sp>
      <p:sp>
        <p:nvSpPr>
          <p:cNvPr id="2" name="Text Box 26">
            <a:extLst>
              <a:ext uri="{FF2B5EF4-FFF2-40B4-BE49-F238E27FC236}">
                <a16:creationId xmlns:a16="http://schemas.microsoft.com/office/drawing/2014/main" id="{9E33AE5C-A8CD-4AF3-FC20-3C0F66DBFE38}"/>
              </a:ext>
            </a:extLst>
          </p:cNvPr>
          <p:cNvSpPr txBox="1">
            <a:spLocks noChangeArrowheads="1"/>
          </p:cNvSpPr>
          <p:nvPr/>
        </p:nvSpPr>
        <p:spPr bwMode="auto">
          <a:xfrm>
            <a:off x="1840028" y="1434768"/>
            <a:ext cx="1644090" cy="338554"/>
          </a:xfrm>
          <a:prstGeom prst="rect">
            <a:avLst/>
          </a:prstGeom>
          <a:solidFill>
            <a:schemeClr val="tx1"/>
          </a:solidFill>
          <a:ln w="19050">
            <a:solidFill>
              <a:srgbClr val="FF0000"/>
            </a:solidFill>
            <a:miter lim="800000"/>
            <a:headEnd/>
            <a:tailEnd/>
          </a:ln>
        </p:spPr>
        <p:txBody>
          <a:bodyPr wrap="square">
            <a:spAutoFit/>
          </a:bodyPr>
          <a:lstStyle>
            <a:defPPr>
              <a:defRPr lang="en-US"/>
            </a:defPPr>
            <a:lvl1pPr algn="ctr">
              <a:buSzTx/>
              <a:buFontTx/>
              <a:buNone/>
              <a:defRPr sz="1000">
                <a:solidFill>
                  <a:srgbClr val="000408"/>
                </a:solidFill>
                <a:latin typeface="Arial" charset="0"/>
                <a:ea typeface="Arial Unicode MS" pitchFamily="34" charset="-128"/>
                <a:cs typeface="Arial Unicode MS" pitchFamily="34" charset="-128"/>
              </a:defRPr>
            </a:lvl1pPr>
          </a:lstStyle>
          <a:p>
            <a:r>
              <a:rPr lang="en-GB" sz="800" dirty="0">
                <a:solidFill>
                  <a:schemeClr val="bg1"/>
                </a:solidFill>
              </a:rPr>
              <a:t>Oracle 8.1.7, 9.2, 10.1, 10.2, 11.1, 11.2, 12.2, 12.2, 18</a:t>
            </a:r>
          </a:p>
        </p:txBody>
      </p:sp>
      <p:cxnSp>
        <p:nvCxnSpPr>
          <p:cNvPr id="3" name="Straight Connector 2">
            <a:extLst>
              <a:ext uri="{FF2B5EF4-FFF2-40B4-BE49-F238E27FC236}">
                <a16:creationId xmlns:a16="http://schemas.microsoft.com/office/drawing/2014/main" id="{1A4D6378-2ADB-F682-EC05-103E22112061}"/>
              </a:ext>
            </a:extLst>
          </p:cNvPr>
          <p:cNvCxnSpPr/>
          <p:nvPr/>
        </p:nvCxnSpPr>
        <p:spPr bwMode="auto">
          <a:xfrm>
            <a:off x="4611300" y="1133205"/>
            <a:ext cx="0" cy="2290899"/>
          </a:xfrm>
          <a:prstGeom prst="line">
            <a:avLst/>
          </a:prstGeom>
          <a:noFill/>
          <a:ln w="12700" cap="flat" cmpd="sng" algn="ctr">
            <a:solidFill>
              <a:schemeClr val="accent1"/>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sp>
        <p:nvSpPr>
          <p:cNvPr id="9" name="Text Box 26">
            <a:extLst>
              <a:ext uri="{FF2B5EF4-FFF2-40B4-BE49-F238E27FC236}">
                <a16:creationId xmlns:a16="http://schemas.microsoft.com/office/drawing/2014/main" id="{F9DBB721-C9A9-0912-851E-6BA511694D0A}"/>
              </a:ext>
            </a:extLst>
          </p:cNvPr>
          <p:cNvSpPr txBox="1">
            <a:spLocks noChangeArrowheads="1"/>
          </p:cNvSpPr>
          <p:nvPr/>
        </p:nvSpPr>
        <p:spPr bwMode="auto">
          <a:xfrm>
            <a:off x="1836507" y="2886235"/>
            <a:ext cx="1644090" cy="246221"/>
          </a:xfrm>
          <a:prstGeom prst="rect">
            <a:avLst/>
          </a:prstGeom>
          <a:solidFill>
            <a:srgbClr val="00B0F0"/>
          </a:solidFill>
          <a:ln w="9525">
            <a:solidFill>
              <a:srgbClr val="000408"/>
            </a:solidFill>
            <a:miter lim="800000"/>
            <a:headEnd/>
            <a:tailEnd/>
          </a:ln>
        </p:spPr>
        <p:txBody>
          <a:bodyPr wrap="square">
            <a:spAutoFit/>
          </a:bodyPr>
          <a:lstStyle>
            <a:defPPr>
              <a:defRPr lang="en-US"/>
            </a:defPPr>
            <a:lvl1pPr algn="ctr">
              <a:buSzTx/>
              <a:buFontTx/>
              <a:buNone/>
              <a:defRPr sz="1000">
                <a:solidFill>
                  <a:srgbClr val="000408"/>
                </a:solidFill>
                <a:latin typeface="Arial" charset="0"/>
                <a:ea typeface="Arial Unicode MS" pitchFamily="34" charset="-128"/>
                <a:cs typeface="Arial Unicode MS" pitchFamily="34" charset="-128"/>
              </a:defRPr>
            </a:lvl1pPr>
          </a:lstStyle>
          <a:p>
            <a:r>
              <a:rPr lang="en-GB" dirty="0"/>
              <a:t>Oracle 23ai</a:t>
            </a:r>
          </a:p>
        </p:txBody>
      </p:sp>
      <p:sp>
        <p:nvSpPr>
          <p:cNvPr id="11" name="Line 19">
            <a:extLst>
              <a:ext uri="{FF2B5EF4-FFF2-40B4-BE49-F238E27FC236}">
                <a16:creationId xmlns:a16="http://schemas.microsoft.com/office/drawing/2014/main" id="{D04395E1-2261-9DF2-613B-E283158545E8}"/>
              </a:ext>
            </a:extLst>
          </p:cNvPr>
          <p:cNvSpPr>
            <a:spLocks noChangeShapeType="1"/>
          </p:cNvSpPr>
          <p:nvPr/>
        </p:nvSpPr>
        <p:spPr bwMode="auto">
          <a:xfrm>
            <a:off x="4975921" y="2969256"/>
            <a:ext cx="5138513" cy="21180"/>
          </a:xfrm>
          <a:prstGeom prst="line">
            <a:avLst/>
          </a:prstGeom>
          <a:noFill/>
          <a:ln w="28575">
            <a:solidFill>
              <a:srgbClr val="008000"/>
            </a:solidFill>
            <a:round/>
            <a:headEnd/>
            <a:tailEnd/>
          </a:ln>
        </p:spPr>
        <p:txBody>
          <a:bodyPr/>
          <a:lstStyle/>
          <a:p>
            <a:endParaRPr lang="en-US" sz="1400" dirty="0"/>
          </a:p>
        </p:txBody>
      </p:sp>
      <p:cxnSp>
        <p:nvCxnSpPr>
          <p:cNvPr id="12" name="Straight Connector 11">
            <a:extLst>
              <a:ext uri="{FF2B5EF4-FFF2-40B4-BE49-F238E27FC236}">
                <a16:creationId xmlns:a16="http://schemas.microsoft.com/office/drawing/2014/main" id="{0E6CC247-04B2-7486-7126-EA8101D949E9}"/>
              </a:ext>
            </a:extLst>
          </p:cNvPr>
          <p:cNvCxnSpPr>
            <a:cxnSpLocks/>
          </p:cNvCxnSpPr>
          <p:nvPr/>
        </p:nvCxnSpPr>
        <p:spPr>
          <a:xfrm>
            <a:off x="4606070" y="3072979"/>
            <a:ext cx="5508364" cy="0"/>
          </a:xfrm>
          <a:prstGeom prst="line">
            <a:avLst/>
          </a:prstGeom>
          <a:ln w="28575">
            <a:solidFill>
              <a:srgbClr val="92D050"/>
            </a:solidFill>
            <a:prstDash val="dash"/>
          </a:ln>
        </p:spPr>
        <p:style>
          <a:lnRef idx="2">
            <a:schemeClr val="accent1"/>
          </a:lnRef>
          <a:fillRef idx="0">
            <a:schemeClr val="accent1"/>
          </a:fillRef>
          <a:effectRef idx="1">
            <a:schemeClr val="accent1"/>
          </a:effectRef>
          <a:fontRef idx="minor">
            <a:schemeClr val="tx1"/>
          </a:fontRef>
        </p:style>
      </p:cxnSp>
      <p:sp>
        <p:nvSpPr>
          <p:cNvPr id="15" name="Line 94">
            <a:extLst>
              <a:ext uri="{FF2B5EF4-FFF2-40B4-BE49-F238E27FC236}">
                <a16:creationId xmlns:a16="http://schemas.microsoft.com/office/drawing/2014/main" id="{6833E3F7-D46D-4602-8AFB-4B53234369BE}"/>
              </a:ext>
            </a:extLst>
          </p:cNvPr>
          <p:cNvSpPr>
            <a:spLocks noChangeShapeType="1"/>
          </p:cNvSpPr>
          <p:nvPr/>
        </p:nvSpPr>
        <p:spPr bwMode="auto">
          <a:xfrm flipV="1">
            <a:off x="4611300" y="2964252"/>
            <a:ext cx="364621" cy="0"/>
          </a:xfrm>
          <a:prstGeom prst="line">
            <a:avLst/>
          </a:prstGeom>
          <a:noFill/>
          <a:ln w="28575">
            <a:solidFill>
              <a:srgbClr val="0070C0"/>
            </a:solidFill>
            <a:round/>
            <a:headEnd/>
            <a:tailEnd/>
          </a:ln>
        </p:spPr>
        <p:txBody>
          <a:bodyPr/>
          <a:lstStyle/>
          <a:p>
            <a:pPr defTabSz="344594">
              <a:defRPr/>
            </a:pPr>
            <a:endParaRPr lang="en-US" sz="1055" dirty="0">
              <a:solidFill>
                <a:srgbClr val="02367A"/>
              </a:solidFill>
              <a:latin typeface="Arial"/>
            </a:endParaRPr>
          </a:p>
        </p:txBody>
      </p:sp>
      <p:sp>
        <p:nvSpPr>
          <p:cNvPr id="16" name="AutoShape 88">
            <a:extLst>
              <a:ext uri="{FF2B5EF4-FFF2-40B4-BE49-F238E27FC236}">
                <a16:creationId xmlns:a16="http://schemas.microsoft.com/office/drawing/2014/main" id="{6DD76806-CF98-1120-1C33-DB56A568B3A7}"/>
              </a:ext>
            </a:extLst>
          </p:cNvPr>
          <p:cNvSpPr>
            <a:spLocks noChangeArrowheads="1"/>
          </p:cNvSpPr>
          <p:nvPr/>
        </p:nvSpPr>
        <p:spPr bwMode="auto">
          <a:xfrm flipH="1">
            <a:off x="4573225" y="2869766"/>
            <a:ext cx="81952" cy="237316"/>
          </a:xfrm>
          <a:prstGeom prst="flowChartDecision">
            <a:avLst/>
          </a:prstGeom>
          <a:solidFill>
            <a:srgbClr val="0070C0"/>
          </a:solidFill>
          <a:ln w="9525">
            <a:solidFill>
              <a:srgbClr val="0070C0"/>
            </a:solidFill>
            <a:miter lim="800000"/>
            <a:headEnd/>
            <a:tailEnd/>
          </a:ln>
        </p:spPr>
        <p:txBody>
          <a:bodyPr wrap="none" anchor="ctr"/>
          <a:lstStyle/>
          <a:p>
            <a:endParaRPr lang="en-US" dirty="0">
              <a:solidFill>
                <a:srgbClr val="000000"/>
              </a:solidFill>
            </a:endParaRPr>
          </a:p>
        </p:txBody>
      </p:sp>
      <p:sp>
        <p:nvSpPr>
          <p:cNvPr id="17" name="AutoShape 88">
            <a:extLst>
              <a:ext uri="{FF2B5EF4-FFF2-40B4-BE49-F238E27FC236}">
                <a16:creationId xmlns:a16="http://schemas.microsoft.com/office/drawing/2014/main" id="{0CEF03AC-C71A-3E32-11A8-79D231366E8C}"/>
              </a:ext>
            </a:extLst>
          </p:cNvPr>
          <p:cNvSpPr>
            <a:spLocks noChangeArrowheads="1"/>
          </p:cNvSpPr>
          <p:nvPr/>
        </p:nvSpPr>
        <p:spPr bwMode="auto">
          <a:xfrm flipH="1">
            <a:off x="4920253" y="2856832"/>
            <a:ext cx="81953" cy="237319"/>
          </a:xfrm>
          <a:prstGeom prst="flowChartDecision">
            <a:avLst/>
          </a:prstGeom>
          <a:solidFill>
            <a:srgbClr val="006E2C"/>
          </a:solidFill>
          <a:ln w="9525">
            <a:solidFill>
              <a:srgbClr val="006E2C"/>
            </a:solidFill>
            <a:miter lim="800000"/>
            <a:headEnd/>
            <a:tailEnd/>
          </a:ln>
        </p:spPr>
        <p:txBody>
          <a:bodyPr wrap="none" anchor="ctr"/>
          <a:lstStyle/>
          <a:p>
            <a:endParaRPr lang="en-US" dirty="0">
              <a:solidFill>
                <a:srgbClr val="000000"/>
              </a:solidFill>
            </a:endParaRPr>
          </a:p>
        </p:txBody>
      </p:sp>
      <p:sp>
        <p:nvSpPr>
          <p:cNvPr id="75" name="AutoShape 95">
            <a:extLst>
              <a:ext uri="{FF2B5EF4-FFF2-40B4-BE49-F238E27FC236}">
                <a16:creationId xmlns:a16="http://schemas.microsoft.com/office/drawing/2014/main" id="{0105465A-9171-63F7-C875-5F0C6063A039}"/>
              </a:ext>
            </a:extLst>
          </p:cNvPr>
          <p:cNvSpPr>
            <a:spLocks noChangeArrowheads="1"/>
          </p:cNvSpPr>
          <p:nvPr/>
        </p:nvSpPr>
        <p:spPr bwMode="auto">
          <a:xfrm>
            <a:off x="7446890" y="1976574"/>
            <a:ext cx="146107" cy="206010"/>
          </a:xfrm>
          <a:prstGeom prst="flowChartDecision">
            <a:avLst/>
          </a:prstGeom>
          <a:solidFill>
            <a:schemeClr val="tx1"/>
          </a:solidFill>
          <a:ln w="9525">
            <a:solidFill>
              <a:schemeClr val="tx1"/>
            </a:solidFill>
            <a:miter lim="800000"/>
            <a:headEnd/>
            <a:tailEnd/>
          </a:ln>
        </p:spPr>
        <p:txBody>
          <a:bodyPr wrap="none" anchor="ctr"/>
          <a:lstStyle/>
          <a:p>
            <a:pPr fontAlgn="base">
              <a:spcBef>
                <a:spcPct val="0"/>
              </a:spcBef>
              <a:spcAft>
                <a:spcPct val="0"/>
              </a:spcAft>
            </a:pPr>
            <a:endParaRPr lang="en-US" sz="2400" dirty="0">
              <a:solidFill>
                <a:srgbClr val="02367A"/>
              </a:solidFill>
              <a:cs typeface="Arial" charset="0"/>
            </a:endParaRPr>
          </a:p>
        </p:txBody>
      </p:sp>
    </p:spTree>
    <p:extLst>
      <p:ext uri="{BB962C8B-B14F-4D97-AF65-F5344CB8AC3E}">
        <p14:creationId xmlns:p14="http://schemas.microsoft.com/office/powerpoint/2010/main" val="544530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1A9223CE-C8B4-4CF9-AC41-D09B7D8B370C}"/>
              </a:ext>
            </a:extLst>
          </p:cNvPr>
          <p:cNvCxnSpPr/>
          <p:nvPr/>
        </p:nvCxnSpPr>
        <p:spPr>
          <a:xfrm flipV="1">
            <a:off x="8551963" y="887105"/>
            <a:ext cx="0"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C4C375D8-DD76-4A5A-AD0C-3E9A7A7F0A5E}"/>
              </a:ext>
            </a:extLst>
          </p:cNvPr>
          <p:cNvCxnSpPr/>
          <p:nvPr/>
        </p:nvCxnSpPr>
        <p:spPr>
          <a:xfrm flipH="1" flipV="1">
            <a:off x="3805173" y="887105"/>
            <a:ext cx="1"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033F62E-A6E4-47D6-BB4E-643D16DF0CA5}"/>
              </a:ext>
            </a:extLst>
          </p:cNvPr>
          <p:cNvCxnSpPr/>
          <p:nvPr/>
        </p:nvCxnSpPr>
        <p:spPr>
          <a:xfrm flipV="1">
            <a:off x="5411637" y="887105"/>
            <a:ext cx="0" cy="2272710"/>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589DF4F-67D1-47A3-A8FF-38A31FA52FDA}"/>
              </a:ext>
            </a:extLst>
          </p:cNvPr>
          <p:cNvCxnSpPr/>
          <p:nvPr/>
        </p:nvCxnSpPr>
        <p:spPr>
          <a:xfrm flipV="1">
            <a:off x="6972724" y="887105"/>
            <a:ext cx="0" cy="2272710"/>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E8E8E01-2D20-44D7-BDF4-2D93BE4E917C}"/>
              </a:ext>
            </a:extLst>
          </p:cNvPr>
          <p:cNvSpPr txBox="1"/>
          <p:nvPr/>
        </p:nvSpPr>
        <p:spPr>
          <a:xfrm>
            <a:off x="1341690" y="0"/>
            <a:ext cx="3784878" cy="504056"/>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800">
                <a:solidFill>
                  <a:schemeClr val="lt1"/>
                </a:solidFill>
                <a:latin typeface="Arial" charset="0"/>
                <a:cs typeface="Arial"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fontAlgn="base">
              <a:spcBef>
                <a:spcPct val="0"/>
              </a:spcBef>
              <a:spcAft>
                <a:spcPct val="0"/>
              </a:spcAft>
            </a:pPr>
            <a:r>
              <a:rPr lang="en-ZA" sz="1600" dirty="0">
                <a:solidFill>
                  <a:prstClr val="white"/>
                </a:solidFill>
              </a:rPr>
              <a:t>(Sybase) ASE &amp; Replication Server</a:t>
            </a:r>
          </a:p>
        </p:txBody>
      </p:sp>
      <p:sp>
        <p:nvSpPr>
          <p:cNvPr id="27" name="TextBox 26">
            <a:extLst>
              <a:ext uri="{FF2B5EF4-FFF2-40B4-BE49-F238E27FC236}">
                <a16:creationId xmlns:a16="http://schemas.microsoft.com/office/drawing/2014/main" id="{E2124943-D9AE-4F43-A44E-89BEAD3A17C0}"/>
              </a:ext>
            </a:extLst>
          </p:cNvPr>
          <p:cNvSpPr txBox="1"/>
          <p:nvPr/>
        </p:nvSpPr>
        <p:spPr>
          <a:xfrm>
            <a:off x="5856216" y="3"/>
            <a:ext cx="2360082" cy="523220"/>
          </a:xfrm>
          <a:prstGeom prst="rect">
            <a:avLst/>
          </a:prstGeom>
          <a:solidFill>
            <a:srgbClr val="002060"/>
          </a:solidFill>
          <a:ln>
            <a:solidFill>
              <a:schemeClr val="tx1"/>
            </a:solidFill>
          </a:ln>
        </p:spPr>
        <p:txBody>
          <a:bodyPr wrap="square" rtlCol="0">
            <a:spAutoFit/>
          </a:bodyPr>
          <a:lstStyle/>
          <a:p>
            <a:pPr algn="ctr" fontAlgn="base">
              <a:spcBef>
                <a:spcPct val="0"/>
              </a:spcBef>
              <a:spcAft>
                <a:spcPct val="0"/>
              </a:spcAft>
            </a:pPr>
            <a:r>
              <a:rPr lang="en-ZA" sz="1400" dirty="0">
                <a:solidFill>
                  <a:prstClr val="white"/>
                </a:solidFill>
                <a:cs typeface="Arial" charset="0"/>
              </a:rPr>
              <a:t>Technology Adoption </a:t>
            </a:r>
          </a:p>
          <a:p>
            <a:pPr algn="ctr" fontAlgn="base">
              <a:spcBef>
                <a:spcPct val="0"/>
              </a:spcBef>
              <a:spcAft>
                <a:spcPct val="0"/>
              </a:spcAft>
            </a:pPr>
            <a:r>
              <a:rPr lang="en-ZA" sz="1400" dirty="0">
                <a:solidFill>
                  <a:prstClr val="white"/>
                </a:solidFill>
                <a:cs typeface="Arial" charset="0"/>
              </a:rPr>
              <a:t>Strategy</a:t>
            </a:r>
          </a:p>
        </p:txBody>
      </p:sp>
      <p:sp>
        <p:nvSpPr>
          <p:cNvPr id="28" name="Rectangle 27">
            <a:extLst>
              <a:ext uri="{FF2B5EF4-FFF2-40B4-BE49-F238E27FC236}">
                <a16:creationId xmlns:a16="http://schemas.microsoft.com/office/drawing/2014/main" id="{0A768F01-CAC1-46CC-B494-F108C4F43ABF}"/>
              </a:ext>
            </a:extLst>
          </p:cNvPr>
          <p:cNvSpPr/>
          <p:nvPr/>
        </p:nvSpPr>
        <p:spPr>
          <a:xfrm>
            <a:off x="8197999" y="0"/>
            <a:ext cx="1224137" cy="523220"/>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GB" sz="1600" dirty="0">
                <a:solidFill>
                  <a:prstClr val="white"/>
                </a:solidFill>
                <a:cs typeface="Arial" charset="0"/>
              </a:rPr>
              <a:t>N</a:t>
            </a:r>
          </a:p>
        </p:txBody>
      </p:sp>
      <p:sp>
        <p:nvSpPr>
          <p:cNvPr id="29" name="Rectangle 28">
            <a:extLst>
              <a:ext uri="{FF2B5EF4-FFF2-40B4-BE49-F238E27FC236}">
                <a16:creationId xmlns:a16="http://schemas.microsoft.com/office/drawing/2014/main" id="{338E2CBC-D6C1-475F-89D3-51A66C5C3BC5}"/>
              </a:ext>
            </a:extLst>
          </p:cNvPr>
          <p:cNvSpPr/>
          <p:nvPr/>
        </p:nvSpPr>
        <p:spPr>
          <a:xfrm rot="16200000">
            <a:off x="449319" y="2077924"/>
            <a:ext cx="2221734" cy="337743"/>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ZA" sz="900" dirty="0">
                <a:solidFill>
                  <a:prstClr val="white"/>
                </a:solidFill>
                <a:cs typeface="Arial" charset="0"/>
              </a:rPr>
              <a:t>DBMS</a:t>
            </a:r>
          </a:p>
        </p:txBody>
      </p:sp>
      <p:grpSp>
        <p:nvGrpSpPr>
          <p:cNvPr id="30" name="Group 27">
            <a:extLst>
              <a:ext uri="{FF2B5EF4-FFF2-40B4-BE49-F238E27FC236}">
                <a16:creationId xmlns:a16="http://schemas.microsoft.com/office/drawing/2014/main" id="{03E4E136-8368-4A3B-9AB3-BF954EE732D2}"/>
              </a:ext>
            </a:extLst>
          </p:cNvPr>
          <p:cNvGrpSpPr>
            <a:grpSpLocks/>
          </p:cNvGrpSpPr>
          <p:nvPr/>
        </p:nvGrpSpPr>
        <p:grpSpPr bwMode="auto">
          <a:xfrm>
            <a:off x="3805170" y="3187116"/>
            <a:ext cx="6321494" cy="546101"/>
            <a:chOff x="1247" y="2901"/>
            <a:chExt cx="4179" cy="344"/>
          </a:xfrm>
        </p:grpSpPr>
        <p:sp>
          <p:nvSpPr>
            <p:cNvPr id="31" name="Text Box 28">
              <a:extLst>
                <a:ext uri="{FF2B5EF4-FFF2-40B4-BE49-F238E27FC236}">
                  <a16:creationId xmlns:a16="http://schemas.microsoft.com/office/drawing/2014/main" id="{A3736CCF-0267-46A8-838D-B3BFDE129D81}"/>
                </a:ext>
              </a:extLst>
            </p:cNvPr>
            <p:cNvSpPr txBox="1">
              <a:spLocks noChangeArrowheads="1"/>
            </p:cNvSpPr>
            <p:nvPr/>
          </p:nvSpPr>
          <p:spPr bwMode="auto">
            <a:xfrm>
              <a:off x="1648" y="3085"/>
              <a:ext cx="361" cy="160"/>
            </a:xfrm>
            <a:prstGeom prst="rect">
              <a:avLst/>
            </a:prstGeom>
            <a:noFill/>
            <a:ln w="9525">
              <a:noFill/>
              <a:miter lim="800000"/>
              <a:headEnd/>
              <a:tailEnd/>
            </a:ln>
          </p:spPr>
          <p:txBody>
            <a:bodyPr>
              <a:spAutoFit/>
            </a:bodyPr>
            <a:lstStyle/>
            <a:p>
              <a:pPr fontAlgn="base">
                <a:spcBef>
                  <a:spcPct val="0"/>
                </a:spcBef>
                <a:spcAft>
                  <a:spcPct val="0"/>
                </a:spcAft>
              </a:pPr>
              <a:r>
                <a:rPr lang="en-GB" sz="1050" dirty="0">
                  <a:solidFill>
                    <a:srgbClr val="000408"/>
                  </a:solidFill>
                  <a:cs typeface="Arial" charset="0"/>
                </a:rPr>
                <a:t>2024</a:t>
              </a:r>
            </a:p>
          </p:txBody>
        </p:sp>
        <p:sp>
          <p:nvSpPr>
            <p:cNvPr id="32" name="Line 29">
              <a:extLst>
                <a:ext uri="{FF2B5EF4-FFF2-40B4-BE49-F238E27FC236}">
                  <a16:creationId xmlns:a16="http://schemas.microsoft.com/office/drawing/2014/main" id="{5A87DC94-14F1-40E1-8B06-B80D5DF8E47B}"/>
                </a:ext>
              </a:extLst>
            </p:cNvPr>
            <p:cNvSpPr>
              <a:spLocks noChangeShapeType="1"/>
            </p:cNvSpPr>
            <p:nvPr/>
          </p:nvSpPr>
          <p:spPr bwMode="auto">
            <a:xfrm>
              <a:off x="1247" y="2994"/>
              <a:ext cx="1043" cy="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33" name="Line 30">
              <a:extLst>
                <a:ext uri="{FF2B5EF4-FFF2-40B4-BE49-F238E27FC236}">
                  <a16:creationId xmlns:a16="http://schemas.microsoft.com/office/drawing/2014/main" id="{2E0A7E64-0C01-4395-A8D2-9BC0A8143A2C}"/>
                </a:ext>
              </a:extLst>
            </p:cNvPr>
            <p:cNvSpPr>
              <a:spLocks noChangeShapeType="1"/>
            </p:cNvSpPr>
            <p:nvPr/>
          </p:nvSpPr>
          <p:spPr bwMode="auto">
            <a:xfrm>
              <a:off x="1769"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34" name="Line 31">
              <a:extLst>
                <a:ext uri="{FF2B5EF4-FFF2-40B4-BE49-F238E27FC236}">
                  <a16:creationId xmlns:a16="http://schemas.microsoft.com/office/drawing/2014/main" id="{413C64FF-EDA2-421B-9B63-ACD82313A234}"/>
                </a:ext>
              </a:extLst>
            </p:cNvPr>
            <p:cNvSpPr>
              <a:spLocks noChangeShapeType="1"/>
            </p:cNvSpPr>
            <p:nvPr/>
          </p:nvSpPr>
          <p:spPr bwMode="auto">
            <a:xfrm>
              <a:off x="1508"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35" name="Line 32">
              <a:extLst>
                <a:ext uri="{FF2B5EF4-FFF2-40B4-BE49-F238E27FC236}">
                  <a16:creationId xmlns:a16="http://schemas.microsoft.com/office/drawing/2014/main" id="{2D66DCF5-F5FF-4B92-896F-93742EFEC77A}"/>
                </a:ext>
              </a:extLst>
            </p:cNvPr>
            <p:cNvSpPr>
              <a:spLocks noChangeShapeType="1"/>
            </p:cNvSpPr>
            <p:nvPr/>
          </p:nvSpPr>
          <p:spPr bwMode="auto">
            <a:xfrm>
              <a:off x="2029"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36" name="Text Box 33">
              <a:extLst>
                <a:ext uri="{FF2B5EF4-FFF2-40B4-BE49-F238E27FC236}">
                  <a16:creationId xmlns:a16="http://schemas.microsoft.com/office/drawing/2014/main" id="{69B9AF42-15C9-4D2B-85A7-47611F6198D8}"/>
                </a:ext>
              </a:extLst>
            </p:cNvPr>
            <p:cNvSpPr txBox="1">
              <a:spLocks noChangeArrowheads="1"/>
            </p:cNvSpPr>
            <p:nvPr/>
          </p:nvSpPr>
          <p:spPr bwMode="auto">
            <a:xfrm>
              <a:off x="1297"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Q1</a:t>
              </a:r>
            </a:p>
          </p:txBody>
        </p:sp>
        <p:sp>
          <p:nvSpPr>
            <p:cNvPr id="37" name="Text Box 34">
              <a:extLst>
                <a:ext uri="{FF2B5EF4-FFF2-40B4-BE49-F238E27FC236}">
                  <a16:creationId xmlns:a16="http://schemas.microsoft.com/office/drawing/2014/main" id="{6ECA152A-71C2-4A14-A20D-296E39C2C63E}"/>
                </a:ext>
              </a:extLst>
            </p:cNvPr>
            <p:cNvSpPr txBox="1">
              <a:spLocks noChangeArrowheads="1"/>
            </p:cNvSpPr>
            <p:nvPr/>
          </p:nvSpPr>
          <p:spPr bwMode="auto">
            <a:xfrm>
              <a:off x="1568"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Q2</a:t>
              </a:r>
            </a:p>
          </p:txBody>
        </p:sp>
        <p:sp>
          <p:nvSpPr>
            <p:cNvPr id="38" name="Text Box 35">
              <a:extLst>
                <a:ext uri="{FF2B5EF4-FFF2-40B4-BE49-F238E27FC236}">
                  <a16:creationId xmlns:a16="http://schemas.microsoft.com/office/drawing/2014/main" id="{1C585C0B-9DEE-486C-8CC6-2BF74402C7B5}"/>
                </a:ext>
              </a:extLst>
            </p:cNvPr>
            <p:cNvSpPr txBox="1">
              <a:spLocks noChangeArrowheads="1"/>
            </p:cNvSpPr>
            <p:nvPr/>
          </p:nvSpPr>
          <p:spPr bwMode="auto">
            <a:xfrm>
              <a:off x="1809" y="2994"/>
              <a:ext cx="212"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Q3</a:t>
              </a:r>
            </a:p>
          </p:txBody>
        </p:sp>
        <p:sp>
          <p:nvSpPr>
            <p:cNvPr id="39" name="Text Box 36">
              <a:extLst>
                <a:ext uri="{FF2B5EF4-FFF2-40B4-BE49-F238E27FC236}">
                  <a16:creationId xmlns:a16="http://schemas.microsoft.com/office/drawing/2014/main" id="{B9F69599-6E7A-459E-BBC2-C52ACE98E0A6}"/>
                </a:ext>
              </a:extLst>
            </p:cNvPr>
            <p:cNvSpPr txBox="1">
              <a:spLocks noChangeArrowheads="1"/>
            </p:cNvSpPr>
            <p:nvPr/>
          </p:nvSpPr>
          <p:spPr bwMode="auto">
            <a:xfrm>
              <a:off x="2065"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Q4</a:t>
              </a:r>
            </a:p>
          </p:txBody>
        </p:sp>
        <p:sp>
          <p:nvSpPr>
            <p:cNvPr id="40" name="Text Box 37">
              <a:extLst>
                <a:ext uri="{FF2B5EF4-FFF2-40B4-BE49-F238E27FC236}">
                  <a16:creationId xmlns:a16="http://schemas.microsoft.com/office/drawing/2014/main" id="{1FD2E550-46A3-4C35-92B8-04081355CE96}"/>
                </a:ext>
              </a:extLst>
            </p:cNvPr>
            <p:cNvSpPr txBox="1">
              <a:spLocks noChangeArrowheads="1"/>
            </p:cNvSpPr>
            <p:nvPr/>
          </p:nvSpPr>
          <p:spPr bwMode="auto">
            <a:xfrm>
              <a:off x="2691" y="3085"/>
              <a:ext cx="361" cy="160"/>
            </a:xfrm>
            <a:prstGeom prst="rect">
              <a:avLst/>
            </a:prstGeom>
            <a:noFill/>
            <a:ln w="9525">
              <a:noFill/>
              <a:miter lim="800000"/>
              <a:headEnd/>
              <a:tailEnd/>
            </a:ln>
          </p:spPr>
          <p:txBody>
            <a:bodyPr>
              <a:spAutoFit/>
            </a:bodyPr>
            <a:lstStyle/>
            <a:p>
              <a:pPr fontAlgn="base">
                <a:spcBef>
                  <a:spcPct val="0"/>
                </a:spcBef>
                <a:spcAft>
                  <a:spcPct val="0"/>
                </a:spcAft>
              </a:pPr>
              <a:r>
                <a:rPr lang="en-GB" sz="1050" dirty="0">
                  <a:solidFill>
                    <a:srgbClr val="000408"/>
                  </a:solidFill>
                  <a:cs typeface="Arial" charset="0"/>
                </a:rPr>
                <a:t>2025</a:t>
              </a:r>
            </a:p>
          </p:txBody>
        </p:sp>
        <p:sp>
          <p:nvSpPr>
            <p:cNvPr id="41" name="Line 38">
              <a:extLst>
                <a:ext uri="{FF2B5EF4-FFF2-40B4-BE49-F238E27FC236}">
                  <a16:creationId xmlns:a16="http://schemas.microsoft.com/office/drawing/2014/main" id="{0AE570DE-FDAE-43AC-A705-6FB943E53A12}"/>
                </a:ext>
              </a:extLst>
            </p:cNvPr>
            <p:cNvSpPr>
              <a:spLocks noChangeShapeType="1"/>
            </p:cNvSpPr>
            <p:nvPr/>
          </p:nvSpPr>
          <p:spPr bwMode="auto">
            <a:xfrm>
              <a:off x="2290" y="2994"/>
              <a:ext cx="1043" cy="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42" name="Line 39">
              <a:extLst>
                <a:ext uri="{FF2B5EF4-FFF2-40B4-BE49-F238E27FC236}">
                  <a16:creationId xmlns:a16="http://schemas.microsoft.com/office/drawing/2014/main" id="{3E03693B-D159-470A-8DED-DD14A31377B9}"/>
                </a:ext>
              </a:extLst>
            </p:cNvPr>
            <p:cNvSpPr>
              <a:spLocks noChangeShapeType="1"/>
            </p:cNvSpPr>
            <p:nvPr/>
          </p:nvSpPr>
          <p:spPr bwMode="auto">
            <a:xfrm>
              <a:off x="2812"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43" name="Line 40">
              <a:extLst>
                <a:ext uri="{FF2B5EF4-FFF2-40B4-BE49-F238E27FC236}">
                  <a16:creationId xmlns:a16="http://schemas.microsoft.com/office/drawing/2014/main" id="{90D724BC-7C96-4976-A9EE-0450093B64E7}"/>
                </a:ext>
              </a:extLst>
            </p:cNvPr>
            <p:cNvSpPr>
              <a:spLocks noChangeShapeType="1"/>
            </p:cNvSpPr>
            <p:nvPr/>
          </p:nvSpPr>
          <p:spPr bwMode="auto">
            <a:xfrm>
              <a:off x="2551"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44" name="Line 41">
              <a:extLst>
                <a:ext uri="{FF2B5EF4-FFF2-40B4-BE49-F238E27FC236}">
                  <a16:creationId xmlns:a16="http://schemas.microsoft.com/office/drawing/2014/main" id="{17A24C83-D714-41C5-8F71-1A4152043A7D}"/>
                </a:ext>
              </a:extLst>
            </p:cNvPr>
            <p:cNvSpPr>
              <a:spLocks noChangeShapeType="1"/>
            </p:cNvSpPr>
            <p:nvPr/>
          </p:nvSpPr>
          <p:spPr bwMode="auto">
            <a:xfrm>
              <a:off x="3072"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45" name="Text Box 42">
              <a:extLst>
                <a:ext uri="{FF2B5EF4-FFF2-40B4-BE49-F238E27FC236}">
                  <a16:creationId xmlns:a16="http://schemas.microsoft.com/office/drawing/2014/main" id="{7065C3D2-DACC-4B67-ACCF-B541DE8B1049}"/>
                </a:ext>
              </a:extLst>
            </p:cNvPr>
            <p:cNvSpPr txBox="1">
              <a:spLocks noChangeArrowheads="1"/>
            </p:cNvSpPr>
            <p:nvPr/>
          </p:nvSpPr>
          <p:spPr bwMode="auto">
            <a:xfrm>
              <a:off x="2340"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Q1</a:t>
              </a:r>
            </a:p>
          </p:txBody>
        </p:sp>
        <p:sp>
          <p:nvSpPr>
            <p:cNvPr id="46" name="Text Box 43">
              <a:extLst>
                <a:ext uri="{FF2B5EF4-FFF2-40B4-BE49-F238E27FC236}">
                  <a16:creationId xmlns:a16="http://schemas.microsoft.com/office/drawing/2014/main" id="{70D57EB2-FC5D-4786-9131-AD9D2C874797}"/>
                </a:ext>
              </a:extLst>
            </p:cNvPr>
            <p:cNvSpPr txBox="1">
              <a:spLocks noChangeArrowheads="1"/>
            </p:cNvSpPr>
            <p:nvPr/>
          </p:nvSpPr>
          <p:spPr bwMode="auto">
            <a:xfrm>
              <a:off x="2611"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Q2</a:t>
              </a:r>
            </a:p>
          </p:txBody>
        </p:sp>
        <p:sp>
          <p:nvSpPr>
            <p:cNvPr id="47" name="Text Box 44">
              <a:extLst>
                <a:ext uri="{FF2B5EF4-FFF2-40B4-BE49-F238E27FC236}">
                  <a16:creationId xmlns:a16="http://schemas.microsoft.com/office/drawing/2014/main" id="{501DFAC0-FA91-4216-9F18-C95CE465DEE8}"/>
                </a:ext>
              </a:extLst>
            </p:cNvPr>
            <p:cNvSpPr txBox="1">
              <a:spLocks noChangeArrowheads="1"/>
            </p:cNvSpPr>
            <p:nvPr/>
          </p:nvSpPr>
          <p:spPr bwMode="auto">
            <a:xfrm>
              <a:off x="2852" y="2994"/>
              <a:ext cx="212"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Q3</a:t>
              </a:r>
            </a:p>
          </p:txBody>
        </p:sp>
        <p:sp>
          <p:nvSpPr>
            <p:cNvPr id="48" name="Text Box 45">
              <a:extLst>
                <a:ext uri="{FF2B5EF4-FFF2-40B4-BE49-F238E27FC236}">
                  <a16:creationId xmlns:a16="http://schemas.microsoft.com/office/drawing/2014/main" id="{64A7498D-6BB3-41E2-B85E-DEA40C94BA43}"/>
                </a:ext>
              </a:extLst>
            </p:cNvPr>
            <p:cNvSpPr txBox="1">
              <a:spLocks noChangeArrowheads="1"/>
            </p:cNvSpPr>
            <p:nvPr/>
          </p:nvSpPr>
          <p:spPr bwMode="auto">
            <a:xfrm>
              <a:off x="3108"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Q4</a:t>
              </a:r>
            </a:p>
          </p:txBody>
        </p:sp>
        <p:sp>
          <p:nvSpPr>
            <p:cNvPr id="49" name="Text Box 46">
              <a:extLst>
                <a:ext uri="{FF2B5EF4-FFF2-40B4-BE49-F238E27FC236}">
                  <a16:creationId xmlns:a16="http://schemas.microsoft.com/office/drawing/2014/main" id="{2C1EFFEB-7C20-49B7-82C7-424325ADE069}"/>
                </a:ext>
              </a:extLst>
            </p:cNvPr>
            <p:cNvSpPr txBox="1">
              <a:spLocks noChangeArrowheads="1"/>
            </p:cNvSpPr>
            <p:nvPr/>
          </p:nvSpPr>
          <p:spPr bwMode="auto">
            <a:xfrm>
              <a:off x="3734" y="3085"/>
              <a:ext cx="361" cy="160"/>
            </a:xfrm>
            <a:prstGeom prst="rect">
              <a:avLst/>
            </a:prstGeom>
            <a:noFill/>
            <a:ln w="9525">
              <a:noFill/>
              <a:miter lim="800000"/>
              <a:headEnd/>
              <a:tailEnd/>
            </a:ln>
          </p:spPr>
          <p:txBody>
            <a:bodyPr>
              <a:spAutoFit/>
            </a:bodyPr>
            <a:lstStyle/>
            <a:p>
              <a:pPr fontAlgn="base">
                <a:spcBef>
                  <a:spcPct val="0"/>
                </a:spcBef>
                <a:spcAft>
                  <a:spcPct val="0"/>
                </a:spcAft>
              </a:pPr>
              <a:r>
                <a:rPr lang="en-GB" sz="1050" dirty="0">
                  <a:solidFill>
                    <a:srgbClr val="000408"/>
                  </a:solidFill>
                  <a:cs typeface="Arial" charset="0"/>
                </a:rPr>
                <a:t>2026</a:t>
              </a:r>
            </a:p>
          </p:txBody>
        </p:sp>
        <p:sp>
          <p:nvSpPr>
            <p:cNvPr id="50" name="Line 47">
              <a:extLst>
                <a:ext uri="{FF2B5EF4-FFF2-40B4-BE49-F238E27FC236}">
                  <a16:creationId xmlns:a16="http://schemas.microsoft.com/office/drawing/2014/main" id="{C94FF92D-306D-4936-8DF2-57BD3EE011DE}"/>
                </a:ext>
              </a:extLst>
            </p:cNvPr>
            <p:cNvSpPr>
              <a:spLocks noChangeShapeType="1"/>
            </p:cNvSpPr>
            <p:nvPr/>
          </p:nvSpPr>
          <p:spPr bwMode="auto">
            <a:xfrm>
              <a:off x="3333" y="2994"/>
              <a:ext cx="1043" cy="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51" name="Line 48">
              <a:extLst>
                <a:ext uri="{FF2B5EF4-FFF2-40B4-BE49-F238E27FC236}">
                  <a16:creationId xmlns:a16="http://schemas.microsoft.com/office/drawing/2014/main" id="{CB5F71E8-479D-4359-9AB1-4A8C8F0E79F9}"/>
                </a:ext>
              </a:extLst>
            </p:cNvPr>
            <p:cNvSpPr>
              <a:spLocks noChangeShapeType="1"/>
            </p:cNvSpPr>
            <p:nvPr/>
          </p:nvSpPr>
          <p:spPr bwMode="auto">
            <a:xfrm>
              <a:off x="3855"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52" name="Line 49">
              <a:extLst>
                <a:ext uri="{FF2B5EF4-FFF2-40B4-BE49-F238E27FC236}">
                  <a16:creationId xmlns:a16="http://schemas.microsoft.com/office/drawing/2014/main" id="{DAAA969A-EC9E-40B1-A384-B32C38943C4F}"/>
                </a:ext>
              </a:extLst>
            </p:cNvPr>
            <p:cNvSpPr>
              <a:spLocks noChangeShapeType="1"/>
            </p:cNvSpPr>
            <p:nvPr/>
          </p:nvSpPr>
          <p:spPr bwMode="auto">
            <a:xfrm>
              <a:off x="3594"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53" name="Line 50">
              <a:extLst>
                <a:ext uri="{FF2B5EF4-FFF2-40B4-BE49-F238E27FC236}">
                  <a16:creationId xmlns:a16="http://schemas.microsoft.com/office/drawing/2014/main" id="{035A2AC9-A9FA-4F53-86D3-14F330F47FFA}"/>
                </a:ext>
              </a:extLst>
            </p:cNvPr>
            <p:cNvSpPr>
              <a:spLocks noChangeShapeType="1"/>
            </p:cNvSpPr>
            <p:nvPr/>
          </p:nvSpPr>
          <p:spPr bwMode="auto">
            <a:xfrm>
              <a:off x="4115"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54" name="Text Box 51">
              <a:extLst>
                <a:ext uri="{FF2B5EF4-FFF2-40B4-BE49-F238E27FC236}">
                  <a16:creationId xmlns:a16="http://schemas.microsoft.com/office/drawing/2014/main" id="{0855615E-D630-45C5-8D06-109579799D1F}"/>
                </a:ext>
              </a:extLst>
            </p:cNvPr>
            <p:cNvSpPr txBox="1">
              <a:spLocks noChangeArrowheads="1"/>
            </p:cNvSpPr>
            <p:nvPr/>
          </p:nvSpPr>
          <p:spPr bwMode="auto">
            <a:xfrm>
              <a:off x="3383"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Q1</a:t>
              </a:r>
            </a:p>
          </p:txBody>
        </p:sp>
        <p:sp>
          <p:nvSpPr>
            <p:cNvPr id="55" name="Text Box 52">
              <a:extLst>
                <a:ext uri="{FF2B5EF4-FFF2-40B4-BE49-F238E27FC236}">
                  <a16:creationId xmlns:a16="http://schemas.microsoft.com/office/drawing/2014/main" id="{F9655853-22A1-452C-9B6D-800A8CD9EFE2}"/>
                </a:ext>
              </a:extLst>
            </p:cNvPr>
            <p:cNvSpPr txBox="1">
              <a:spLocks noChangeArrowheads="1"/>
            </p:cNvSpPr>
            <p:nvPr/>
          </p:nvSpPr>
          <p:spPr bwMode="auto">
            <a:xfrm>
              <a:off x="3654"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Q2</a:t>
              </a:r>
            </a:p>
          </p:txBody>
        </p:sp>
        <p:sp>
          <p:nvSpPr>
            <p:cNvPr id="56" name="Text Box 53">
              <a:extLst>
                <a:ext uri="{FF2B5EF4-FFF2-40B4-BE49-F238E27FC236}">
                  <a16:creationId xmlns:a16="http://schemas.microsoft.com/office/drawing/2014/main" id="{46A28946-2621-47FD-91C9-9970D8A4115A}"/>
                </a:ext>
              </a:extLst>
            </p:cNvPr>
            <p:cNvSpPr txBox="1">
              <a:spLocks noChangeArrowheads="1"/>
            </p:cNvSpPr>
            <p:nvPr/>
          </p:nvSpPr>
          <p:spPr bwMode="auto">
            <a:xfrm>
              <a:off x="3895" y="2994"/>
              <a:ext cx="212"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Q3</a:t>
              </a:r>
            </a:p>
          </p:txBody>
        </p:sp>
        <p:sp>
          <p:nvSpPr>
            <p:cNvPr id="57" name="Text Box 54">
              <a:extLst>
                <a:ext uri="{FF2B5EF4-FFF2-40B4-BE49-F238E27FC236}">
                  <a16:creationId xmlns:a16="http://schemas.microsoft.com/office/drawing/2014/main" id="{18BF6A21-AD61-4412-8273-ECCBC7465A7F}"/>
                </a:ext>
              </a:extLst>
            </p:cNvPr>
            <p:cNvSpPr txBox="1">
              <a:spLocks noChangeArrowheads="1"/>
            </p:cNvSpPr>
            <p:nvPr/>
          </p:nvSpPr>
          <p:spPr bwMode="auto">
            <a:xfrm>
              <a:off x="4151"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Q4</a:t>
              </a:r>
            </a:p>
          </p:txBody>
        </p:sp>
        <p:sp>
          <p:nvSpPr>
            <p:cNvPr id="58" name="Text Box 55">
              <a:extLst>
                <a:ext uri="{FF2B5EF4-FFF2-40B4-BE49-F238E27FC236}">
                  <a16:creationId xmlns:a16="http://schemas.microsoft.com/office/drawing/2014/main" id="{AFEF2F64-0A3A-40E3-A0AA-79CBE4103F91}"/>
                </a:ext>
              </a:extLst>
            </p:cNvPr>
            <p:cNvSpPr txBox="1">
              <a:spLocks noChangeArrowheads="1"/>
            </p:cNvSpPr>
            <p:nvPr/>
          </p:nvSpPr>
          <p:spPr bwMode="auto">
            <a:xfrm>
              <a:off x="4777" y="3085"/>
              <a:ext cx="361" cy="160"/>
            </a:xfrm>
            <a:prstGeom prst="rect">
              <a:avLst/>
            </a:prstGeom>
            <a:noFill/>
            <a:ln w="9525">
              <a:noFill/>
              <a:miter lim="800000"/>
              <a:headEnd/>
              <a:tailEnd/>
            </a:ln>
          </p:spPr>
          <p:txBody>
            <a:bodyPr>
              <a:spAutoFit/>
            </a:bodyPr>
            <a:lstStyle/>
            <a:p>
              <a:pPr fontAlgn="base">
                <a:spcBef>
                  <a:spcPct val="0"/>
                </a:spcBef>
                <a:spcAft>
                  <a:spcPct val="0"/>
                </a:spcAft>
              </a:pPr>
              <a:r>
                <a:rPr lang="en-GB" sz="1050" dirty="0">
                  <a:solidFill>
                    <a:srgbClr val="000408"/>
                  </a:solidFill>
                  <a:cs typeface="Arial" charset="0"/>
                </a:rPr>
                <a:t>2027</a:t>
              </a:r>
            </a:p>
          </p:txBody>
        </p:sp>
        <p:sp>
          <p:nvSpPr>
            <p:cNvPr id="59" name="Line 56">
              <a:extLst>
                <a:ext uri="{FF2B5EF4-FFF2-40B4-BE49-F238E27FC236}">
                  <a16:creationId xmlns:a16="http://schemas.microsoft.com/office/drawing/2014/main" id="{8A41949A-1689-4A7E-AC77-902114CEE10D}"/>
                </a:ext>
              </a:extLst>
            </p:cNvPr>
            <p:cNvSpPr>
              <a:spLocks noChangeShapeType="1"/>
            </p:cNvSpPr>
            <p:nvPr/>
          </p:nvSpPr>
          <p:spPr bwMode="auto">
            <a:xfrm>
              <a:off x="4376" y="2994"/>
              <a:ext cx="1043" cy="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60" name="Line 57">
              <a:extLst>
                <a:ext uri="{FF2B5EF4-FFF2-40B4-BE49-F238E27FC236}">
                  <a16:creationId xmlns:a16="http://schemas.microsoft.com/office/drawing/2014/main" id="{75C4BFBC-C1CF-4911-B3B2-69580A8B26B4}"/>
                </a:ext>
              </a:extLst>
            </p:cNvPr>
            <p:cNvSpPr>
              <a:spLocks noChangeShapeType="1"/>
            </p:cNvSpPr>
            <p:nvPr/>
          </p:nvSpPr>
          <p:spPr bwMode="auto">
            <a:xfrm>
              <a:off x="4385" y="2901"/>
              <a:ext cx="0" cy="186"/>
            </a:xfrm>
            <a:prstGeom prst="line">
              <a:avLst/>
            </a:prstGeom>
            <a:noFill/>
            <a:ln w="2857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61" name="Line 58">
              <a:extLst>
                <a:ext uri="{FF2B5EF4-FFF2-40B4-BE49-F238E27FC236}">
                  <a16:creationId xmlns:a16="http://schemas.microsoft.com/office/drawing/2014/main" id="{0F3A1445-2072-4D62-8DFE-1E126E9443E5}"/>
                </a:ext>
              </a:extLst>
            </p:cNvPr>
            <p:cNvSpPr>
              <a:spLocks noChangeShapeType="1"/>
            </p:cNvSpPr>
            <p:nvPr/>
          </p:nvSpPr>
          <p:spPr bwMode="auto">
            <a:xfrm>
              <a:off x="4898"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62" name="Line 59">
              <a:extLst>
                <a:ext uri="{FF2B5EF4-FFF2-40B4-BE49-F238E27FC236}">
                  <a16:creationId xmlns:a16="http://schemas.microsoft.com/office/drawing/2014/main" id="{686E415F-A8C4-4592-8631-671E408855DB}"/>
                </a:ext>
              </a:extLst>
            </p:cNvPr>
            <p:cNvSpPr>
              <a:spLocks noChangeShapeType="1"/>
            </p:cNvSpPr>
            <p:nvPr/>
          </p:nvSpPr>
          <p:spPr bwMode="auto">
            <a:xfrm>
              <a:off x="4637"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63" name="Line 60">
              <a:extLst>
                <a:ext uri="{FF2B5EF4-FFF2-40B4-BE49-F238E27FC236}">
                  <a16:creationId xmlns:a16="http://schemas.microsoft.com/office/drawing/2014/main" id="{5E809A84-D685-4D02-8C5D-C0AFFE17418A}"/>
                </a:ext>
              </a:extLst>
            </p:cNvPr>
            <p:cNvSpPr>
              <a:spLocks noChangeShapeType="1"/>
            </p:cNvSpPr>
            <p:nvPr/>
          </p:nvSpPr>
          <p:spPr bwMode="auto">
            <a:xfrm>
              <a:off x="5158"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64" name="Text Box 61">
              <a:extLst>
                <a:ext uri="{FF2B5EF4-FFF2-40B4-BE49-F238E27FC236}">
                  <a16:creationId xmlns:a16="http://schemas.microsoft.com/office/drawing/2014/main" id="{FF65636D-E4FF-4D44-B50D-E06EA0A18E6F}"/>
                </a:ext>
              </a:extLst>
            </p:cNvPr>
            <p:cNvSpPr txBox="1">
              <a:spLocks noChangeArrowheads="1"/>
            </p:cNvSpPr>
            <p:nvPr/>
          </p:nvSpPr>
          <p:spPr bwMode="auto">
            <a:xfrm>
              <a:off x="4426"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Q1</a:t>
              </a:r>
            </a:p>
          </p:txBody>
        </p:sp>
        <p:sp>
          <p:nvSpPr>
            <p:cNvPr id="65" name="Text Box 62">
              <a:extLst>
                <a:ext uri="{FF2B5EF4-FFF2-40B4-BE49-F238E27FC236}">
                  <a16:creationId xmlns:a16="http://schemas.microsoft.com/office/drawing/2014/main" id="{935BC9D0-28C9-4DFD-87A1-54180AB5B5C2}"/>
                </a:ext>
              </a:extLst>
            </p:cNvPr>
            <p:cNvSpPr txBox="1">
              <a:spLocks noChangeArrowheads="1"/>
            </p:cNvSpPr>
            <p:nvPr/>
          </p:nvSpPr>
          <p:spPr bwMode="auto">
            <a:xfrm>
              <a:off x="4697"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Q2</a:t>
              </a:r>
            </a:p>
          </p:txBody>
        </p:sp>
        <p:sp>
          <p:nvSpPr>
            <p:cNvPr id="66" name="Text Box 63">
              <a:extLst>
                <a:ext uri="{FF2B5EF4-FFF2-40B4-BE49-F238E27FC236}">
                  <a16:creationId xmlns:a16="http://schemas.microsoft.com/office/drawing/2014/main" id="{4D697EA3-E146-4428-AAE6-50122EE6F715}"/>
                </a:ext>
              </a:extLst>
            </p:cNvPr>
            <p:cNvSpPr txBox="1">
              <a:spLocks noChangeArrowheads="1"/>
            </p:cNvSpPr>
            <p:nvPr/>
          </p:nvSpPr>
          <p:spPr bwMode="auto">
            <a:xfrm>
              <a:off x="4938" y="2994"/>
              <a:ext cx="212"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Q3</a:t>
              </a:r>
            </a:p>
          </p:txBody>
        </p:sp>
        <p:sp>
          <p:nvSpPr>
            <p:cNvPr id="67" name="Text Box 64">
              <a:extLst>
                <a:ext uri="{FF2B5EF4-FFF2-40B4-BE49-F238E27FC236}">
                  <a16:creationId xmlns:a16="http://schemas.microsoft.com/office/drawing/2014/main" id="{95EFA53D-93F1-4446-9FCC-5ED09FCEAFE3}"/>
                </a:ext>
              </a:extLst>
            </p:cNvPr>
            <p:cNvSpPr txBox="1">
              <a:spLocks noChangeArrowheads="1"/>
            </p:cNvSpPr>
            <p:nvPr/>
          </p:nvSpPr>
          <p:spPr bwMode="auto">
            <a:xfrm>
              <a:off x="5194"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Q4</a:t>
              </a:r>
            </a:p>
          </p:txBody>
        </p:sp>
        <p:sp>
          <p:nvSpPr>
            <p:cNvPr id="68" name="Line 65">
              <a:extLst>
                <a:ext uri="{FF2B5EF4-FFF2-40B4-BE49-F238E27FC236}">
                  <a16:creationId xmlns:a16="http://schemas.microsoft.com/office/drawing/2014/main" id="{A53A4F8D-851F-40FE-8CEA-E5AB6EACF97C}"/>
                </a:ext>
              </a:extLst>
            </p:cNvPr>
            <p:cNvSpPr>
              <a:spLocks noChangeShapeType="1"/>
            </p:cNvSpPr>
            <p:nvPr/>
          </p:nvSpPr>
          <p:spPr bwMode="auto">
            <a:xfrm>
              <a:off x="5426" y="2901"/>
              <a:ext cx="0" cy="186"/>
            </a:xfrm>
            <a:prstGeom prst="line">
              <a:avLst/>
            </a:prstGeom>
            <a:noFill/>
            <a:ln w="2857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69" name="Line 66">
              <a:extLst>
                <a:ext uri="{FF2B5EF4-FFF2-40B4-BE49-F238E27FC236}">
                  <a16:creationId xmlns:a16="http://schemas.microsoft.com/office/drawing/2014/main" id="{B67142D2-012C-4B46-9170-98C3754558CC}"/>
                </a:ext>
              </a:extLst>
            </p:cNvPr>
            <p:cNvSpPr>
              <a:spLocks noChangeShapeType="1"/>
            </p:cNvSpPr>
            <p:nvPr/>
          </p:nvSpPr>
          <p:spPr bwMode="auto">
            <a:xfrm>
              <a:off x="3341" y="2901"/>
              <a:ext cx="0" cy="186"/>
            </a:xfrm>
            <a:prstGeom prst="line">
              <a:avLst/>
            </a:prstGeom>
            <a:noFill/>
            <a:ln w="2857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70" name="Line 67">
              <a:extLst>
                <a:ext uri="{FF2B5EF4-FFF2-40B4-BE49-F238E27FC236}">
                  <a16:creationId xmlns:a16="http://schemas.microsoft.com/office/drawing/2014/main" id="{E2DF5CFE-DEE1-4019-A8A2-28B4023BDDF1}"/>
                </a:ext>
              </a:extLst>
            </p:cNvPr>
            <p:cNvSpPr>
              <a:spLocks noChangeShapeType="1"/>
            </p:cNvSpPr>
            <p:nvPr/>
          </p:nvSpPr>
          <p:spPr bwMode="auto">
            <a:xfrm>
              <a:off x="2309" y="2901"/>
              <a:ext cx="0" cy="186"/>
            </a:xfrm>
            <a:prstGeom prst="line">
              <a:avLst/>
            </a:prstGeom>
            <a:noFill/>
            <a:ln w="2857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71" name="Line 68">
              <a:extLst>
                <a:ext uri="{FF2B5EF4-FFF2-40B4-BE49-F238E27FC236}">
                  <a16:creationId xmlns:a16="http://schemas.microsoft.com/office/drawing/2014/main" id="{69E604B2-3DAC-465C-BFD5-5B81913CFEDA}"/>
                </a:ext>
              </a:extLst>
            </p:cNvPr>
            <p:cNvSpPr>
              <a:spLocks noChangeShapeType="1"/>
            </p:cNvSpPr>
            <p:nvPr/>
          </p:nvSpPr>
          <p:spPr bwMode="auto">
            <a:xfrm>
              <a:off x="1247" y="2901"/>
              <a:ext cx="0" cy="186"/>
            </a:xfrm>
            <a:prstGeom prst="line">
              <a:avLst/>
            </a:prstGeom>
            <a:noFill/>
            <a:ln w="2857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grpSp>
      <p:cxnSp>
        <p:nvCxnSpPr>
          <p:cNvPr id="72" name="Straight Connector 71">
            <a:extLst>
              <a:ext uri="{FF2B5EF4-FFF2-40B4-BE49-F238E27FC236}">
                <a16:creationId xmlns:a16="http://schemas.microsoft.com/office/drawing/2014/main" id="{AA8D338E-C7B7-42B4-BB32-4D8B0A70A987}"/>
              </a:ext>
            </a:extLst>
          </p:cNvPr>
          <p:cNvCxnSpPr/>
          <p:nvPr/>
        </p:nvCxnSpPr>
        <p:spPr>
          <a:xfrm flipV="1">
            <a:off x="10097923" y="887105"/>
            <a:ext cx="0"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42B92D9C-1748-45D2-AA34-98D03D4F873A}"/>
              </a:ext>
            </a:extLst>
          </p:cNvPr>
          <p:cNvCxnSpPr/>
          <p:nvPr/>
        </p:nvCxnSpPr>
        <p:spPr>
          <a:xfrm>
            <a:off x="1391317" y="3733212"/>
            <a:ext cx="8926615" cy="0"/>
          </a:xfrm>
          <a:prstGeom prst="line">
            <a:avLst/>
          </a:prstGeom>
          <a:ln>
            <a:solidFill>
              <a:srgbClr val="000408"/>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81B30854-60D6-4CF0-9DD8-1A151110DB45}"/>
              </a:ext>
            </a:extLst>
          </p:cNvPr>
          <p:cNvSpPr/>
          <p:nvPr/>
        </p:nvSpPr>
        <p:spPr>
          <a:xfrm>
            <a:off x="5392130" y="3845926"/>
            <a:ext cx="5843220" cy="241751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ZA" sz="1100" b="1" u="sng" dirty="0">
                <a:solidFill>
                  <a:srgbClr val="000408"/>
                </a:solidFill>
              </a:rPr>
              <a:t>Notes:</a:t>
            </a:r>
          </a:p>
          <a:p>
            <a:pPr fontAlgn="base">
              <a:spcBef>
                <a:spcPct val="0"/>
              </a:spcBef>
              <a:spcAft>
                <a:spcPct val="0"/>
              </a:spcAft>
            </a:pPr>
            <a:endParaRPr lang="en-ZA" sz="1100" b="1" u="sng" dirty="0">
              <a:solidFill>
                <a:srgbClr val="000408"/>
              </a:solidFill>
            </a:endParaRPr>
          </a:p>
          <a:p>
            <a:pPr fontAlgn="base">
              <a:spcBef>
                <a:spcPct val="0"/>
              </a:spcBef>
              <a:spcAft>
                <a:spcPct val="0"/>
              </a:spcAft>
            </a:pPr>
            <a:r>
              <a:rPr lang="en-ZA" sz="1100" dirty="0">
                <a:solidFill>
                  <a:srgbClr val="000408"/>
                </a:solidFill>
              </a:rPr>
              <a:t>SAP (Sybase) provides a steady foundation for the IT industry by delivering more information at high quality service levels and reducing the risks within the environment. </a:t>
            </a:r>
          </a:p>
          <a:p>
            <a:pPr fontAlgn="base">
              <a:spcBef>
                <a:spcPct val="0"/>
              </a:spcBef>
              <a:spcAft>
                <a:spcPct val="0"/>
              </a:spcAft>
            </a:pPr>
            <a:endParaRPr lang="en-US" sz="1100" dirty="0">
              <a:solidFill>
                <a:srgbClr val="000408"/>
              </a:solidFill>
            </a:endParaRPr>
          </a:p>
          <a:p>
            <a:pPr fontAlgn="base">
              <a:spcBef>
                <a:spcPct val="0"/>
              </a:spcBef>
              <a:spcAft>
                <a:spcPct val="0"/>
              </a:spcAft>
            </a:pPr>
            <a:r>
              <a:rPr lang="en-US" sz="1100" dirty="0">
                <a:solidFill>
                  <a:srgbClr val="000408"/>
                </a:solidFill>
              </a:rPr>
              <a:t>Replication server is a high-volume log-based change data capture technology for the movement and duplication of data. </a:t>
            </a:r>
          </a:p>
          <a:p>
            <a:pPr fontAlgn="base">
              <a:spcBef>
                <a:spcPct val="0"/>
              </a:spcBef>
              <a:spcAft>
                <a:spcPct val="0"/>
              </a:spcAft>
            </a:pPr>
            <a:endParaRPr lang="en-US" sz="1100" dirty="0">
              <a:solidFill>
                <a:srgbClr val="000408"/>
              </a:solidFill>
            </a:endParaRPr>
          </a:p>
          <a:p>
            <a:pPr fontAlgn="base">
              <a:spcBef>
                <a:spcPct val="0"/>
              </a:spcBef>
              <a:spcAft>
                <a:spcPct val="0"/>
              </a:spcAft>
            </a:pPr>
            <a:r>
              <a:rPr lang="en-US" sz="1100" dirty="0">
                <a:solidFill>
                  <a:srgbClr val="000408"/>
                </a:solidFill>
              </a:rPr>
              <a:t>SAP does not differentiate between mainstream and extended support. Mainstream support of version 15.7 ended in Dec 2020. ASE and RS 16.0 became generally available in 2014 and support dates are listed until Dec 2027. </a:t>
            </a:r>
          </a:p>
          <a:p>
            <a:pPr fontAlgn="base">
              <a:spcBef>
                <a:spcPct val="0"/>
              </a:spcBef>
              <a:spcAft>
                <a:spcPct val="0"/>
              </a:spcAft>
            </a:pPr>
            <a:endParaRPr lang="en-US" sz="1100" dirty="0">
              <a:solidFill>
                <a:srgbClr val="000408"/>
              </a:solidFill>
            </a:endParaRPr>
          </a:p>
          <a:p>
            <a:pPr fontAlgn="base">
              <a:spcBef>
                <a:spcPct val="0"/>
              </a:spcBef>
              <a:spcAft>
                <a:spcPct val="0"/>
              </a:spcAft>
            </a:pPr>
            <a:r>
              <a:rPr lang="en-US" sz="1100" dirty="0">
                <a:solidFill>
                  <a:srgbClr val="000408"/>
                </a:solidFill>
              </a:rPr>
              <a:t>ASE 16.1 is anticipated for general availability in Q4 2024 only.</a:t>
            </a:r>
            <a:endParaRPr lang="en-ZA" sz="1100" dirty="0">
              <a:solidFill>
                <a:srgbClr val="000408"/>
              </a:solidFill>
            </a:endParaRPr>
          </a:p>
        </p:txBody>
      </p:sp>
      <p:sp>
        <p:nvSpPr>
          <p:cNvPr id="75" name="TextBox 74">
            <a:extLst>
              <a:ext uri="{FF2B5EF4-FFF2-40B4-BE49-F238E27FC236}">
                <a16:creationId xmlns:a16="http://schemas.microsoft.com/office/drawing/2014/main" id="{37857A85-4F1A-4492-B432-2F978812EA6C}"/>
              </a:ext>
            </a:extLst>
          </p:cNvPr>
          <p:cNvSpPr txBox="1"/>
          <p:nvPr/>
        </p:nvSpPr>
        <p:spPr>
          <a:xfrm>
            <a:off x="2497426" y="644341"/>
            <a:ext cx="1702554" cy="246221"/>
          </a:xfrm>
          <a:prstGeom prst="rect">
            <a:avLst/>
          </a:prstGeom>
          <a:noFill/>
        </p:spPr>
        <p:txBody>
          <a:bodyPr wrap="square" rtlCol="0">
            <a:spAutoFit/>
          </a:bodyPr>
          <a:lstStyle/>
          <a:p>
            <a:pPr fontAlgn="base">
              <a:spcBef>
                <a:spcPct val="0"/>
              </a:spcBef>
              <a:spcAft>
                <a:spcPct val="0"/>
              </a:spcAft>
            </a:pPr>
            <a:r>
              <a:rPr lang="en-ZA" sz="1000" dirty="0">
                <a:solidFill>
                  <a:srgbClr val="000408"/>
                </a:solidFill>
                <a:cs typeface="Arial" charset="0"/>
              </a:rPr>
              <a:t>Mainstream Support</a:t>
            </a:r>
          </a:p>
        </p:txBody>
      </p:sp>
      <p:cxnSp>
        <p:nvCxnSpPr>
          <p:cNvPr id="76" name="Elbow Connector 146">
            <a:extLst>
              <a:ext uri="{FF2B5EF4-FFF2-40B4-BE49-F238E27FC236}">
                <a16:creationId xmlns:a16="http://schemas.microsoft.com/office/drawing/2014/main" id="{81DE1D0C-C09E-44C7-9D1F-AE84E86973BB}"/>
              </a:ext>
            </a:extLst>
          </p:cNvPr>
          <p:cNvCxnSpPr>
            <a:cxnSpLocks/>
          </p:cNvCxnSpPr>
          <p:nvPr/>
        </p:nvCxnSpPr>
        <p:spPr>
          <a:xfrm rot="16200000" flipV="1">
            <a:off x="3204558" y="1199235"/>
            <a:ext cx="1498127" cy="674241"/>
          </a:xfrm>
          <a:prstGeom prst="bentConnector3">
            <a:avLst>
              <a:gd name="adj1" fmla="val 50000"/>
            </a:avLst>
          </a:prstGeom>
          <a:ln w="3175">
            <a:solidFill>
              <a:schemeClr val="bg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96" name="Text Box 25">
            <a:extLst>
              <a:ext uri="{FF2B5EF4-FFF2-40B4-BE49-F238E27FC236}">
                <a16:creationId xmlns:a16="http://schemas.microsoft.com/office/drawing/2014/main" id="{260A860B-FE74-436C-8DA0-E9D4529F6C8F}"/>
              </a:ext>
            </a:extLst>
          </p:cNvPr>
          <p:cNvSpPr txBox="1">
            <a:spLocks noChangeArrowheads="1"/>
          </p:cNvSpPr>
          <p:nvPr/>
        </p:nvSpPr>
        <p:spPr bwMode="auto">
          <a:xfrm>
            <a:off x="1819336" y="2103432"/>
            <a:ext cx="1645738" cy="246221"/>
          </a:xfrm>
          <a:prstGeom prst="rect">
            <a:avLst/>
          </a:prstGeom>
          <a:solidFill>
            <a:srgbClr val="00B050"/>
          </a:solidFill>
          <a:ln w="9525">
            <a:solidFill>
              <a:srgbClr val="000408"/>
            </a:solidFill>
            <a:miter lim="800000"/>
            <a:headEnd/>
            <a:tailEnd/>
          </a:ln>
        </p:spPr>
        <p:txBody>
          <a:bodyPr wrap="square">
            <a:spAutoFit/>
          </a:bodyPr>
          <a:lstStyle>
            <a:defPPr>
              <a:defRPr lang="en-US"/>
            </a:defPPr>
            <a:lvl1pPr algn="ctr">
              <a:defRPr sz="1000">
                <a:solidFill>
                  <a:schemeClr val="tx2"/>
                </a:solidFill>
                <a:latin typeface="Arial" charset="0"/>
                <a:cs typeface="Arial" charset="0"/>
              </a:defRPr>
            </a:lvl1pPr>
          </a:lstStyle>
          <a:p>
            <a:r>
              <a:rPr lang="en-GB" dirty="0">
                <a:solidFill>
                  <a:srgbClr val="000408"/>
                </a:solidFill>
              </a:rPr>
              <a:t>ASE &amp; RS 16</a:t>
            </a:r>
          </a:p>
        </p:txBody>
      </p:sp>
      <p:cxnSp>
        <p:nvCxnSpPr>
          <p:cNvPr id="97" name="Straight Connector 96">
            <a:extLst>
              <a:ext uri="{FF2B5EF4-FFF2-40B4-BE49-F238E27FC236}">
                <a16:creationId xmlns:a16="http://schemas.microsoft.com/office/drawing/2014/main" id="{6AD56DDC-96C2-47F4-BC1F-4F56B5612D2D}"/>
              </a:ext>
            </a:extLst>
          </p:cNvPr>
          <p:cNvCxnSpPr>
            <a:cxnSpLocks/>
          </p:cNvCxnSpPr>
          <p:nvPr/>
        </p:nvCxnSpPr>
        <p:spPr>
          <a:xfrm>
            <a:off x="3800213" y="2285419"/>
            <a:ext cx="6297710" cy="0"/>
          </a:xfrm>
          <a:prstGeom prst="line">
            <a:avLst/>
          </a:prstGeom>
          <a:ln w="28575">
            <a:solidFill>
              <a:srgbClr val="92D050"/>
            </a:solidFill>
            <a:prstDash val="dash"/>
          </a:ln>
        </p:spPr>
        <p:style>
          <a:lnRef idx="2">
            <a:schemeClr val="accent1"/>
          </a:lnRef>
          <a:fillRef idx="0">
            <a:schemeClr val="accent1"/>
          </a:fillRef>
          <a:effectRef idx="1">
            <a:schemeClr val="accent1"/>
          </a:effectRef>
          <a:fontRef idx="minor">
            <a:schemeClr val="tx1"/>
          </a:fontRef>
        </p:style>
      </p:cxnSp>
      <p:sp>
        <p:nvSpPr>
          <p:cNvPr id="98" name="Line 19">
            <a:extLst>
              <a:ext uri="{FF2B5EF4-FFF2-40B4-BE49-F238E27FC236}">
                <a16:creationId xmlns:a16="http://schemas.microsoft.com/office/drawing/2014/main" id="{CB0DA652-D9E4-4100-A7DB-DF9FCB535FF6}"/>
              </a:ext>
            </a:extLst>
          </p:cNvPr>
          <p:cNvSpPr>
            <a:spLocks noChangeShapeType="1"/>
          </p:cNvSpPr>
          <p:nvPr/>
        </p:nvSpPr>
        <p:spPr bwMode="auto">
          <a:xfrm>
            <a:off x="3800213" y="2167825"/>
            <a:ext cx="6297710" cy="0"/>
          </a:xfrm>
          <a:prstGeom prst="line">
            <a:avLst/>
          </a:prstGeom>
          <a:noFill/>
          <a:ln w="28575">
            <a:solidFill>
              <a:srgbClr val="008000"/>
            </a:solidFill>
            <a:round/>
            <a:headEnd/>
            <a:tailEnd/>
          </a:ln>
        </p:spPr>
        <p:txBody>
          <a:bodyPr/>
          <a:lstStyle/>
          <a:p>
            <a:pPr fontAlgn="base">
              <a:spcBef>
                <a:spcPct val="0"/>
              </a:spcBef>
              <a:spcAft>
                <a:spcPct val="0"/>
              </a:spcAft>
            </a:pPr>
            <a:endParaRPr lang="en-US" sz="1400" dirty="0">
              <a:solidFill>
                <a:srgbClr val="02367A"/>
              </a:solidFill>
              <a:cs typeface="Arial" charset="0"/>
            </a:endParaRPr>
          </a:p>
        </p:txBody>
      </p:sp>
      <p:sp>
        <p:nvSpPr>
          <p:cNvPr id="99" name="Rectangle 98">
            <a:extLst>
              <a:ext uri="{FF2B5EF4-FFF2-40B4-BE49-F238E27FC236}">
                <a16:creationId xmlns:a16="http://schemas.microsoft.com/office/drawing/2014/main" id="{104B5690-D540-4F41-AB44-044D252B61CF}"/>
              </a:ext>
            </a:extLst>
          </p:cNvPr>
          <p:cNvSpPr/>
          <p:nvPr/>
        </p:nvSpPr>
        <p:spPr>
          <a:xfrm>
            <a:off x="1351449" y="3693013"/>
            <a:ext cx="2262158" cy="369332"/>
          </a:xfrm>
          <a:prstGeom prst="rect">
            <a:avLst/>
          </a:prstGeom>
          <a:ln>
            <a:noFill/>
          </a:ln>
        </p:spPr>
        <p:txBody>
          <a:bodyPr wrap="none">
            <a:spAutoFit/>
          </a:bodyPr>
          <a:lstStyle/>
          <a:p>
            <a:r>
              <a:rPr lang="en-ZA" dirty="0">
                <a:solidFill>
                  <a:srgbClr val="000408"/>
                </a:solidFill>
              </a:rPr>
              <a:t>Dependant Services</a:t>
            </a:r>
            <a:endParaRPr lang="en-US" dirty="0">
              <a:solidFill>
                <a:srgbClr val="000408"/>
              </a:solidFill>
            </a:endParaRPr>
          </a:p>
        </p:txBody>
      </p:sp>
      <p:sp>
        <p:nvSpPr>
          <p:cNvPr id="100" name="TextBox 99">
            <a:extLst>
              <a:ext uri="{FF2B5EF4-FFF2-40B4-BE49-F238E27FC236}">
                <a16:creationId xmlns:a16="http://schemas.microsoft.com/office/drawing/2014/main" id="{FA3D691E-9DF3-4CF0-A14D-502FA9572784}"/>
              </a:ext>
            </a:extLst>
          </p:cNvPr>
          <p:cNvSpPr txBox="1"/>
          <p:nvPr/>
        </p:nvSpPr>
        <p:spPr>
          <a:xfrm>
            <a:off x="2322418" y="4057320"/>
            <a:ext cx="1440626"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Unix Hosting Service</a:t>
            </a:r>
          </a:p>
        </p:txBody>
      </p:sp>
      <p:sp>
        <p:nvSpPr>
          <p:cNvPr id="101" name="TextBox 100">
            <a:extLst>
              <a:ext uri="{FF2B5EF4-FFF2-40B4-BE49-F238E27FC236}">
                <a16:creationId xmlns:a16="http://schemas.microsoft.com/office/drawing/2014/main" id="{F0337C1E-82A2-422C-8548-85B384F2AD73}"/>
              </a:ext>
            </a:extLst>
          </p:cNvPr>
          <p:cNvSpPr txBox="1"/>
          <p:nvPr/>
        </p:nvSpPr>
        <p:spPr>
          <a:xfrm>
            <a:off x="2322419" y="4386002"/>
            <a:ext cx="1440626" cy="215444"/>
          </a:xfrm>
          <a:prstGeom prst="rect">
            <a:avLst/>
          </a:prstGeom>
          <a:solidFill>
            <a:srgbClr val="002060"/>
          </a:solidFill>
        </p:spPr>
        <p:txBody>
          <a:bodyPr wrap="square" rtlCol="0">
            <a:spAutoFit/>
          </a:bodyPr>
          <a:lstStyle/>
          <a:p>
            <a:pPr algn="ctr"/>
            <a:r>
              <a:rPr lang="en-ZA" sz="800" dirty="0">
                <a:solidFill>
                  <a:schemeClr val="bg1">
                    <a:lumMod val="65000"/>
                  </a:schemeClr>
                </a:solidFill>
              </a:rPr>
              <a:t>Open Systems Storage</a:t>
            </a:r>
          </a:p>
        </p:txBody>
      </p:sp>
      <p:sp>
        <p:nvSpPr>
          <p:cNvPr id="102" name="TextBox 101">
            <a:extLst>
              <a:ext uri="{FF2B5EF4-FFF2-40B4-BE49-F238E27FC236}">
                <a16:creationId xmlns:a16="http://schemas.microsoft.com/office/drawing/2014/main" id="{7A518916-6692-4AD8-8051-37ABF57F248E}"/>
              </a:ext>
            </a:extLst>
          </p:cNvPr>
          <p:cNvSpPr txBox="1"/>
          <p:nvPr/>
        </p:nvSpPr>
        <p:spPr>
          <a:xfrm>
            <a:off x="2322418" y="4746042"/>
            <a:ext cx="1440626"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LAN  Port Service</a:t>
            </a:r>
          </a:p>
        </p:txBody>
      </p:sp>
      <p:sp>
        <p:nvSpPr>
          <p:cNvPr id="103" name="TextBox 102">
            <a:extLst>
              <a:ext uri="{FF2B5EF4-FFF2-40B4-BE49-F238E27FC236}">
                <a16:creationId xmlns:a16="http://schemas.microsoft.com/office/drawing/2014/main" id="{F615BD61-71D5-45E8-83CB-A45756D1FEB6}"/>
              </a:ext>
            </a:extLst>
          </p:cNvPr>
          <p:cNvSpPr txBox="1"/>
          <p:nvPr/>
        </p:nvSpPr>
        <p:spPr>
          <a:xfrm>
            <a:off x="1349120" y="4057320"/>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Platforms</a:t>
            </a:r>
          </a:p>
        </p:txBody>
      </p:sp>
      <p:sp>
        <p:nvSpPr>
          <p:cNvPr id="104" name="TextBox 103">
            <a:extLst>
              <a:ext uri="{FF2B5EF4-FFF2-40B4-BE49-F238E27FC236}">
                <a16:creationId xmlns:a16="http://schemas.microsoft.com/office/drawing/2014/main" id="{DB59C28F-5A9A-4786-A9F6-268782A72356}"/>
              </a:ext>
            </a:extLst>
          </p:cNvPr>
          <p:cNvSpPr txBox="1"/>
          <p:nvPr/>
        </p:nvSpPr>
        <p:spPr>
          <a:xfrm>
            <a:off x="1341690" y="4366257"/>
            <a:ext cx="973298" cy="246221"/>
          </a:xfrm>
          <a:prstGeom prst="rect">
            <a:avLst/>
          </a:prstGeom>
          <a:noFill/>
          <a:ln w="3175">
            <a:solidFill>
              <a:schemeClr val="tx1"/>
            </a:solidFill>
          </a:ln>
        </p:spPr>
        <p:txBody>
          <a:bodyPr wrap="square" rtlCol="0">
            <a:spAutoFit/>
          </a:bodyPr>
          <a:lstStyle/>
          <a:p>
            <a:pPr algn="ctr"/>
            <a:r>
              <a:rPr lang="en-ZA" sz="1000" dirty="0">
                <a:solidFill>
                  <a:schemeClr val="tx2">
                    <a:lumMod val="75000"/>
                  </a:schemeClr>
                </a:solidFill>
              </a:rPr>
              <a:t>Storage</a:t>
            </a:r>
          </a:p>
        </p:txBody>
      </p:sp>
      <p:sp>
        <p:nvSpPr>
          <p:cNvPr id="105" name="TextBox 104">
            <a:extLst>
              <a:ext uri="{FF2B5EF4-FFF2-40B4-BE49-F238E27FC236}">
                <a16:creationId xmlns:a16="http://schemas.microsoft.com/office/drawing/2014/main" id="{1481E681-FF36-4F97-A984-40D471C3A9EE}"/>
              </a:ext>
            </a:extLst>
          </p:cNvPr>
          <p:cNvSpPr txBox="1"/>
          <p:nvPr/>
        </p:nvSpPr>
        <p:spPr>
          <a:xfrm>
            <a:off x="1349120" y="4746042"/>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Networks</a:t>
            </a:r>
          </a:p>
        </p:txBody>
      </p:sp>
      <p:sp>
        <p:nvSpPr>
          <p:cNvPr id="106" name="TextBox 105">
            <a:extLst>
              <a:ext uri="{FF2B5EF4-FFF2-40B4-BE49-F238E27FC236}">
                <a16:creationId xmlns:a16="http://schemas.microsoft.com/office/drawing/2014/main" id="{6DC53760-2468-434E-A19F-38C9B2622FBE}"/>
              </a:ext>
            </a:extLst>
          </p:cNvPr>
          <p:cNvSpPr txBox="1"/>
          <p:nvPr/>
        </p:nvSpPr>
        <p:spPr>
          <a:xfrm>
            <a:off x="1349121" y="5384821"/>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Security</a:t>
            </a:r>
          </a:p>
        </p:txBody>
      </p:sp>
      <p:sp>
        <p:nvSpPr>
          <p:cNvPr id="107" name="TextBox 106">
            <a:extLst>
              <a:ext uri="{FF2B5EF4-FFF2-40B4-BE49-F238E27FC236}">
                <a16:creationId xmlns:a16="http://schemas.microsoft.com/office/drawing/2014/main" id="{8356AAA7-4623-462C-AE3B-AC7676AD8B8C}"/>
              </a:ext>
            </a:extLst>
          </p:cNvPr>
          <p:cNvSpPr txBox="1"/>
          <p:nvPr/>
        </p:nvSpPr>
        <p:spPr>
          <a:xfrm>
            <a:off x="3845889" y="4746042"/>
            <a:ext cx="1503957"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WAN Bandwidth </a:t>
            </a:r>
          </a:p>
        </p:txBody>
      </p:sp>
      <p:sp>
        <p:nvSpPr>
          <p:cNvPr id="108" name="TextBox 107">
            <a:extLst>
              <a:ext uri="{FF2B5EF4-FFF2-40B4-BE49-F238E27FC236}">
                <a16:creationId xmlns:a16="http://schemas.microsoft.com/office/drawing/2014/main" id="{6CA254EC-9982-47B0-A521-79EEEEED1A39}"/>
              </a:ext>
            </a:extLst>
          </p:cNvPr>
          <p:cNvSpPr txBox="1"/>
          <p:nvPr/>
        </p:nvSpPr>
        <p:spPr>
          <a:xfrm>
            <a:off x="3865907" y="4055831"/>
            <a:ext cx="1456644"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X86 Hosting Service</a:t>
            </a:r>
          </a:p>
        </p:txBody>
      </p:sp>
      <p:sp>
        <p:nvSpPr>
          <p:cNvPr id="109" name="TextBox 108">
            <a:extLst>
              <a:ext uri="{FF2B5EF4-FFF2-40B4-BE49-F238E27FC236}">
                <a16:creationId xmlns:a16="http://schemas.microsoft.com/office/drawing/2014/main" id="{08F62CE0-EB7C-40D4-957F-4CA109101740}"/>
              </a:ext>
            </a:extLst>
          </p:cNvPr>
          <p:cNvSpPr txBox="1"/>
          <p:nvPr/>
        </p:nvSpPr>
        <p:spPr>
          <a:xfrm>
            <a:off x="3865907" y="4386002"/>
            <a:ext cx="1440626" cy="215444"/>
          </a:xfrm>
          <a:prstGeom prst="rect">
            <a:avLst/>
          </a:prstGeom>
          <a:solidFill>
            <a:srgbClr val="002060"/>
          </a:solidFill>
        </p:spPr>
        <p:txBody>
          <a:bodyPr wrap="square" rtlCol="0">
            <a:spAutoFit/>
          </a:bodyPr>
          <a:lstStyle/>
          <a:p>
            <a:pPr algn="ctr"/>
            <a:r>
              <a:rPr lang="en-ZA" sz="800" dirty="0">
                <a:solidFill>
                  <a:schemeClr val="bg1">
                    <a:lumMod val="65000"/>
                  </a:schemeClr>
                </a:solidFill>
              </a:rPr>
              <a:t>Open Systems Backup</a:t>
            </a:r>
          </a:p>
        </p:txBody>
      </p:sp>
      <p:sp>
        <p:nvSpPr>
          <p:cNvPr id="110" name="TextBox 109">
            <a:extLst>
              <a:ext uri="{FF2B5EF4-FFF2-40B4-BE49-F238E27FC236}">
                <a16:creationId xmlns:a16="http://schemas.microsoft.com/office/drawing/2014/main" id="{AE04F28C-46D3-4989-ACFC-2EBDC89062A6}"/>
              </a:ext>
            </a:extLst>
          </p:cNvPr>
          <p:cNvSpPr txBox="1"/>
          <p:nvPr/>
        </p:nvSpPr>
        <p:spPr>
          <a:xfrm>
            <a:off x="2329850" y="5386310"/>
            <a:ext cx="1440626"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Authentication</a:t>
            </a:r>
          </a:p>
        </p:txBody>
      </p:sp>
      <p:sp>
        <p:nvSpPr>
          <p:cNvPr id="111" name="TextBox 110">
            <a:extLst>
              <a:ext uri="{FF2B5EF4-FFF2-40B4-BE49-F238E27FC236}">
                <a16:creationId xmlns:a16="http://schemas.microsoft.com/office/drawing/2014/main" id="{FF44F162-E47F-40A5-950A-C07B9C234987}"/>
              </a:ext>
            </a:extLst>
          </p:cNvPr>
          <p:cNvSpPr txBox="1"/>
          <p:nvPr/>
        </p:nvSpPr>
        <p:spPr>
          <a:xfrm>
            <a:off x="3873339" y="5384821"/>
            <a:ext cx="1456644"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Network Protection</a:t>
            </a:r>
          </a:p>
        </p:txBody>
      </p:sp>
      <p:sp>
        <p:nvSpPr>
          <p:cNvPr id="112" name="TextBox 111">
            <a:extLst>
              <a:ext uri="{FF2B5EF4-FFF2-40B4-BE49-F238E27FC236}">
                <a16:creationId xmlns:a16="http://schemas.microsoft.com/office/drawing/2014/main" id="{33DCB9B8-3578-45C9-ABBF-B1E68BA95A9A}"/>
              </a:ext>
            </a:extLst>
          </p:cNvPr>
          <p:cNvSpPr txBox="1"/>
          <p:nvPr/>
        </p:nvSpPr>
        <p:spPr>
          <a:xfrm>
            <a:off x="1341690" y="6028176"/>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ESM</a:t>
            </a:r>
          </a:p>
        </p:txBody>
      </p:sp>
      <p:sp>
        <p:nvSpPr>
          <p:cNvPr id="113" name="TextBox 112">
            <a:extLst>
              <a:ext uri="{FF2B5EF4-FFF2-40B4-BE49-F238E27FC236}">
                <a16:creationId xmlns:a16="http://schemas.microsoft.com/office/drawing/2014/main" id="{F694014A-822F-4D28-A492-93A7C3117C1A}"/>
              </a:ext>
            </a:extLst>
          </p:cNvPr>
          <p:cNvSpPr txBox="1"/>
          <p:nvPr/>
        </p:nvSpPr>
        <p:spPr>
          <a:xfrm>
            <a:off x="2322418" y="6029665"/>
            <a:ext cx="3000133"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Service Operation</a:t>
            </a:r>
          </a:p>
        </p:txBody>
      </p:sp>
      <p:sp>
        <p:nvSpPr>
          <p:cNvPr id="114" name="TextBox 113">
            <a:extLst>
              <a:ext uri="{FF2B5EF4-FFF2-40B4-BE49-F238E27FC236}">
                <a16:creationId xmlns:a16="http://schemas.microsoft.com/office/drawing/2014/main" id="{14E82147-7F8E-40F7-87A7-4D672477093A}"/>
              </a:ext>
            </a:extLst>
          </p:cNvPr>
          <p:cNvSpPr txBox="1"/>
          <p:nvPr/>
        </p:nvSpPr>
        <p:spPr>
          <a:xfrm>
            <a:off x="1341690" y="5694087"/>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Security</a:t>
            </a:r>
          </a:p>
        </p:txBody>
      </p:sp>
      <p:sp>
        <p:nvSpPr>
          <p:cNvPr id="115" name="TextBox 114">
            <a:extLst>
              <a:ext uri="{FF2B5EF4-FFF2-40B4-BE49-F238E27FC236}">
                <a16:creationId xmlns:a16="http://schemas.microsoft.com/office/drawing/2014/main" id="{40E65689-EE5F-4155-81AF-0EA18F7ACA4E}"/>
              </a:ext>
            </a:extLst>
          </p:cNvPr>
          <p:cNvSpPr txBox="1"/>
          <p:nvPr/>
        </p:nvSpPr>
        <p:spPr>
          <a:xfrm>
            <a:off x="2322418" y="5695576"/>
            <a:ext cx="3007565"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Server Protection</a:t>
            </a:r>
          </a:p>
        </p:txBody>
      </p:sp>
      <p:sp>
        <p:nvSpPr>
          <p:cNvPr id="116" name="TextBox 115">
            <a:extLst>
              <a:ext uri="{FF2B5EF4-FFF2-40B4-BE49-F238E27FC236}">
                <a16:creationId xmlns:a16="http://schemas.microsoft.com/office/drawing/2014/main" id="{0E880CA2-5D91-40E2-8B12-5B98D7510C61}"/>
              </a:ext>
            </a:extLst>
          </p:cNvPr>
          <p:cNvSpPr txBox="1"/>
          <p:nvPr/>
        </p:nvSpPr>
        <p:spPr>
          <a:xfrm>
            <a:off x="1356552" y="5062781"/>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Data Centre</a:t>
            </a:r>
          </a:p>
        </p:txBody>
      </p:sp>
      <p:sp>
        <p:nvSpPr>
          <p:cNvPr id="117" name="TextBox 116">
            <a:extLst>
              <a:ext uri="{FF2B5EF4-FFF2-40B4-BE49-F238E27FC236}">
                <a16:creationId xmlns:a16="http://schemas.microsoft.com/office/drawing/2014/main" id="{5E4864EF-FDD0-4E4D-A7B5-9F51D25AC9D8}"/>
              </a:ext>
            </a:extLst>
          </p:cNvPr>
          <p:cNvSpPr txBox="1"/>
          <p:nvPr/>
        </p:nvSpPr>
        <p:spPr>
          <a:xfrm>
            <a:off x="2337280" y="5064270"/>
            <a:ext cx="3000133"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Data Centre Hosting</a:t>
            </a:r>
          </a:p>
        </p:txBody>
      </p:sp>
      <p:cxnSp>
        <p:nvCxnSpPr>
          <p:cNvPr id="2" name="Straight Connector 1">
            <a:extLst>
              <a:ext uri="{FF2B5EF4-FFF2-40B4-BE49-F238E27FC236}">
                <a16:creationId xmlns:a16="http://schemas.microsoft.com/office/drawing/2014/main" id="{510EB825-037F-E3F6-AD8A-E207A8E35CFA}"/>
              </a:ext>
            </a:extLst>
          </p:cNvPr>
          <p:cNvCxnSpPr/>
          <p:nvPr/>
        </p:nvCxnSpPr>
        <p:spPr bwMode="auto">
          <a:xfrm>
            <a:off x="4594789" y="1066764"/>
            <a:ext cx="0" cy="2290899"/>
          </a:xfrm>
          <a:prstGeom prst="line">
            <a:avLst/>
          </a:prstGeom>
          <a:noFill/>
          <a:ln w="12700" cap="flat" cmpd="sng" algn="ctr">
            <a:solidFill>
              <a:schemeClr val="accent1"/>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534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682F0E01-95B9-445D-9BF0-DA7183DB26B8}"/>
              </a:ext>
            </a:extLst>
          </p:cNvPr>
          <p:cNvCxnSpPr/>
          <p:nvPr/>
        </p:nvCxnSpPr>
        <p:spPr>
          <a:xfrm flipV="1">
            <a:off x="8559420" y="887105"/>
            <a:ext cx="0"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20ED6211-15A4-464E-9848-3ED9AB539DA7}"/>
              </a:ext>
            </a:extLst>
          </p:cNvPr>
          <p:cNvCxnSpPr/>
          <p:nvPr/>
        </p:nvCxnSpPr>
        <p:spPr>
          <a:xfrm flipH="1" flipV="1">
            <a:off x="3812629" y="887105"/>
            <a:ext cx="1"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7C87277F-618A-4114-ADB3-33C330F113CC}"/>
              </a:ext>
            </a:extLst>
          </p:cNvPr>
          <p:cNvCxnSpPr/>
          <p:nvPr/>
        </p:nvCxnSpPr>
        <p:spPr>
          <a:xfrm flipV="1">
            <a:off x="5419094" y="887105"/>
            <a:ext cx="0" cy="2272710"/>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883DC65E-904E-41F5-910D-6C16C98B0D5C}"/>
              </a:ext>
            </a:extLst>
          </p:cNvPr>
          <p:cNvCxnSpPr/>
          <p:nvPr/>
        </p:nvCxnSpPr>
        <p:spPr>
          <a:xfrm flipV="1">
            <a:off x="6980181" y="887105"/>
            <a:ext cx="0" cy="2272710"/>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A3B10AC-0C1E-47CF-A2D0-BB50D3E5DCD0}"/>
              </a:ext>
            </a:extLst>
          </p:cNvPr>
          <p:cNvSpPr txBox="1"/>
          <p:nvPr/>
        </p:nvSpPr>
        <p:spPr>
          <a:xfrm>
            <a:off x="1349147" y="0"/>
            <a:ext cx="3784878" cy="504056"/>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800">
                <a:solidFill>
                  <a:schemeClr val="lt1"/>
                </a:solidFill>
                <a:latin typeface="Arial" charset="0"/>
                <a:cs typeface="Arial"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fontAlgn="base">
              <a:spcBef>
                <a:spcPct val="0"/>
              </a:spcBef>
              <a:spcAft>
                <a:spcPct val="0"/>
              </a:spcAft>
            </a:pPr>
            <a:r>
              <a:rPr lang="en-ZA" sz="1600" dirty="0">
                <a:solidFill>
                  <a:prstClr val="white"/>
                </a:solidFill>
              </a:rPr>
              <a:t>Database Hosting Service – SAP (Sybase) IQ</a:t>
            </a:r>
          </a:p>
        </p:txBody>
      </p:sp>
      <p:sp>
        <p:nvSpPr>
          <p:cNvPr id="7" name="TextBox 6">
            <a:extLst>
              <a:ext uri="{FF2B5EF4-FFF2-40B4-BE49-F238E27FC236}">
                <a16:creationId xmlns:a16="http://schemas.microsoft.com/office/drawing/2014/main" id="{AD313D6A-9AA6-49F5-8351-B606A2D543E0}"/>
              </a:ext>
            </a:extLst>
          </p:cNvPr>
          <p:cNvSpPr txBox="1"/>
          <p:nvPr/>
        </p:nvSpPr>
        <p:spPr>
          <a:xfrm>
            <a:off x="5863673" y="2"/>
            <a:ext cx="2360082" cy="523220"/>
          </a:xfrm>
          <a:prstGeom prst="rect">
            <a:avLst/>
          </a:prstGeom>
          <a:solidFill>
            <a:srgbClr val="002060"/>
          </a:solidFill>
          <a:ln>
            <a:solidFill>
              <a:schemeClr val="tx1"/>
            </a:solidFill>
          </a:ln>
        </p:spPr>
        <p:txBody>
          <a:bodyPr wrap="square" rtlCol="0">
            <a:spAutoFit/>
          </a:bodyPr>
          <a:lstStyle/>
          <a:p>
            <a:pPr algn="ctr" fontAlgn="base">
              <a:spcBef>
                <a:spcPct val="0"/>
              </a:spcBef>
              <a:spcAft>
                <a:spcPct val="0"/>
              </a:spcAft>
            </a:pPr>
            <a:r>
              <a:rPr lang="en-ZA" sz="1400" dirty="0">
                <a:solidFill>
                  <a:prstClr val="white"/>
                </a:solidFill>
                <a:cs typeface="Arial" charset="0"/>
              </a:rPr>
              <a:t>Technology Adoption Strategy</a:t>
            </a:r>
          </a:p>
        </p:txBody>
      </p:sp>
      <p:sp>
        <p:nvSpPr>
          <p:cNvPr id="8" name="Rectangle 7">
            <a:extLst>
              <a:ext uri="{FF2B5EF4-FFF2-40B4-BE49-F238E27FC236}">
                <a16:creationId xmlns:a16="http://schemas.microsoft.com/office/drawing/2014/main" id="{FB273598-0AD7-4E06-88D1-6BB6404E0705}"/>
              </a:ext>
            </a:extLst>
          </p:cNvPr>
          <p:cNvSpPr/>
          <p:nvPr/>
        </p:nvSpPr>
        <p:spPr>
          <a:xfrm>
            <a:off x="8205455" y="0"/>
            <a:ext cx="1224137" cy="523220"/>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GB" sz="1600" dirty="0">
                <a:solidFill>
                  <a:prstClr val="white"/>
                </a:solidFill>
                <a:cs typeface="Arial" charset="0"/>
              </a:rPr>
              <a:t>N</a:t>
            </a:r>
          </a:p>
        </p:txBody>
      </p:sp>
      <p:sp>
        <p:nvSpPr>
          <p:cNvPr id="9" name="Rectangle 8">
            <a:extLst>
              <a:ext uri="{FF2B5EF4-FFF2-40B4-BE49-F238E27FC236}">
                <a16:creationId xmlns:a16="http://schemas.microsoft.com/office/drawing/2014/main" id="{C45D6AB3-E03E-46D4-901D-3E9F1C5523CF}"/>
              </a:ext>
            </a:extLst>
          </p:cNvPr>
          <p:cNvSpPr/>
          <p:nvPr/>
        </p:nvSpPr>
        <p:spPr>
          <a:xfrm rot="16200000">
            <a:off x="456776" y="2077923"/>
            <a:ext cx="2221734" cy="337743"/>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ZA" sz="900" dirty="0">
                <a:solidFill>
                  <a:prstClr val="white"/>
                </a:solidFill>
                <a:cs typeface="Arial" charset="0"/>
              </a:rPr>
              <a:t>DBMS</a:t>
            </a:r>
          </a:p>
        </p:txBody>
      </p:sp>
      <p:grpSp>
        <p:nvGrpSpPr>
          <p:cNvPr id="10" name="Group 27">
            <a:extLst>
              <a:ext uri="{FF2B5EF4-FFF2-40B4-BE49-F238E27FC236}">
                <a16:creationId xmlns:a16="http://schemas.microsoft.com/office/drawing/2014/main" id="{52205571-7131-41BF-914F-3C72000B9B60}"/>
              </a:ext>
            </a:extLst>
          </p:cNvPr>
          <p:cNvGrpSpPr>
            <a:grpSpLocks/>
          </p:cNvGrpSpPr>
          <p:nvPr/>
        </p:nvGrpSpPr>
        <p:grpSpPr bwMode="auto">
          <a:xfrm>
            <a:off x="3812627" y="3187115"/>
            <a:ext cx="6321494" cy="546101"/>
            <a:chOff x="1247" y="2901"/>
            <a:chExt cx="4179" cy="344"/>
          </a:xfrm>
        </p:grpSpPr>
        <p:sp>
          <p:nvSpPr>
            <p:cNvPr id="11" name="Text Box 28">
              <a:extLst>
                <a:ext uri="{FF2B5EF4-FFF2-40B4-BE49-F238E27FC236}">
                  <a16:creationId xmlns:a16="http://schemas.microsoft.com/office/drawing/2014/main" id="{DC6F4F31-C7E8-4B8D-8F06-E1212968109D}"/>
                </a:ext>
              </a:extLst>
            </p:cNvPr>
            <p:cNvSpPr txBox="1">
              <a:spLocks noChangeArrowheads="1"/>
            </p:cNvSpPr>
            <p:nvPr/>
          </p:nvSpPr>
          <p:spPr bwMode="auto">
            <a:xfrm>
              <a:off x="1648" y="3085"/>
              <a:ext cx="361" cy="160"/>
            </a:xfrm>
            <a:prstGeom prst="rect">
              <a:avLst/>
            </a:prstGeom>
            <a:noFill/>
            <a:ln w="9525">
              <a:noFill/>
              <a:miter lim="800000"/>
              <a:headEnd/>
              <a:tailEnd/>
            </a:ln>
          </p:spPr>
          <p:txBody>
            <a:bodyPr>
              <a:spAutoFit/>
            </a:bodyPr>
            <a:lstStyle/>
            <a:p>
              <a:pPr fontAlgn="base">
                <a:spcBef>
                  <a:spcPct val="0"/>
                </a:spcBef>
                <a:spcAft>
                  <a:spcPct val="0"/>
                </a:spcAft>
              </a:pPr>
              <a:r>
                <a:rPr lang="en-GB" sz="1050" dirty="0">
                  <a:solidFill>
                    <a:srgbClr val="000408"/>
                  </a:solidFill>
                  <a:cs typeface="Arial" charset="0"/>
                </a:rPr>
                <a:t>2024</a:t>
              </a:r>
            </a:p>
          </p:txBody>
        </p:sp>
        <p:sp>
          <p:nvSpPr>
            <p:cNvPr id="12" name="Line 29">
              <a:extLst>
                <a:ext uri="{FF2B5EF4-FFF2-40B4-BE49-F238E27FC236}">
                  <a16:creationId xmlns:a16="http://schemas.microsoft.com/office/drawing/2014/main" id="{165C44EE-FDB0-4A15-86DA-5F5F762D83D4}"/>
                </a:ext>
              </a:extLst>
            </p:cNvPr>
            <p:cNvSpPr>
              <a:spLocks noChangeShapeType="1"/>
            </p:cNvSpPr>
            <p:nvPr/>
          </p:nvSpPr>
          <p:spPr bwMode="auto">
            <a:xfrm>
              <a:off x="1247" y="2994"/>
              <a:ext cx="1043" cy="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13" name="Line 30">
              <a:extLst>
                <a:ext uri="{FF2B5EF4-FFF2-40B4-BE49-F238E27FC236}">
                  <a16:creationId xmlns:a16="http://schemas.microsoft.com/office/drawing/2014/main" id="{588F69DC-3255-4EC9-AC82-B3791F20B332}"/>
                </a:ext>
              </a:extLst>
            </p:cNvPr>
            <p:cNvSpPr>
              <a:spLocks noChangeShapeType="1"/>
            </p:cNvSpPr>
            <p:nvPr/>
          </p:nvSpPr>
          <p:spPr bwMode="auto">
            <a:xfrm>
              <a:off x="1769"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14" name="Line 31">
              <a:extLst>
                <a:ext uri="{FF2B5EF4-FFF2-40B4-BE49-F238E27FC236}">
                  <a16:creationId xmlns:a16="http://schemas.microsoft.com/office/drawing/2014/main" id="{7A2C0FF9-CC5D-4AF2-8D52-8DCB2D2C1873}"/>
                </a:ext>
              </a:extLst>
            </p:cNvPr>
            <p:cNvSpPr>
              <a:spLocks noChangeShapeType="1"/>
            </p:cNvSpPr>
            <p:nvPr/>
          </p:nvSpPr>
          <p:spPr bwMode="auto">
            <a:xfrm>
              <a:off x="1508"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15" name="Line 32">
              <a:extLst>
                <a:ext uri="{FF2B5EF4-FFF2-40B4-BE49-F238E27FC236}">
                  <a16:creationId xmlns:a16="http://schemas.microsoft.com/office/drawing/2014/main" id="{06E44340-FEDE-4DFD-BE7C-5B4F160006DD}"/>
                </a:ext>
              </a:extLst>
            </p:cNvPr>
            <p:cNvSpPr>
              <a:spLocks noChangeShapeType="1"/>
            </p:cNvSpPr>
            <p:nvPr/>
          </p:nvSpPr>
          <p:spPr bwMode="auto">
            <a:xfrm>
              <a:off x="2029"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16" name="Text Box 33">
              <a:extLst>
                <a:ext uri="{FF2B5EF4-FFF2-40B4-BE49-F238E27FC236}">
                  <a16:creationId xmlns:a16="http://schemas.microsoft.com/office/drawing/2014/main" id="{7EF6F631-2BF5-4847-A06F-2E473486C15A}"/>
                </a:ext>
              </a:extLst>
            </p:cNvPr>
            <p:cNvSpPr txBox="1">
              <a:spLocks noChangeArrowheads="1"/>
            </p:cNvSpPr>
            <p:nvPr/>
          </p:nvSpPr>
          <p:spPr bwMode="auto">
            <a:xfrm>
              <a:off x="1297"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Q1</a:t>
              </a:r>
            </a:p>
          </p:txBody>
        </p:sp>
        <p:sp>
          <p:nvSpPr>
            <p:cNvPr id="17" name="Text Box 34">
              <a:extLst>
                <a:ext uri="{FF2B5EF4-FFF2-40B4-BE49-F238E27FC236}">
                  <a16:creationId xmlns:a16="http://schemas.microsoft.com/office/drawing/2014/main" id="{EBDB8012-91E4-44BE-8899-AECD26F5C6E1}"/>
                </a:ext>
              </a:extLst>
            </p:cNvPr>
            <p:cNvSpPr txBox="1">
              <a:spLocks noChangeArrowheads="1"/>
            </p:cNvSpPr>
            <p:nvPr/>
          </p:nvSpPr>
          <p:spPr bwMode="auto">
            <a:xfrm>
              <a:off x="1568"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Q2</a:t>
              </a:r>
            </a:p>
          </p:txBody>
        </p:sp>
        <p:sp>
          <p:nvSpPr>
            <p:cNvPr id="18" name="Text Box 35">
              <a:extLst>
                <a:ext uri="{FF2B5EF4-FFF2-40B4-BE49-F238E27FC236}">
                  <a16:creationId xmlns:a16="http://schemas.microsoft.com/office/drawing/2014/main" id="{0EB6E490-B63A-428A-9CB5-C30462F78586}"/>
                </a:ext>
              </a:extLst>
            </p:cNvPr>
            <p:cNvSpPr txBox="1">
              <a:spLocks noChangeArrowheads="1"/>
            </p:cNvSpPr>
            <p:nvPr/>
          </p:nvSpPr>
          <p:spPr bwMode="auto">
            <a:xfrm>
              <a:off x="1809" y="2994"/>
              <a:ext cx="212"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Q3</a:t>
              </a:r>
            </a:p>
          </p:txBody>
        </p:sp>
        <p:sp>
          <p:nvSpPr>
            <p:cNvPr id="19" name="Text Box 36">
              <a:extLst>
                <a:ext uri="{FF2B5EF4-FFF2-40B4-BE49-F238E27FC236}">
                  <a16:creationId xmlns:a16="http://schemas.microsoft.com/office/drawing/2014/main" id="{2942594D-FCF9-4691-9BE6-E850C587CE97}"/>
                </a:ext>
              </a:extLst>
            </p:cNvPr>
            <p:cNvSpPr txBox="1">
              <a:spLocks noChangeArrowheads="1"/>
            </p:cNvSpPr>
            <p:nvPr/>
          </p:nvSpPr>
          <p:spPr bwMode="auto">
            <a:xfrm>
              <a:off x="2065"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Q4</a:t>
              </a:r>
            </a:p>
          </p:txBody>
        </p:sp>
        <p:sp>
          <p:nvSpPr>
            <p:cNvPr id="20" name="Text Box 37">
              <a:extLst>
                <a:ext uri="{FF2B5EF4-FFF2-40B4-BE49-F238E27FC236}">
                  <a16:creationId xmlns:a16="http://schemas.microsoft.com/office/drawing/2014/main" id="{A35217C1-CF56-42BE-9395-FA7B3D79BFD6}"/>
                </a:ext>
              </a:extLst>
            </p:cNvPr>
            <p:cNvSpPr txBox="1">
              <a:spLocks noChangeArrowheads="1"/>
            </p:cNvSpPr>
            <p:nvPr/>
          </p:nvSpPr>
          <p:spPr bwMode="auto">
            <a:xfrm>
              <a:off x="2691" y="3085"/>
              <a:ext cx="361" cy="160"/>
            </a:xfrm>
            <a:prstGeom prst="rect">
              <a:avLst/>
            </a:prstGeom>
            <a:noFill/>
            <a:ln w="9525">
              <a:noFill/>
              <a:miter lim="800000"/>
              <a:headEnd/>
              <a:tailEnd/>
            </a:ln>
          </p:spPr>
          <p:txBody>
            <a:bodyPr>
              <a:spAutoFit/>
            </a:bodyPr>
            <a:lstStyle/>
            <a:p>
              <a:pPr fontAlgn="base">
                <a:spcBef>
                  <a:spcPct val="0"/>
                </a:spcBef>
                <a:spcAft>
                  <a:spcPct val="0"/>
                </a:spcAft>
              </a:pPr>
              <a:r>
                <a:rPr lang="en-GB" sz="1050" dirty="0">
                  <a:solidFill>
                    <a:srgbClr val="000408"/>
                  </a:solidFill>
                  <a:cs typeface="Arial" charset="0"/>
                </a:rPr>
                <a:t>2025</a:t>
              </a:r>
            </a:p>
          </p:txBody>
        </p:sp>
        <p:sp>
          <p:nvSpPr>
            <p:cNvPr id="21" name="Line 38">
              <a:extLst>
                <a:ext uri="{FF2B5EF4-FFF2-40B4-BE49-F238E27FC236}">
                  <a16:creationId xmlns:a16="http://schemas.microsoft.com/office/drawing/2014/main" id="{4FBA3596-05C1-4F82-954A-D9D89F544D0B}"/>
                </a:ext>
              </a:extLst>
            </p:cNvPr>
            <p:cNvSpPr>
              <a:spLocks noChangeShapeType="1"/>
            </p:cNvSpPr>
            <p:nvPr/>
          </p:nvSpPr>
          <p:spPr bwMode="auto">
            <a:xfrm>
              <a:off x="2290" y="2994"/>
              <a:ext cx="1043" cy="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22" name="Line 39">
              <a:extLst>
                <a:ext uri="{FF2B5EF4-FFF2-40B4-BE49-F238E27FC236}">
                  <a16:creationId xmlns:a16="http://schemas.microsoft.com/office/drawing/2014/main" id="{C0CAE04F-5C4C-4659-B7D6-8F455340DBB1}"/>
                </a:ext>
              </a:extLst>
            </p:cNvPr>
            <p:cNvSpPr>
              <a:spLocks noChangeShapeType="1"/>
            </p:cNvSpPr>
            <p:nvPr/>
          </p:nvSpPr>
          <p:spPr bwMode="auto">
            <a:xfrm>
              <a:off x="2812"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23" name="Line 40">
              <a:extLst>
                <a:ext uri="{FF2B5EF4-FFF2-40B4-BE49-F238E27FC236}">
                  <a16:creationId xmlns:a16="http://schemas.microsoft.com/office/drawing/2014/main" id="{4F857B17-B6DB-425E-BA3E-CE1F6B351FA2}"/>
                </a:ext>
              </a:extLst>
            </p:cNvPr>
            <p:cNvSpPr>
              <a:spLocks noChangeShapeType="1"/>
            </p:cNvSpPr>
            <p:nvPr/>
          </p:nvSpPr>
          <p:spPr bwMode="auto">
            <a:xfrm>
              <a:off x="2551"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24" name="Line 41">
              <a:extLst>
                <a:ext uri="{FF2B5EF4-FFF2-40B4-BE49-F238E27FC236}">
                  <a16:creationId xmlns:a16="http://schemas.microsoft.com/office/drawing/2014/main" id="{3D9AC08F-A0C4-4F91-895B-9D3BE6BEEC24}"/>
                </a:ext>
              </a:extLst>
            </p:cNvPr>
            <p:cNvSpPr>
              <a:spLocks noChangeShapeType="1"/>
            </p:cNvSpPr>
            <p:nvPr/>
          </p:nvSpPr>
          <p:spPr bwMode="auto">
            <a:xfrm>
              <a:off x="3072"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25" name="Text Box 42">
              <a:extLst>
                <a:ext uri="{FF2B5EF4-FFF2-40B4-BE49-F238E27FC236}">
                  <a16:creationId xmlns:a16="http://schemas.microsoft.com/office/drawing/2014/main" id="{F66FF360-BBCD-485B-B976-8ADCF027FC26}"/>
                </a:ext>
              </a:extLst>
            </p:cNvPr>
            <p:cNvSpPr txBox="1">
              <a:spLocks noChangeArrowheads="1"/>
            </p:cNvSpPr>
            <p:nvPr/>
          </p:nvSpPr>
          <p:spPr bwMode="auto">
            <a:xfrm>
              <a:off x="2340"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Q1</a:t>
              </a:r>
            </a:p>
          </p:txBody>
        </p:sp>
        <p:sp>
          <p:nvSpPr>
            <p:cNvPr id="26" name="Text Box 43">
              <a:extLst>
                <a:ext uri="{FF2B5EF4-FFF2-40B4-BE49-F238E27FC236}">
                  <a16:creationId xmlns:a16="http://schemas.microsoft.com/office/drawing/2014/main" id="{937B9ED4-90E2-4D7C-B958-FCEA9A41D361}"/>
                </a:ext>
              </a:extLst>
            </p:cNvPr>
            <p:cNvSpPr txBox="1">
              <a:spLocks noChangeArrowheads="1"/>
            </p:cNvSpPr>
            <p:nvPr/>
          </p:nvSpPr>
          <p:spPr bwMode="auto">
            <a:xfrm>
              <a:off x="2611"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Q2</a:t>
              </a:r>
            </a:p>
          </p:txBody>
        </p:sp>
        <p:sp>
          <p:nvSpPr>
            <p:cNvPr id="27" name="Text Box 44">
              <a:extLst>
                <a:ext uri="{FF2B5EF4-FFF2-40B4-BE49-F238E27FC236}">
                  <a16:creationId xmlns:a16="http://schemas.microsoft.com/office/drawing/2014/main" id="{FD09D24F-81C2-4B6E-8CD2-58FB7151C135}"/>
                </a:ext>
              </a:extLst>
            </p:cNvPr>
            <p:cNvSpPr txBox="1">
              <a:spLocks noChangeArrowheads="1"/>
            </p:cNvSpPr>
            <p:nvPr/>
          </p:nvSpPr>
          <p:spPr bwMode="auto">
            <a:xfrm>
              <a:off x="2852" y="2994"/>
              <a:ext cx="212"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Q3</a:t>
              </a:r>
            </a:p>
          </p:txBody>
        </p:sp>
        <p:sp>
          <p:nvSpPr>
            <p:cNvPr id="28" name="Text Box 45">
              <a:extLst>
                <a:ext uri="{FF2B5EF4-FFF2-40B4-BE49-F238E27FC236}">
                  <a16:creationId xmlns:a16="http://schemas.microsoft.com/office/drawing/2014/main" id="{9812A192-3A8B-42DA-A3DA-BCDFAA9E5196}"/>
                </a:ext>
              </a:extLst>
            </p:cNvPr>
            <p:cNvSpPr txBox="1">
              <a:spLocks noChangeArrowheads="1"/>
            </p:cNvSpPr>
            <p:nvPr/>
          </p:nvSpPr>
          <p:spPr bwMode="auto">
            <a:xfrm>
              <a:off x="3108"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Q4</a:t>
              </a:r>
            </a:p>
          </p:txBody>
        </p:sp>
        <p:sp>
          <p:nvSpPr>
            <p:cNvPr id="29" name="Text Box 46">
              <a:extLst>
                <a:ext uri="{FF2B5EF4-FFF2-40B4-BE49-F238E27FC236}">
                  <a16:creationId xmlns:a16="http://schemas.microsoft.com/office/drawing/2014/main" id="{275A5368-4A93-4A80-99A2-18330ACC7857}"/>
                </a:ext>
              </a:extLst>
            </p:cNvPr>
            <p:cNvSpPr txBox="1">
              <a:spLocks noChangeArrowheads="1"/>
            </p:cNvSpPr>
            <p:nvPr/>
          </p:nvSpPr>
          <p:spPr bwMode="auto">
            <a:xfrm>
              <a:off x="3734" y="3085"/>
              <a:ext cx="361" cy="160"/>
            </a:xfrm>
            <a:prstGeom prst="rect">
              <a:avLst/>
            </a:prstGeom>
            <a:noFill/>
            <a:ln w="9525">
              <a:noFill/>
              <a:miter lim="800000"/>
              <a:headEnd/>
              <a:tailEnd/>
            </a:ln>
          </p:spPr>
          <p:txBody>
            <a:bodyPr>
              <a:spAutoFit/>
            </a:bodyPr>
            <a:lstStyle/>
            <a:p>
              <a:pPr fontAlgn="base">
                <a:spcBef>
                  <a:spcPct val="0"/>
                </a:spcBef>
                <a:spcAft>
                  <a:spcPct val="0"/>
                </a:spcAft>
              </a:pPr>
              <a:r>
                <a:rPr lang="en-GB" sz="1050" dirty="0">
                  <a:solidFill>
                    <a:srgbClr val="000408"/>
                  </a:solidFill>
                  <a:cs typeface="Arial" charset="0"/>
                </a:rPr>
                <a:t>2026</a:t>
              </a:r>
            </a:p>
          </p:txBody>
        </p:sp>
        <p:sp>
          <p:nvSpPr>
            <p:cNvPr id="30" name="Line 47">
              <a:extLst>
                <a:ext uri="{FF2B5EF4-FFF2-40B4-BE49-F238E27FC236}">
                  <a16:creationId xmlns:a16="http://schemas.microsoft.com/office/drawing/2014/main" id="{947106CF-32D2-450F-9BE0-283ADBE29EC4}"/>
                </a:ext>
              </a:extLst>
            </p:cNvPr>
            <p:cNvSpPr>
              <a:spLocks noChangeShapeType="1"/>
            </p:cNvSpPr>
            <p:nvPr/>
          </p:nvSpPr>
          <p:spPr bwMode="auto">
            <a:xfrm>
              <a:off x="3333" y="2994"/>
              <a:ext cx="1043" cy="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31" name="Line 48">
              <a:extLst>
                <a:ext uri="{FF2B5EF4-FFF2-40B4-BE49-F238E27FC236}">
                  <a16:creationId xmlns:a16="http://schemas.microsoft.com/office/drawing/2014/main" id="{FBC18571-BC71-4020-8342-9E77F0378995}"/>
                </a:ext>
              </a:extLst>
            </p:cNvPr>
            <p:cNvSpPr>
              <a:spLocks noChangeShapeType="1"/>
            </p:cNvSpPr>
            <p:nvPr/>
          </p:nvSpPr>
          <p:spPr bwMode="auto">
            <a:xfrm>
              <a:off x="3855"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32" name="Line 49">
              <a:extLst>
                <a:ext uri="{FF2B5EF4-FFF2-40B4-BE49-F238E27FC236}">
                  <a16:creationId xmlns:a16="http://schemas.microsoft.com/office/drawing/2014/main" id="{33E7A15A-E2AB-44E8-9E0E-FFE51C8C4802}"/>
                </a:ext>
              </a:extLst>
            </p:cNvPr>
            <p:cNvSpPr>
              <a:spLocks noChangeShapeType="1"/>
            </p:cNvSpPr>
            <p:nvPr/>
          </p:nvSpPr>
          <p:spPr bwMode="auto">
            <a:xfrm>
              <a:off x="3594"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33" name="Line 50">
              <a:extLst>
                <a:ext uri="{FF2B5EF4-FFF2-40B4-BE49-F238E27FC236}">
                  <a16:creationId xmlns:a16="http://schemas.microsoft.com/office/drawing/2014/main" id="{9B497685-D72A-4D1B-A662-4B3324D28561}"/>
                </a:ext>
              </a:extLst>
            </p:cNvPr>
            <p:cNvSpPr>
              <a:spLocks noChangeShapeType="1"/>
            </p:cNvSpPr>
            <p:nvPr/>
          </p:nvSpPr>
          <p:spPr bwMode="auto">
            <a:xfrm>
              <a:off x="4115"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34" name="Text Box 51">
              <a:extLst>
                <a:ext uri="{FF2B5EF4-FFF2-40B4-BE49-F238E27FC236}">
                  <a16:creationId xmlns:a16="http://schemas.microsoft.com/office/drawing/2014/main" id="{6F669C47-614D-40B3-83EC-E85C6D6F3E5E}"/>
                </a:ext>
              </a:extLst>
            </p:cNvPr>
            <p:cNvSpPr txBox="1">
              <a:spLocks noChangeArrowheads="1"/>
            </p:cNvSpPr>
            <p:nvPr/>
          </p:nvSpPr>
          <p:spPr bwMode="auto">
            <a:xfrm>
              <a:off x="3383"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Q1</a:t>
              </a:r>
            </a:p>
          </p:txBody>
        </p:sp>
        <p:sp>
          <p:nvSpPr>
            <p:cNvPr id="35" name="Text Box 52">
              <a:extLst>
                <a:ext uri="{FF2B5EF4-FFF2-40B4-BE49-F238E27FC236}">
                  <a16:creationId xmlns:a16="http://schemas.microsoft.com/office/drawing/2014/main" id="{5FC84E87-F389-4E24-9AED-FDC71A4A6873}"/>
                </a:ext>
              </a:extLst>
            </p:cNvPr>
            <p:cNvSpPr txBox="1">
              <a:spLocks noChangeArrowheads="1"/>
            </p:cNvSpPr>
            <p:nvPr/>
          </p:nvSpPr>
          <p:spPr bwMode="auto">
            <a:xfrm>
              <a:off x="3654"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Q2</a:t>
              </a:r>
            </a:p>
          </p:txBody>
        </p:sp>
        <p:sp>
          <p:nvSpPr>
            <p:cNvPr id="36" name="Text Box 53">
              <a:extLst>
                <a:ext uri="{FF2B5EF4-FFF2-40B4-BE49-F238E27FC236}">
                  <a16:creationId xmlns:a16="http://schemas.microsoft.com/office/drawing/2014/main" id="{A2C66407-DA21-45BF-95A8-72FE730F221C}"/>
                </a:ext>
              </a:extLst>
            </p:cNvPr>
            <p:cNvSpPr txBox="1">
              <a:spLocks noChangeArrowheads="1"/>
            </p:cNvSpPr>
            <p:nvPr/>
          </p:nvSpPr>
          <p:spPr bwMode="auto">
            <a:xfrm>
              <a:off x="3895" y="2994"/>
              <a:ext cx="212"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Q3</a:t>
              </a:r>
            </a:p>
          </p:txBody>
        </p:sp>
        <p:sp>
          <p:nvSpPr>
            <p:cNvPr id="37" name="Text Box 54">
              <a:extLst>
                <a:ext uri="{FF2B5EF4-FFF2-40B4-BE49-F238E27FC236}">
                  <a16:creationId xmlns:a16="http://schemas.microsoft.com/office/drawing/2014/main" id="{C275183C-B227-448C-9FC6-54A090744EA0}"/>
                </a:ext>
              </a:extLst>
            </p:cNvPr>
            <p:cNvSpPr txBox="1">
              <a:spLocks noChangeArrowheads="1"/>
            </p:cNvSpPr>
            <p:nvPr/>
          </p:nvSpPr>
          <p:spPr bwMode="auto">
            <a:xfrm>
              <a:off x="4151"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Q4</a:t>
              </a:r>
            </a:p>
          </p:txBody>
        </p:sp>
        <p:sp>
          <p:nvSpPr>
            <p:cNvPr id="38" name="Text Box 55">
              <a:extLst>
                <a:ext uri="{FF2B5EF4-FFF2-40B4-BE49-F238E27FC236}">
                  <a16:creationId xmlns:a16="http://schemas.microsoft.com/office/drawing/2014/main" id="{C3F58441-1748-4ED4-9568-035F1699EBFB}"/>
                </a:ext>
              </a:extLst>
            </p:cNvPr>
            <p:cNvSpPr txBox="1">
              <a:spLocks noChangeArrowheads="1"/>
            </p:cNvSpPr>
            <p:nvPr/>
          </p:nvSpPr>
          <p:spPr bwMode="auto">
            <a:xfrm>
              <a:off x="4777" y="3085"/>
              <a:ext cx="361" cy="160"/>
            </a:xfrm>
            <a:prstGeom prst="rect">
              <a:avLst/>
            </a:prstGeom>
            <a:noFill/>
            <a:ln w="9525">
              <a:noFill/>
              <a:miter lim="800000"/>
              <a:headEnd/>
              <a:tailEnd/>
            </a:ln>
          </p:spPr>
          <p:txBody>
            <a:bodyPr>
              <a:spAutoFit/>
            </a:bodyPr>
            <a:lstStyle/>
            <a:p>
              <a:pPr fontAlgn="base">
                <a:spcBef>
                  <a:spcPct val="0"/>
                </a:spcBef>
                <a:spcAft>
                  <a:spcPct val="0"/>
                </a:spcAft>
              </a:pPr>
              <a:r>
                <a:rPr lang="en-GB" sz="1050" dirty="0">
                  <a:solidFill>
                    <a:srgbClr val="000408"/>
                  </a:solidFill>
                  <a:cs typeface="Arial" charset="0"/>
                </a:rPr>
                <a:t>2027</a:t>
              </a:r>
            </a:p>
          </p:txBody>
        </p:sp>
        <p:sp>
          <p:nvSpPr>
            <p:cNvPr id="39" name="Line 56">
              <a:extLst>
                <a:ext uri="{FF2B5EF4-FFF2-40B4-BE49-F238E27FC236}">
                  <a16:creationId xmlns:a16="http://schemas.microsoft.com/office/drawing/2014/main" id="{216A7ADE-6162-4305-A4E2-8BBDA4A4AFC1}"/>
                </a:ext>
              </a:extLst>
            </p:cNvPr>
            <p:cNvSpPr>
              <a:spLocks noChangeShapeType="1"/>
            </p:cNvSpPr>
            <p:nvPr/>
          </p:nvSpPr>
          <p:spPr bwMode="auto">
            <a:xfrm>
              <a:off x="4376" y="2994"/>
              <a:ext cx="1043" cy="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40" name="Line 57">
              <a:extLst>
                <a:ext uri="{FF2B5EF4-FFF2-40B4-BE49-F238E27FC236}">
                  <a16:creationId xmlns:a16="http://schemas.microsoft.com/office/drawing/2014/main" id="{CB6983F1-E614-4B6F-BC7A-73E2FE04D7AF}"/>
                </a:ext>
              </a:extLst>
            </p:cNvPr>
            <p:cNvSpPr>
              <a:spLocks noChangeShapeType="1"/>
            </p:cNvSpPr>
            <p:nvPr/>
          </p:nvSpPr>
          <p:spPr bwMode="auto">
            <a:xfrm>
              <a:off x="4385" y="2901"/>
              <a:ext cx="0" cy="186"/>
            </a:xfrm>
            <a:prstGeom prst="line">
              <a:avLst/>
            </a:prstGeom>
            <a:noFill/>
            <a:ln w="2857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41" name="Line 58">
              <a:extLst>
                <a:ext uri="{FF2B5EF4-FFF2-40B4-BE49-F238E27FC236}">
                  <a16:creationId xmlns:a16="http://schemas.microsoft.com/office/drawing/2014/main" id="{79394DB7-45BF-4EC3-9694-C5DFB1380A48}"/>
                </a:ext>
              </a:extLst>
            </p:cNvPr>
            <p:cNvSpPr>
              <a:spLocks noChangeShapeType="1"/>
            </p:cNvSpPr>
            <p:nvPr/>
          </p:nvSpPr>
          <p:spPr bwMode="auto">
            <a:xfrm>
              <a:off x="4898"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42" name="Line 59">
              <a:extLst>
                <a:ext uri="{FF2B5EF4-FFF2-40B4-BE49-F238E27FC236}">
                  <a16:creationId xmlns:a16="http://schemas.microsoft.com/office/drawing/2014/main" id="{D73C36F3-211C-47BE-800E-7F32DFC28B09}"/>
                </a:ext>
              </a:extLst>
            </p:cNvPr>
            <p:cNvSpPr>
              <a:spLocks noChangeShapeType="1"/>
            </p:cNvSpPr>
            <p:nvPr/>
          </p:nvSpPr>
          <p:spPr bwMode="auto">
            <a:xfrm>
              <a:off x="4637"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43" name="Line 60">
              <a:extLst>
                <a:ext uri="{FF2B5EF4-FFF2-40B4-BE49-F238E27FC236}">
                  <a16:creationId xmlns:a16="http://schemas.microsoft.com/office/drawing/2014/main" id="{EB6606A0-85AA-45D6-9164-77A5201E7C22}"/>
                </a:ext>
              </a:extLst>
            </p:cNvPr>
            <p:cNvSpPr>
              <a:spLocks noChangeShapeType="1"/>
            </p:cNvSpPr>
            <p:nvPr/>
          </p:nvSpPr>
          <p:spPr bwMode="auto">
            <a:xfrm>
              <a:off x="5158" y="2949"/>
              <a:ext cx="0" cy="90"/>
            </a:xfrm>
            <a:prstGeom prst="line">
              <a:avLst/>
            </a:prstGeom>
            <a:noFill/>
            <a:ln w="952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44" name="Text Box 61">
              <a:extLst>
                <a:ext uri="{FF2B5EF4-FFF2-40B4-BE49-F238E27FC236}">
                  <a16:creationId xmlns:a16="http://schemas.microsoft.com/office/drawing/2014/main" id="{2BBFCF2E-A88E-4BBB-A675-F57A684B4A90}"/>
                </a:ext>
              </a:extLst>
            </p:cNvPr>
            <p:cNvSpPr txBox="1">
              <a:spLocks noChangeArrowheads="1"/>
            </p:cNvSpPr>
            <p:nvPr/>
          </p:nvSpPr>
          <p:spPr bwMode="auto">
            <a:xfrm>
              <a:off x="4426"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Q1</a:t>
              </a:r>
            </a:p>
          </p:txBody>
        </p:sp>
        <p:sp>
          <p:nvSpPr>
            <p:cNvPr id="45" name="Text Box 62">
              <a:extLst>
                <a:ext uri="{FF2B5EF4-FFF2-40B4-BE49-F238E27FC236}">
                  <a16:creationId xmlns:a16="http://schemas.microsoft.com/office/drawing/2014/main" id="{3921FAE5-8463-40B2-8169-0286BB6E5BF0}"/>
                </a:ext>
              </a:extLst>
            </p:cNvPr>
            <p:cNvSpPr txBox="1">
              <a:spLocks noChangeArrowheads="1"/>
            </p:cNvSpPr>
            <p:nvPr/>
          </p:nvSpPr>
          <p:spPr bwMode="auto">
            <a:xfrm>
              <a:off x="4697"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Q2</a:t>
              </a:r>
            </a:p>
          </p:txBody>
        </p:sp>
        <p:sp>
          <p:nvSpPr>
            <p:cNvPr id="46" name="Text Box 63">
              <a:extLst>
                <a:ext uri="{FF2B5EF4-FFF2-40B4-BE49-F238E27FC236}">
                  <a16:creationId xmlns:a16="http://schemas.microsoft.com/office/drawing/2014/main" id="{FAAE5C93-F505-456C-9F03-1DF2EAE9627A}"/>
                </a:ext>
              </a:extLst>
            </p:cNvPr>
            <p:cNvSpPr txBox="1">
              <a:spLocks noChangeArrowheads="1"/>
            </p:cNvSpPr>
            <p:nvPr/>
          </p:nvSpPr>
          <p:spPr bwMode="auto">
            <a:xfrm>
              <a:off x="4938" y="2994"/>
              <a:ext cx="212"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Q3</a:t>
              </a:r>
            </a:p>
          </p:txBody>
        </p:sp>
        <p:sp>
          <p:nvSpPr>
            <p:cNvPr id="47" name="Text Box 64">
              <a:extLst>
                <a:ext uri="{FF2B5EF4-FFF2-40B4-BE49-F238E27FC236}">
                  <a16:creationId xmlns:a16="http://schemas.microsoft.com/office/drawing/2014/main" id="{BADF1E38-11B9-4377-85F6-72BFD540C7D5}"/>
                </a:ext>
              </a:extLst>
            </p:cNvPr>
            <p:cNvSpPr txBox="1">
              <a:spLocks noChangeArrowheads="1"/>
            </p:cNvSpPr>
            <p:nvPr/>
          </p:nvSpPr>
          <p:spPr bwMode="auto">
            <a:xfrm>
              <a:off x="5194" y="2994"/>
              <a:ext cx="213" cy="116"/>
            </a:xfrm>
            <a:prstGeom prst="rect">
              <a:avLst/>
            </a:prstGeom>
            <a:noFill/>
            <a:ln w="9525">
              <a:noFill/>
              <a:miter lim="800000"/>
              <a:headEnd/>
              <a:tailEnd/>
            </a:ln>
          </p:spPr>
          <p:txBody>
            <a:bodyPr>
              <a:spAutoFit/>
            </a:bodyPr>
            <a:lstStyle/>
            <a:p>
              <a:pPr fontAlgn="base">
                <a:spcBef>
                  <a:spcPct val="0"/>
                </a:spcBef>
                <a:spcAft>
                  <a:spcPct val="0"/>
                </a:spcAft>
              </a:pPr>
              <a:r>
                <a:rPr lang="en-GB" sz="600" dirty="0">
                  <a:solidFill>
                    <a:srgbClr val="000408"/>
                  </a:solidFill>
                  <a:cs typeface="Arial" charset="0"/>
                </a:rPr>
                <a:t>Q4</a:t>
              </a:r>
            </a:p>
          </p:txBody>
        </p:sp>
        <p:sp>
          <p:nvSpPr>
            <p:cNvPr id="48" name="Line 65">
              <a:extLst>
                <a:ext uri="{FF2B5EF4-FFF2-40B4-BE49-F238E27FC236}">
                  <a16:creationId xmlns:a16="http://schemas.microsoft.com/office/drawing/2014/main" id="{EB204600-1A45-4EF3-AE9A-9F5C5178E73D}"/>
                </a:ext>
              </a:extLst>
            </p:cNvPr>
            <p:cNvSpPr>
              <a:spLocks noChangeShapeType="1"/>
            </p:cNvSpPr>
            <p:nvPr/>
          </p:nvSpPr>
          <p:spPr bwMode="auto">
            <a:xfrm>
              <a:off x="5426" y="2901"/>
              <a:ext cx="0" cy="186"/>
            </a:xfrm>
            <a:prstGeom prst="line">
              <a:avLst/>
            </a:prstGeom>
            <a:noFill/>
            <a:ln w="2857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49" name="Line 66">
              <a:extLst>
                <a:ext uri="{FF2B5EF4-FFF2-40B4-BE49-F238E27FC236}">
                  <a16:creationId xmlns:a16="http://schemas.microsoft.com/office/drawing/2014/main" id="{A5E96D26-706F-4A48-92AA-BBD918A604B2}"/>
                </a:ext>
              </a:extLst>
            </p:cNvPr>
            <p:cNvSpPr>
              <a:spLocks noChangeShapeType="1"/>
            </p:cNvSpPr>
            <p:nvPr/>
          </p:nvSpPr>
          <p:spPr bwMode="auto">
            <a:xfrm>
              <a:off x="3341" y="2901"/>
              <a:ext cx="0" cy="186"/>
            </a:xfrm>
            <a:prstGeom prst="line">
              <a:avLst/>
            </a:prstGeom>
            <a:noFill/>
            <a:ln w="2857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50" name="Line 67">
              <a:extLst>
                <a:ext uri="{FF2B5EF4-FFF2-40B4-BE49-F238E27FC236}">
                  <a16:creationId xmlns:a16="http://schemas.microsoft.com/office/drawing/2014/main" id="{199B7F30-EE42-49FE-8A8C-9834EF1F465B}"/>
                </a:ext>
              </a:extLst>
            </p:cNvPr>
            <p:cNvSpPr>
              <a:spLocks noChangeShapeType="1"/>
            </p:cNvSpPr>
            <p:nvPr/>
          </p:nvSpPr>
          <p:spPr bwMode="auto">
            <a:xfrm>
              <a:off x="2309" y="2901"/>
              <a:ext cx="0" cy="186"/>
            </a:xfrm>
            <a:prstGeom prst="line">
              <a:avLst/>
            </a:prstGeom>
            <a:noFill/>
            <a:ln w="2857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sp>
          <p:nvSpPr>
            <p:cNvPr id="51" name="Line 68">
              <a:extLst>
                <a:ext uri="{FF2B5EF4-FFF2-40B4-BE49-F238E27FC236}">
                  <a16:creationId xmlns:a16="http://schemas.microsoft.com/office/drawing/2014/main" id="{45CF4A01-4FA2-482B-8E28-B7203426550C}"/>
                </a:ext>
              </a:extLst>
            </p:cNvPr>
            <p:cNvSpPr>
              <a:spLocks noChangeShapeType="1"/>
            </p:cNvSpPr>
            <p:nvPr/>
          </p:nvSpPr>
          <p:spPr bwMode="auto">
            <a:xfrm>
              <a:off x="1247" y="2901"/>
              <a:ext cx="0" cy="186"/>
            </a:xfrm>
            <a:prstGeom prst="line">
              <a:avLst/>
            </a:prstGeom>
            <a:noFill/>
            <a:ln w="28575">
              <a:solidFill>
                <a:schemeClr val="tx1"/>
              </a:solidFill>
              <a:round/>
              <a:headEnd/>
              <a:tailEnd/>
            </a:ln>
          </p:spPr>
          <p:txBody>
            <a:bodyPr/>
            <a:lstStyle/>
            <a:p>
              <a:pPr fontAlgn="base">
                <a:spcBef>
                  <a:spcPct val="0"/>
                </a:spcBef>
                <a:spcAft>
                  <a:spcPct val="0"/>
                </a:spcAft>
              </a:pPr>
              <a:endParaRPr lang="en-US" sz="1400" dirty="0">
                <a:solidFill>
                  <a:srgbClr val="000408"/>
                </a:solidFill>
                <a:cs typeface="Arial" charset="0"/>
              </a:endParaRPr>
            </a:p>
          </p:txBody>
        </p:sp>
      </p:grpSp>
      <p:cxnSp>
        <p:nvCxnSpPr>
          <p:cNvPr id="52" name="Straight Connector 51">
            <a:extLst>
              <a:ext uri="{FF2B5EF4-FFF2-40B4-BE49-F238E27FC236}">
                <a16:creationId xmlns:a16="http://schemas.microsoft.com/office/drawing/2014/main" id="{243ABE4D-0C55-4AE3-A031-5FA8903EF83E}"/>
              </a:ext>
            </a:extLst>
          </p:cNvPr>
          <p:cNvCxnSpPr/>
          <p:nvPr/>
        </p:nvCxnSpPr>
        <p:spPr>
          <a:xfrm flipV="1">
            <a:off x="10105380" y="887105"/>
            <a:ext cx="0"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D24F57F9-7DB3-45BB-997A-ABE1E86EF214}"/>
              </a:ext>
            </a:extLst>
          </p:cNvPr>
          <p:cNvCxnSpPr/>
          <p:nvPr/>
        </p:nvCxnSpPr>
        <p:spPr>
          <a:xfrm>
            <a:off x="1398773" y="3733212"/>
            <a:ext cx="8926615" cy="0"/>
          </a:xfrm>
          <a:prstGeom prst="line">
            <a:avLst/>
          </a:prstGeom>
          <a:ln>
            <a:solidFill>
              <a:srgbClr val="000408"/>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9F9F0455-783C-43D4-AC60-D878FD995CA0}"/>
              </a:ext>
            </a:extLst>
          </p:cNvPr>
          <p:cNvSpPr/>
          <p:nvPr/>
        </p:nvSpPr>
        <p:spPr>
          <a:xfrm>
            <a:off x="5399587" y="3845926"/>
            <a:ext cx="4752528" cy="240291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ZA" sz="1100" b="1" u="sng" dirty="0">
                <a:solidFill>
                  <a:srgbClr val="000408"/>
                </a:solidFill>
              </a:rPr>
              <a:t>Notes:</a:t>
            </a:r>
          </a:p>
          <a:p>
            <a:pPr fontAlgn="base">
              <a:spcBef>
                <a:spcPct val="0"/>
              </a:spcBef>
              <a:spcAft>
                <a:spcPct val="0"/>
              </a:spcAft>
            </a:pPr>
            <a:endParaRPr lang="en-ZA" sz="1100" b="1" u="sng" dirty="0">
              <a:solidFill>
                <a:srgbClr val="000408"/>
              </a:solidFill>
            </a:endParaRPr>
          </a:p>
          <a:p>
            <a:pPr fontAlgn="base">
              <a:spcBef>
                <a:spcPct val="0"/>
              </a:spcBef>
              <a:spcAft>
                <a:spcPct val="0"/>
              </a:spcAft>
            </a:pPr>
            <a:r>
              <a:rPr lang="en-ZA" sz="1100" dirty="0">
                <a:solidFill>
                  <a:srgbClr val="000408"/>
                </a:solidFill>
              </a:rPr>
              <a:t>Sybase IQ is a columnar based DBMS which provides a columnar based storage and data retrieval mechanism which is particularly good for analytical processing.</a:t>
            </a:r>
          </a:p>
          <a:p>
            <a:pPr fontAlgn="base">
              <a:spcBef>
                <a:spcPct val="0"/>
              </a:spcBef>
              <a:spcAft>
                <a:spcPct val="0"/>
              </a:spcAft>
            </a:pPr>
            <a:endParaRPr lang="en-ZA" sz="1100" dirty="0">
              <a:solidFill>
                <a:srgbClr val="000408"/>
              </a:solidFill>
            </a:endParaRPr>
          </a:p>
          <a:p>
            <a:pPr fontAlgn="base">
              <a:spcBef>
                <a:spcPct val="0"/>
              </a:spcBef>
              <a:spcAft>
                <a:spcPct val="0"/>
              </a:spcAft>
            </a:pPr>
            <a:r>
              <a:rPr lang="en-ZA" sz="1100" dirty="0">
                <a:solidFill>
                  <a:srgbClr val="000408"/>
                </a:solidFill>
              </a:rPr>
              <a:t>Version 16 is reached end of end of life in Dec 2020.</a:t>
            </a:r>
          </a:p>
          <a:p>
            <a:pPr fontAlgn="base">
              <a:spcBef>
                <a:spcPct val="0"/>
              </a:spcBef>
              <a:spcAft>
                <a:spcPct val="0"/>
              </a:spcAft>
            </a:pPr>
            <a:r>
              <a:rPr lang="en-ZA" sz="1100" dirty="0">
                <a:solidFill>
                  <a:srgbClr val="000408"/>
                </a:solidFill>
              </a:rPr>
              <a:t>Version 16.1 is published for EOL in Dec 2027.</a:t>
            </a:r>
          </a:p>
          <a:p>
            <a:pPr fontAlgn="base">
              <a:spcBef>
                <a:spcPct val="0"/>
              </a:spcBef>
              <a:spcAft>
                <a:spcPct val="0"/>
              </a:spcAft>
            </a:pPr>
            <a:endParaRPr lang="en-ZA" sz="1100" dirty="0">
              <a:solidFill>
                <a:srgbClr val="000408"/>
              </a:solidFill>
            </a:endParaRPr>
          </a:p>
          <a:p>
            <a:pPr fontAlgn="base">
              <a:spcBef>
                <a:spcPct val="0"/>
              </a:spcBef>
              <a:spcAft>
                <a:spcPct val="0"/>
              </a:spcAft>
            </a:pPr>
            <a:r>
              <a:rPr lang="en-ZA" sz="1100" dirty="0">
                <a:solidFill>
                  <a:srgbClr val="000408"/>
                </a:solidFill>
              </a:rPr>
              <a:t>Sybase is used as a part of the Near Line Storage (NLS) facility of the “HANA” based SPA BW implementation. </a:t>
            </a:r>
          </a:p>
        </p:txBody>
      </p:sp>
      <p:sp>
        <p:nvSpPr>
          <p:cNvPr id="55" name="TextBox 54">
            <a:extLst>
              <a:ext uri="{FF2B5EF4-FFF2-40B4-BE49-F238E27FC236}">
                <a16:creationId xmlns:a16="http://schemas.microsoft.com/office/drawing/2014/main" id="{F94821F0-8818-4B48-B769-38818F861DDC}"/>
              </a:ext>
            </a:extLst>
          </p:cNvPr>
          <p:cNvSpPr txBox="1"/>
          <p:nvPr/>
        </p:nvSpPr>
        <p:spPr>
          <a:xfrm>
            <a:off x="2504883" y="644340"/>
            <a:ext cx="1702554" cy="246221"/>
          </a:xfrm>
          <a:prstGeom prst="rect">
            <a:avLst/>
          </a:prstGeom>
          <a:noFill/>
        </p:spPr>
        <p:txBody>
          <a:bodyPr wrap="square" rtlCol="0">
            <a:spAutoFit/>
          </a:bodyPr>
          <a:lstStyle/>
          <a:p>
            <a:pPr fontAlgn="base">
              <a:spcBef>
                <a:spcPct val="0"/>
              </a:spcBef>
              <a:spcAft>
                <a:spcPct val="0"/>
              </a:spcAft>
            </a:pPr>
            <a:r>
              <a:rPr lang="en-ZA" sz="1000" dirty="0">
                <a:solidFill>
                  <a:srgbClr val="000408"/>
                </a:solidFill>
                <a:cs typeface="Arial" charset="0"/>
              </a:rPr>
              <a:t>Mainstream Support</a:t>
            </a:r>
          </a:p>
        </p:txBody>
      </p:sp>
      <p:cxnSp>
        <p:nvCxnSpPr>
          <p:cNvPr id="56" name="Elbow Connector 146">
            <a:extLst>
              <a:ext uri="{FF2B5EF4-FFF2-40B4-BE49-F238E27FC236}">
                <a16:creationId xmlns:a16="http://schemas.microsoft.com/office/drawing/2014/main" id="{454A340A-DA43-4792-B07A-A3457787391C}"/>
              </a:ext>
            </a:extLst>
          </p:cNvPr>
          <p:cNvCxnSpPr>
            <a:cxnSpLocks/>
          </p:cNvCxnSpPr>
          <p:nvPr/>
        </p:nvCxnSpPr>
        <p:spPr>
          <a:xfrm rot="16200000" flipV="1">
            <a:off x="3272522" y="1138726"/>
            <a:ext cx="1498128" cy="795257"/>
          </a:xfrm>
          <a:prstGeom prst="bentConnector3">
            <a:avLst>
              <a:gd name="adj1" fmla="val 50000"/>
            </a:avLst>
          </a:prstGeom>
          <a:ln w="3175">
            <a:solidFill>
              <a:schemeClr val="bg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76" name="Text Box 25">
            <a:extLst>
              <a:ext uri="{FF2B5EF4-FFF2-40B4-BE49-F238E27FC236}">
                <a16:creationId xmlns:a16="http://schemas.microsoft.com/office/drawing/2014/main" id="{A98F6270-8DF2-4C39-A506-235D702A9CC0}"/>
              </a:ext>
            </a:extLst>
          </p:cNvPr>
          <p:cNvSpPr txBox="1">
            <a:spLocks noChangeArrowheads="1"/>
          </p:cNvSpPr>
          <p:nvPr/>
        </p:nvSpPr>
        <p:spPr bwMode="auto">
          <a:xfrm>
            <a:off x="1826793" y="2103431"/>
            <a:ext cx="1645738" cy="246221"/>
          </a:xfrm>
          <a:prstGeom prst="rect">
            <a:avLst/>
          </a:prstGeom>
          <a:solidFill>
            <a:srgbClr val="00B050"/>
          </a:solidFill>
          <a:ln w="9525">
            <a:solidFill>
              <a:srgbClr val="000408"/>
            </a:solidFill>
            <a:miter lim="800000"/>
            <a:headEnd/>
            <a:tailEnd/>
          </a:ln>
        </p:spPr>
        <p:txBody>
          <a:bodyPr wrap="square">
            <a:spAutoFit/>
          </a:bodyPr>
          <a:lstStyle>
            <a:defPPr>
              <a:defRPr lang="en-US"/>
            </a:defPPr>
            <a:lvl1pPr algn="ctr">
              <a:defRPr sz="1000">
                <a:solidFill>
                  <a:schemeClr val="tx2"/>
                </a:solidFill>
                <a:latin typeface="Arial" charset="0"/>
                <a:cs typeface="Arial" charset="0"/>
              </a:defRPr>
            </a:lvl1pPr>
          </a:lstStyle>
          <a:p>
            <a:r>
              <a:rPr lang="en-GB" dirty="0">
                <a:solidFill>
                  <a:schemeClr val="tx1"/>
                </a:solidFill>
              </a:rPr>
              <a:t>IQ 16.1</a:t>
            </a:r>
          </a:p>
        </p:txBody>
      </p:sp>
      <p:cxnSp>
        <p:nvCxnSpPr>
          <p:cNvPr id="77" name="Straight Connector 76">
            <a:extLst>
              <a:ext uri="{FF2B5EF4-FFF2-40B4-BE49-F238E27FC236}">
                <a16:creationId xmlns:a16="http://schemas.microsoft.com/office/drawing/2014/main" id="{64883597-86F4-40ED-8DCE-6C1787FD7D08}"/>
              </a:ext>
            </a:extLst>
          </p:cNvPr>
          <p:cNvCxnSpPr>
            <a:cxnSpLocks/>
          </p:cNvCxnSpPr>
          <p:nvPr/>
        </p:nvCxnSpPr>
        <p:spPr>
          <a:xfrm>
            <a:off x="3812627" y="2285419"/>
            <a:ext cx="6284059" cy="0"/>
          </a:xfrm>
          <a:prstGeom prst="line">
            <a:avLst/>
          </a:prstGeom>
          <a:ln w="28575">
            <a:solidFill>
              <a:srgbClr val="92D050"/>
            </a:solidFill>
            <a:prstDash val="dash"/>
          </a:ln>
        </p:spPr>
        <p:style>
          <a:lnRef idx="2">
            <a:schemeClr val="accent1"/>
          </a:lnRef>
          <a:fillRef idx="0">
            <a:schemeClr val="accent1"/>
          </a:fillRef>
          <a:effectRef idx="1">
            <a:schemeClr val="accent1"/>
          </a:effectRef>
          <a:fontRef idx="minor">
            <a:schemeClr val="tx1"/>
          </a:fontRef>
        </p:style>
      </p:cxnSp>
      <p:sp>
        <p:nvSpPr>
          <p:cNvPr id="78" name="Line 19">
            <a:extLst>
              <a:ext uri="{FF2B5EF4-FFF2-40B4-BE49-F238E27FC236}">
                <a16:creationId xmlns:a16="http://schemas.microsoft.com/office/drawing/2014/main" id="{B144DE08-52A8-42E4-9655-0A02188C0049}"/>
              </a:ext>
            </a:extLst>
          </p:cNvPr>
          <p:cNvSpPr>
            <a:spLocks noChangeShapeType="1"/>
          </p:cNvSpPr>
          <p:nvPr/>
        </p:nvSpPr>
        <p:spPr bwMode="auto">
          <a:xfrm>
            <a:off x="3812627" y="2167825"/>
            <a:ext cx="6279330" cy="0"/>
          </a:xfrm>
          <a:prstGeom prst="line">
            <a:avLst/>
          </a:prstGeom>
          <a:noFill/>
          <a:ln w="28575">
            <a:solidFill>
              <a:srgbClr val="008000"/>
            </a:solidFill>
            <a:round/>
            <a:headEnd/>
            <a:tailEnd/>
          </a:ln>
        </p:spPr>
        <p:txBody>
          <a:bodyPr/>
          <a:lstStyle/>
          <a:p>
            <a:pPr fontAlgn="base">
              <a:spcBef>
                <a:spcPct val="0"/>
              </a:spcBef>
              <a:spcAft>
                <a:spcPct val="0"/>
              </a:spcAft>
            </a:pPr>
            <a:endParaRPr lang="en-US" sz="1400" dirty="0">
              <a:solidFill>
                <a:srgbClr val="02367A"/>
              </a:solidFill>
              <a:cs typeface="Arial" charset="0"/>
            </a:endParaRPr>
          </a:p>
        </p:txBody>
      </p:sp>
      <p:sp>
        <p:nvSpPr>
          <p:cNvPr id="79" name="Rectangle 78">
            <a:extLst>
              <a:ext uri="{FF2B5EF4-FFF2-40B4-BE49-F238E27FC236}">
                <a16:creationId xmlns:a16="http://schemas.microsoft.com/office/drawing/2014/main" id="{1828381B-D53F-4559-8B3E-14654283C7F4}"/>
              </a:ext>
            </a:extLst>
          </p:cNvPr>
          <p:cNvSpPr/>
          <p:nvPr/>
        </p:nvSpPr>
        <p:spPr>
          <a:xfrm>
            <a:off x="1351449" y="3693013"/>
            <a:ext cx="2262158" cy="369332"/>
          </a:xfrm>
          <a:prstGeom prst="rect">
            <a:avLst/>
          </a:prstGeom>
          <a:ln>
            <a:noFill/>
          </a:ln>
        </p:spPr>
        <p:txBody>
          <a:bodyPr wrap="none">
            <a:spAutoFit/>
          </a:bodyPr>
          <a:lstStyle/>
          <a:p>
            <a:r>
              <a:rPr lang="en-ZA" dirty="0">
                <a:solidFill>
                  <a:srgbClr val="000408"/>
                </a:solidFill>
              </a:rPr>
              <a:t>Dependant Services</a:t>
            </a:r>
            <a:endParaRPr lang="en-US" dirty="0">
              <a:solidFill>
                <a:srgbClr val="000408"/>
              </a:solidFill>
            </a:endParaRPr>
          </a:p>
        </p:txBody>
      </p:sp>
      <p:sp>
        <p:nvSpPr>
          <p:cNvPr id="80" name="TextBox 79">
            <a:extLst>
              <a:ext uri="{FF2B5EF4-FFF2-40B4-BE49-F238E27FC236}">
                <a16:creationId xmlns:a16="http://schemas.microsoft.com/office/drawing/2014/main" id="{6CF9BC27-6F99-415A-A50D-D5F7A12FC67E}"/>
              </a:ext>
            </a:extLst>
          </p:cNvPr>
          <p:cNvSpPr txBox="1"/>
          <p:nvPr/>
        </p:nvSpPr>
        <p:spPr>
          <a:xfrm>
            <a:off x="2322418" y="4057320"/>
            <a:ext cx="1440626"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Unix Hosting Service</a:t>
            </a:r>
          </a:p>
        </p:txBody>
      </p:sp>
      <p:sp>
        <p:nvSpPr>
          <p:cNvPr id="81" name="TextBox 80">
            <a:extLst>
              <a:ext uri="{FF2B5EF4-FFF2-40B4-BE49-F238E27FC236}">
                <a16:creationId xmlns:a16="http://schemas.microsoft.com/office/drawing/2014/main" id="{DCF63DAD-F042-4855-B4A0-4E03E9EF8C37}"/>
              </a:ext>
            </a:extLst>
          </p:cNvPr>
          <p:cNvSpPr txBox="1"/>
          <p:nvPr/>
        </p:nvSpPr>
        <p:spPr>
          <a:xfrm>
            <a:off x="2322419" y="4386002"/>
            <a:ext cx="1440626" cy="215444"/>
          </a:xfrm>
          <a:prstGeom prst="rect">
            <a:avLst/>
          </a:prstGeom>
          <a:solidFill>
            <a:srgbClr val="002060"/>
          </a:solidFill>
        </p:spPr>
        <p:txBody>
          <a:bodyPr wrap="square" rtlCol="0">
            <a:spAutoFit/>
          </a:bodyPr>
          <a:lstStyle/>
          <a:p>
            <a:pPr algn="ctr"/>
            <a:r>
              <a:rPr lang="en-ZA" sz="800" dirty="0">
                <a:solidFill>
                  <a:schemeClr val="bg1">
                    <a:lumMod val="65000"/>
                  </a:schemeClr>
                </a:solidFill>
              </a:rPr>
              <a:t>Open Systems Storage</a:t>
            </a:r>
          </a:p>
        </p:txBody>
      </p:sp>
      <p:sp>
        <p:nvSpPr>
          <p:cNvPr id="82" name="TextBox 81">
            <a:extLst>
              <a:ext uri="{FF2B5EF4-FFF2-40B4-BE49-F238E27FC236}">
                <a16:creationId xmlns:a16="http://schemas.microsoft.com/office/drawing/2014/main" id="{63627EEF-18B3-4697-B390-4249D5A61D5D}"/>
              </a:ext>
            </a:extLst>
          </p:cNvPr>
          <p:cNvSpPr txBox="1"/>
          <p:nvPr/>
        </p:nvSpPr>
        <p:spPr>
          <a:xfrm>
            <a:off x="2322418" y="4746042"/>
            <a:ext cx="1440626"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LAN  Port Service</a:t>
            </a:r>
          </a:p>
        </p:txBody>
      </p:sp>
      <p:sp>
        <p:nvSpPr>
          <p:cNvPr id="83" name="TextBox 82">
            <a:extLst>
              <a:ext uri="{FF2B5EF4-FFF2-40B4-BE49-F238E27FC236}">
                <a16:creationId xmlns:a16="http://schemas.microsoft.com/office/drawing/2014/main" id="{D946C723-6827-44E8-A692-D651B20C4B5D}"/>
              </a:ext>
            </a:extLst>
          </p:cNvPr>
          <p:cNvSpPr txBox="1"/>
          <p:nvPr/>
        </p:nvSpPr>
        <p:spPr>
          <a:xfrm>
            <a:off x="1349120" y="4057320"/>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Platforms</a:t>
            </a:r>
          </a:p>
        </p:txBody>
      </p:sp>
      <p:sp>
        <p:nvSpPr>
          <p:cNvPr id="84" name="TextBox 83">
            <a:extLst>
              <a:ext uri="{FF2B5EF4-FFF2-40B4-BE49-F238E27FC236}">
                <a16:creationId xmlns:a16="http://schemas.microsoft.com/office/drawing/2014/main" id="{6CE8D567-6FFD-4067-989A-886FB0F7D79C}"/>
              </a:ext>
            </a:extLst>
          </p:cNvPr>
          <p:cNvSpPr txBox="1"/>
          <p:nvPr/>
        </p:nvSpPr>
        <p:spPr>
          <a:xfrm>
            <a:off x="1341690" y="4366257"/>
            <a:ext cx="973298" cy="246221"/>
          </a:xfrm>
          <a:prstGeom prst="rect">
            <a:avLst/>
          </a:prstGeom>
          <a:noFill/>
          <a:ln w="3175">
            <a:solidFill>
              <a:schemeClr val="tx1"/>
            </a:solidFill>
          </a:ln>
        </p:spPr>
        <p:txBody>
          <a:bodyPr wrap="square" rtlCol="0">
            <a:spAutoFit/>
          </a:bodyPr>
          <a:lstStyle/>
          <a:p>
            <a:pPr algn="ctr"/>
            <a:r>
              <a:rPr lang="en-ZA" sz="1000" dirty="0">
                <a:solidFill>
                  <a:schemeClr val="tx2">
                    <a:lumMod val="75000"/>
                  </a:schemeClr>
                </a:solidFill>
              </a:rPr>
              <a:t>Storage</a:t>
            </a:r>
          </a:p>
        </p:txBody>
      </p:sp>
      <p:sp>
        <p:nvSpPr>
          <p:cNvPr id="85" name="TextBox 84">
            <a:extLst>
              <a:ext uri="{FF2B5EF4-FFF2-40B4-BE49-F238E27FC236}">
                <a16:creationId xmlns:a16="http://schemas.microsoft.com/office/drawing/2014/main" id="{53A79152-934B-4AE6-9497-D7692FCA1A54}"/>
              </a:ext>
            </a:extLst>
          </p:cNvPr>
          <p:cNvSpPr txBox="1"/>
          <p:nvPr/>
        </p:nvSpPr>
        <p:spPr>
          <a:xfrm>
            <a:off x="1349120" y="4746042"/>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Networks</a:t>
            </a:r>
          </a:p>
        </p:txBody>
      </p:sp>
      <p:sp>
        <p:nvSpPr>
          <p:cNvPr id="86" name="TextBox 85">
            <a:extLst>
              <a:ext uri="{FF2B5EF4-FFF2-40B4-BE49-F238E27FC236}">
                <a16:creationId xmlns:a16="http://schemas.microsoft.com/office/drawing/2014/main" id="{23C7E3C3-5170-4715-BCD7-04269A18B7C7}"/>
              </a:ext>
            </a:extLst>
          </p:cNvPr>
          <p:cNvSpPr txBox="1"/>
          <p:nvPr/>
        </p:nvSpPr>
        <p:spPr>
          <a:xfrm>
            <a:off x="1349121" y="5384821"/>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Security</a:t>
            </a:r>
          </a:p>
        </p:txBody>
      </p:sp>
      <p:sp>
        <p:nvSpPr>
          <p:cNvPr id="87" name="TextBox 86">
            <a:extLst>
              <a:ext uri="{FF2B5EF4-FFF2-40B4-BE49-F238E27FC236}">
                <a16:creationId xmlns:a16="http://schemas.microsoft.com/office/drawing/2014/main" id="{21B25175-44BC-45D5-8914-A54A03C62CAC}"/>
              </a:ext>
            </a:extLst>
          </p:cNvPr>
          <p:cNvSpPr txBox="1"/>
          <p:nvPr/>
        </p:nvSpPr>
        <p:spPr>
          <a:xfrm>
            <a:off x="3845889" y="4746042"/>
            <a:ext cx="1503957"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WAN Bandwidth </a:t>
            </a:r>
          </a:p>
        </p:txBody>
      </p:sp>
      <p:sp>
        <p:nvSpPr>
          <p:cNvPr id="88" name="TextBox 87">
            <a:extLst>
              <a:ext uri="{FF2B5EF4-FFF2-40B4-BE49-F238E27FC236}">
                <a16:creationId xmlns:a16="http://schemas.microsoft.com/office/drawing/2014/main" id="{1019FD99-B97E-4DE9-AE8B-EEC58661A3A9}"/>
              </a:ext>
            </a:extLst>
          </p:cNvPr>
          <p:cNvSpPr txBox="1"/>
          <p:nvPr/>
        </p:nvSpPr>
        <p:spPr>
          <a:xfrm>
            <a:off x="3865907" y="4055831"/>
            <a:ext cx="1456644"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X86 Hosting Service</a:t>
            </a:r>
          </a:p>
        </p:txBody>
      </p:sp>
      <p:sp>
        <p:nvSpPr>
          <p:cNvPr id="89" name="TextBox 88">
            <a:extLst>
              <a:ext uri="{FF2B5EF4-FFF2-40B4-BE49-F238E27FC236}">
                <a16:creationId xmlns:a16="http://schemas.microsoft.com/office/drawing/2014/main" id="{4DBDFDC8-2D3C-4B6D-A897-A428445AE6FD}"/>
              </a:ext>
            </a:extLst>
          </p:cNvPr>
          <p:cNvSpPr txBox="1"/>
          <p:nvPr/>
        </p:nvSpPr>
        <p:spPr>
          <a:xfrm>
            <a:off x="3865907" y="4386002"/>
            <a:ext cx="1440626" cy="215444"/>
          </a:xfrm>
          <a:prstGeom prst="rect">
            <a:avLst/>
          </a:prstGeom>
          <a:solidFill>
            <a:srgbClr val="002060"/>
          </a:solidFill>
        </p:spPr>
        <p:txBody>
          <a:bodyPr wrap="square" rtlCol="0">
            <a:spAutoFit/>
          </a:bodyPr>
          <a:lstStyle/>
          <a:p>
            <a:pPr algn="ctr"/>
            <a:r>
              <a:rPr lang="en-ZA" sz="800" dirty="0">
                <a:solidFill>
                  <a:schemeClr val="bg1">
                    <a:lumMod val="65000"/>
                  </a:schemeClr>
                </a:solidFill>
              </a:rPr>
              <a:t>Open Systems Backup</a:t>
            </a:r>
          </a:p>
        </p:txBody>
      </p:sp>
      <p:sp>
        <p:nvSpPr>
          <p:cNvPr id="90" name="TextBox 89">
            <a:extLst>
              <a:ext uri="{FF2B5EF4-FFF2-40B4-BE49-F238E27FC236}">
                <a16:creationId xmlns:a16="http://schemas.microsoft.com/office/drawing/2014/main" id="{67590317-1F45-42EE-8DA8-A0B45AFD8D34}"/>
              </a:ext>
            </a:extLst>
          </p:cNvPr>
          <p:cNvSpPr txBox="1"/>
          <p:nvPr/>
        </p:nvSpPr>
        <p:spPr>
          <a:xfrm>
            <a:off x="2329850" y="5386310"/>
            <a:ext cx="1440626"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Authentication</a:t>
            </a:r>
          </a:p>
        </p:txBody>
      </p:sp>
      <p:sp>
        <p:nvSpPr>
          <p:cNvPr id="91" name="TextBox 90">
            <a:extLst>
              <a:ext uri="{FF2B5EF4-FFF2-40B4-BE49-F238E27FC236}">
                <a16:creationId xmlns:a16="http://schemas.microsoft.com/office/drawing/2014/main" id="{1FB40017-BE4B-4027-B70F-DA8649C62A56}"/>
              </a:ext>
            </a:extLst>
          </p:cNvPr>
          <p:cNvSpPr txBox="1"/>
          <p:nvPr/>
        </p:nvSpPr>
        <p:spPr>
          <a:xfrm>
            <a:off x="3873339" y="5384821"/>
            <a:ext cx="1456644"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Network Protection</a:t>
            </a:r>
          </a:p>
        </p:txBody>
      </p:sp>
      <p:sp>
        <p:nvSpPr>
          <p:cNvPr id="92" name="TextBox 91">
            <a:extLst>
              <a:ext uri="{FF2B5EF4-FFF2-40B4-BE49-F238E27FC236}">
                <a16:creationId xmlns:a16="http://schemas.microsoft.com/office/drawing/2014/main" id="{1D02CDC6-3637-4F6A-919D-7F8D4519DEDA}"/>
              </a:ext>
            </a:extLst>
          </p:cNvPr>
          <p:cNvSpPr txBox="1"/>
          <p:nvPr/>
        </p:nvSpPr>
        <p:spPr>
          <a:xfrm>
            <a:off x="1341690" y="6028176"/>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ESM</a:t>
            </a:r>
          </a:p>
        </p:txBody>
      </p:sp>
      <p:sp>
        <p:nvSpPr>
          <p:cNvPr id="93" name="TextBox 92">
            <a:extLst>
              <a:ext uri="{FF2B5EF4-FFF2-40B4-BE49-F238E27FC236}">
                <a16:creationId xmlns:a16="http://schemas.microsoft.com/office/drawing/2014/main" id="{613746AC-DD78-48CF-89B5-2A6B074EB1F0}"/>
              </a:ext>
            </a:extLst>
          </p:cNvPr>
          <p:cNvSpPr txBox="1"/>
          <p:nvPr/>
        </p:nvSpPr>
        <p:spPr>
          <a:xfrm>
            <a:off x="2322418" y="6029665"/>
            <a:ext cx="3000133"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Service Operation</a:t>
            </a:r>
          </a:p>
        </p:txBody>
      </p:sp>
      <p:sp>
        <p:nvSpPr>
          <p:cNvPr id="94" name="TextBox 93">
            <a:extLst>
              <a:ext uri="{FF2B5EF4-FFF2-40B4-BE49-F238E27FC236}">
                <a16:creationId xmlns:a16="http://schemas.microsoft.com/office/drawing/2014/main" id="{8A7A104D-F2F7-4944-91D9-535F255EE414}"/>
              </a:ext>
            </a:extLst>
          </p:cNvPr>
          <p:cNvSpPr txBox="1"/>
          <p:nvPr/>
        </p:nvSpPr>
        <p:spPr>
          <a:xfrm>
            <a:off x="1341690" y="5694087"/>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Security</a:t>
            </a:r>
          </a:p>
        </p:txBody>
      </p:sp>
      <p:sp>
        <p:nvSpPr>
          <p:cNvPr id="95" name="TextBox 94">
            <a:extLst>
              <a:ext uri="{FF2B5EF4-FFF2-40B4-BE49-F238E27FC236}">
                <a16:creationId xmlns:a16="http://schemas.microsoft.com/office/drawing/2014/main" id="{E3E4A605-F61F-416E-8B4D-235C4090E763}"/>
              </a:ext>
            </a:extLst>
          </p:cNvPr>
          <p:cNvSpPr txBox="1"/>
          <p:nvPr/>
        </p:nvSpPr>
        <p:spPr>
          <a:xfrm>
            <a:off x="2322418" y="5695576"/>
            <a:ext cx="3007565"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Server Protection</a:t>
            </a:r>
          </a:p>
        </p:txBody>
      </p:sp>
      <p:sp>
        <p:nvSpPr>
          <p:cNvPr id="96" name="TextBox 95">
            <a:extLst>
              <a:ext uri="{FF2B5EF4-FFF2-40B4-BE49-F238E27FC236}">
                <a16:creationId xmlns:a16="http://schemas.microsoft.com/office/drawing/2014/main" id="{E803D085-2C6B-47B9-AF39-968B986ECDCD}"/>
              </a:ext>
            </a:extLst>
          </p:cNvPr>
          <p:cNvSpPr txBox="1"/>
          <p:nvPr/>
        </p:nvSpPr>
        <p:spPr>
          <a:xfrm>
            <a:off x="1356552" y="5062781"/>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Data Centre</a:t>
            </a:r>
          </a:p>
        </p:txBody>
      </p:sp>
      <p:sp>
        <p:nvSpPr>
          <p:cNvPr id="97" name="TextBox 96">
            <a:extLst>
              <a:ext uri="{FF2B5EF4-FFF2-40B4-BE49-F238E27FC236}">
                <a16:creationId xmlns:a16="http://schemas.microsoft.com/office/drawing/2014/main" id="{1D0621DF-D64D-40FB-8CA0-A7F1D03CD500}"/>
              </a:ext>
            </a:extLst>
          </p:cNvPr>
          <p:cNvSpPr txBox="1"/>
          <p:nvPr/>
        </p:nvSpPr>
        <p:spPr>
          <a:xfrm>
            <a:off x="2337280" y="5064270"/>
            <a:ext cx="3000133"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Data Centre Hosting</a:t>
            </a:r>
          </a:p>
        </p:txBody>
      </p:sp>
      <p:cxnSp>
        <p:nvCxnSpPr>
          <p:cNvPr id="57" name="Straight Connector 56">
            <a:extLst>
              <a:ext uri="{FF2B5EF4-FFF2-40B4-BE49-F238E27FC236}">
                <a16:creationId xmlns:a16="http://schemas.microsoft.com/office/drawing/2014/main" id="{58C60A73-11A4-DE62-23B8-EFDE300BA846}"/>
              </a:ext>
            </a:extLst>
          </p:cNvPr>
          <p:cNvCxnSpPr/>
          <p:nvPr/>
        </p:nvCxnSpPr>
        <p:spPr bwMode="auto">
          <a:xfrm>
            <a:off x="4602246" y="1066763"/>
            <a:ext cx="0" cy="2290899"/>
          </a:xfrm>
          <a:prstGeom prst="line">
            <a:avLst/>
          </a:prstGeom>
          <a:noFill/>
          <a:ln w="12700" cap="flat" cmpd="sng" algn="ctr">
            <a:solidFill>
              <a:schemeClr val="accent1"/>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6626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1CAB31B-F210-404A-936F-1D347A119AD4}"/>
              </a:ext>
            </a:extLst>
          </p:cNvPr>
          <p:cNvCxnSpPr/>
          <p:nvPr/>
        </p:nvCxnSpPr>
        <p:spPr>
          <a:xfrm flipV="1">
            <a:off x="8566919" y="957942"/>
            <a:ext cx="0"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9DF1ACC6-9C19-4C4E-B83C-44B7D4DF823C}"/>
              </a:ext>
            </a:extLst>
          </p:cNvPr>
          <p:cNvCxnSpPr/>
          <p:nvPr/>
        </p:nvCxnSpPr>
        <p:spPr>
          <a:xfrm flipH="1" flipV="1">
            <a:off x="3820126" y="979316"/>
            <a:ext cx="1"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4EB21AE8-EDCE-4FD3-A91D-6429C502ACD6}"/>
              </a:ext>
            </a:extLst>
          </p:cNvPr>
          <p:cNvCxnSpPr/>
          <p:nvPr/>
        </p:nvCxnSpPr>
        <p:spPr>
          <a:xfrm flipV="1">
            <a:off x="5426593" y="979316"/>
            <a:ext cx="0" cy="2272710"/>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24772EC-5AC6-4FA9-86A2-512A756B9CB1}"/>
              </a:ext>
            </a:extLst>
          </p:cNvPr>
          <p:cNvCxnSpPr/>
          <p:nvPr/>
        </p:nvCxnSpPr>
        <p:spPr>
          <a:xfrm flipV="1">
            <a:off x="6989135" y="1006612"/>
            <a:ext cx="0" cy="2272710"/>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C4D47D2-0786-4878-805B-3893AD117A70}"/>
              </a:ext>
            </a:extLst>
          </p:cNvPr>
          <p:cNvSpPr txBox="1"/>
          <p:nvPr/>
        </p:nvSpPr>
        <p:spPr>
          <a:xfrm>
            <a:off x="1356644" y="0"/>
            <a:ext cx="3567752" cy="736550"/>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800">
                <a:solidFill>
                  <a:schemeClr val="lt1"/>
                </a:solidFill>
                <a:latin typeface="Arial" charset="0"/>
                <a:cs typeface="Arial"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sz="1600" dirty="0"/>
              <a:t>Database Hosting Service – </a:t>
            </a:r>
          </a:p>
          <a:p>
            <a:r>
              <a:rPr lang="en-ZA" sz="1600" dirty="0"/>
              <a:t>Oracle </a:t>
            </a:r>
            <a:r>
              <a:rPr lang="en-ZA" sz="1600" dirty="0" err="1"/>
              <a:t>mySQL</a:t>
            </a:r>
            <a:endParaRPr lang="en-ZA" sz="1600" dirty="0"/>
          </a:p>
        </p:txBody>
      </p:sp>
      <p:sp>
        <p:nvSpPr>
          <p:cNvPr id="7" name="TextBox 6">
            <a:extLst>
              <a:ext uri="{FF2B5EF4-FFF2-40B4-BE49-F238E27FC236}">
                <a16:creationId xmlns:a16="http://schemas.microsoft.com/office/drawing/2014/main" id="{60F19702-8A8B-402A-A20E-6BA7E0A420D6}"/>
              </a:ext>
            </a:extLst>
          </p:cNvPr>
          <p:cNvSpPr txBox="1"/>
          <p:nvPr/>
        </p:nvSpPr>
        <p:spPr>
          <a:xfrm>
            <a:off x="5871172" y="92211"/>
            <a:ext cx="2360082" cy="523220"/>
          </a:xfrm>
          <a:prstGeom prst="rect">
            <a:avLst/>
          </a:prstGeom>
          <a:solidFill>
            <a:srgbClr val="002060"/>
          </a:solidFill>
          <a:ln>
            <a:solidFill>
              <a:schemeClr val="tx1"/>
            </a:solidFill>
          </a:ln>
        </p:spPr>
        <p:txBody>
          <a:bodyPr wrap="square" rtlCol="0">
            <a:spAutoFit/>
          </a:bodyPr>
          <a:lstStyle/>
          <a:p>
            <a:pPr algn="ctr"/>
            <a:r>
              <a:rPr lang="en-ZA" sz="1400" dirty="0">
                <a:solidFill>
                  <a:schemeClr val="bg1"/>
                </a:solidFill>
              </a:rPr>
              <a:t>Technology Adoption Strategy</a:t>
            </a:r>
          </a:p>
        </p:txBody>
      </p:sp>
      <p:sp>
        <p:nvSpPr>
          <p:cNvPr id="8" name="Rectangle 7">
            <a:extLst>
              <a:ext uri="{FF2B5EF4-FFF2-40B4-BE49-F238E27FC236}">
                <a16:creationId xmlns:a16="http://schemas.microsoft.com/office/drawing/2014/main" id="{8A4B5C38-0D89-4A6A-800E-1C487553F213}"/>
              </a:ext>
            </a:extLst>
          </p:cNvPr>
          <p:cNvSpPr/>
          <p:nvPr/>
        </p:nvSpPr>
        <p:spPr>
          <a:xfrm>
            <a:off x="8212952" y="92211"/>
            <a:ext cx="1224137" cy="523220"/>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rial" charset="0"/>
                <a:cs typeface="Arial" charset="0"/>
              </a:rPr>
              <a:t>N</a:t>
            </a:r>
          </a:p>
        </p:txBody>
      </p:sp>
      <p:sp>
        <p:nvSpPr>
          <p:cNvPr id="9" name="Rectangle 8">
            <a:extLst>
              <a:ext uri="{FF2B5EF4-FFF2-40B4-BE49-F238E27FC236}">
                <a16:creationId xmlns:a16="http://schemas.microsoft.com/office/drawing/2014/main" id="{BBCC1DE4-B0A3-4638-8788-875AA7542E7E}"/>
              </a:ext>
            </a:extLst>
          </p:cNvPr>
          <p:cNvSpPr/>
          <p:nvPr/>
        </p:nvSpPr>
        <p:spPr>
          <a:xfrm rot="16200000">
            <a:off x="464275" y="2170132"/>
            <a:ext cx="2221734" cy="337743"/>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dirty="0">
                <a:solidFill>
                  <a:schemeClr val="lt1"/>
                </a:solidFill>
                <a:latin typeface="Arial" charset="0"/>
                <a:cs typeface="Arial" charset="0"/>
              </a:rPr>
              <a:t>DBMS</a:t>
            </a:r>
          </a:p>
        </p:txBody>
      </p:sp>
      <p:grpSp>
        <p:nvGrpSpPr>
          <p:cNvPr id="10" name="Group 27">
            <a:extLst>
              <a:ext uri="{FF2B5EF4-FFF2-40B4-BE49-F238E27FC236}">
                <a16:creationId xmlns:a16="http://schemas.microsoft.com/office/drawing/2014/main" id="{20642B95-E914-4094-8E98-8BB7A8208CA7}"/>
              </a:ext>
            </a:extLst>
          </p:cNvPr>
          <p:cNvGrpSpPr>
            <a:grpSpLocks/>
          </p:cNvGrpSpPr>
          <p:nvPr/>
        </p:nvGrpSpPr>
        <p:grpSpPr bwMode="auto">
          <a:xfrm>
            <a:off x="3820126" y="3279322"/>
            <a:ext cx="6321494" cy="546101"/>
            <a:chOff x="1247" y="2901"/>
            <a:chExt cx="4179" cy="344"/>
          </a:xfrm>
        </p:grpSpPr>
        <p:sp>
          <p:nvSpPr>
            <p:cNvPr id="11" name="Text Box 28">
              <a:extLst>
                <a:ext uri="{FF2B5EF4-FFF2-40B4-BE49-F238E27FC236}">
                  <a16:creationId xmlns:a16="http://schemas.microsoft.com/office/drawing/2014/main" id="{D9B16B65-61ED-43F6-BBDC-91C9CC51386D}"/>
                </a:ext>
              </a:extLst>
            </p:cNvPr>
            <p:cNvSpPr txBox="1">
              <a:spLocks noChangeArrowheads="1"/>
            </p:cNvSpPr>
            <p:nvPr/>
          </p:nvSpPr>
          <p:spPr bwMode="auto">
            <a:xfrm>
              <a:off x="1648"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2024</a:t>
              </a:r>
            </a:p>
          </p:txBody>
        </p:sp>
        <p:sp>
          <p:nvSpPr>
            <p:cNvPr id="12" name="Line 29">
              <a:extLst>
                <a:ext uri="{FF2B5EF4-FFF2-40B4-BE49-F238E27FC236}">
                  <a16:creationId xmlns:a16="http://schemas.microsoft.com/office/drawing/2014/main" id="{EDF2E694-8AA0-4053-B326-DD108B784AB1}"/>
                </a:ext>
              </a:extLst>
            </p:cNvPr>
            <p:cNvSpPr>
              <a:spLocks noChangeShapeType="1"/>
            </p:cNvSpPr>
            <p:nvPr/>
          </p:nvSpPr>
          <p:spPr bwMode="auto">
            <a:xfrm>
              <a:off x="1247"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3" name="Line 30">
              <a:extLst>
                <a:ext uri="{FF2B5EF4-FFF2-40B4-BE49-F238E27FC236}">
                  <a16:creationId xmlns:a16="http://schemas.microsoft.com/office/drawing/2014/main" id="{B06CC71F-D8F6-47C7-A291-E8441A766D08}"/>
                </a:ext>
              </a:extLst>
            </p:cNvPr>
            <p:cNvSpPr>
              <a:spLocks noChangeShapeType="1"/>
            </p:cNvSpPr>
            <p:nvPr/>
          </p:nvSpPr>
          <p:spPr bwMode="auto">
            <a:xfrm>
              <a:off x="1769"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4" name="Line 31">
              <a:extLst>
                <a:ext uri="{FF2B5EF4-FFF2-40B4-BE49-F238E27FC236}">
                  <a16:creationId xmlns:a16="http://schemas.microsoft.com/office/drawing/2014/main" id="{E55D874D-CDD7-434D-9336-ED5D65E1273B}"/>
                </a:ext>
              </a:extLst>
            </p:cNvPr>
            <p:cNvSpPr>
              <a:spLocks noChangeShapeType="1"/>
            </p:cNvSpPr>
            <p:nvPr/>
          </p:nvSpPr>
          <p:spPr bwMode="auto">
            <a:xfrm>
              <a:off x="1508"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5" name="Line 32">
              <a:extLst>
                <a:ext uri="{FF2B5EF4-FFF2-40B4-BE49-F238E27FC236}">
                  <a16:creationId xmlns:a16="http://schemas.microsoft.com/office/drawing/2014/main" id="{86CAAE4B-D9C0-4A79-91A8-5B5936003D9A}"/>
                </a:ext>
              </a:extLst>
            </p:cNvPr>
            <p:cNvSpPr>
              <a:spLocks noChangeShapeType="1"/>
            </p:cNvSpPr>
            <p:nvPr/>
          </p:nvSpPr>
          <p:spPr bwMode="auto">
            <a:xfrm>
              <a:off x="2029"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6" name="Text Box 33">
              <a:extLst>
                <a:ext uri="{FF2B5EF4-FFF2-40B4-BE49-F238E27FC236}">
                  <a16:creationId xmlns:a16="http://schemas.microsoft.com/office/drawing/2014/main" id="{BA6B4AD5-7708-4C17-A110-5D0923476529}"/>
                </a:ext>
              </a:extLst>
            </p:cNvPr>
            <p:cNvSpPr txBox="1">
              <a:spLocks noChangeArrowheads="1"/>
            </p:cNvSpPr>
            <p:nvPr/>
          </p:nvSpPr>
          <p:spPr bwMode="auto">
            <a:xfrm>
              <a:off x="1297"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17" name="Text Box 34">
              <a:extLst>
                <a:ext uri="{FF2B5EF4-FFF2-40B4-BE49-F238E27FC236}">
                  <a16:creationId xmlns:a16="http://schemas.microsoft.com/office/drawing/2014/main" id="{0C6858DF-4FCB-4590-8E87-138D63C8471E}"/>
                </a:ext>
              </a:extLst>
            </p:cNvPr>
            <p:cNvSpPr txBox="1">
              <a:spLocks noChangeArrowheads="1"/>
            </p:cNvSpPr>
            <p:nvPr/>
          </p:nvSpPr>
          <p:spPr bwMode="auto">
            <a:xfrm>
              <a:off x="1568"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18" name="Text Box 35">
              <a:extLst>
                <a:ext uri="{FF2B5EF4-FFF2-40B4-BE49-F238E27FC236}">
                  <a16:creationId xmlns:a16="http://schemas.microsoft.com/office/drawing/2014/main" id="{31A15142-B88E-401F-9A77-24B591F1271E}"/>
                </a:ext>
              </a:extLst>
            </p:cNvPr>
            <p:cNvSpPr txBox="1">
              <a:spLocks noChangeArrowheads="1"/>
            </p:cNvSpPr>
            <p:nvPr/>
          </p:nvSpPr>
          <p:spPr bwMode="auto">
            <a:xfrm>
              <a:off x="1809"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19" name="Text Box 36">
              <a:extLst>
                <a:ext uri="{FF2B5EF4-FFF2-40B4-BE49-F238E27FC236}">
                  <a16:creationId xmlns:a16="http://schemas.microsoft.com/office/drawing/2014/main" id="{BFD9D542-2549-4732-961B-9FA3B8AA3DB6}"/>
                </a:ext>
              </a:extLst>
            </p:cNvPr>
            <p:cNvSpPr txBox="1">
              <a:spLocks noChangeArrowheads="1"/>
            </p:cNvSpPr>
            <p:nvPr/>
          </p:nvSpPr>
          <p:spPr bwMode="auto">
            <a:xfrm>
              <a:off x="2065"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20" name="Text Box 37">
              <a:extLst>
                <a:ext uri="{FF2B5EF4-FFF2-40B4-BE49-F238E27FC236}">
                  <a16:creationId xmlns:a16="http://schemas.microsoft.com/office/drawing/2014/main" id="{71C1472C-783B-42AB-884B-CCF5CD6C0BC7}"/>
                </a:ext>
              </a:extLst>
            </p:cNvPr>
            <p:cNvSpPr txBox="1">
              <a:spLocks noChangeArrowheads="1"/>
            </p:cNvSpPr>
            <p:nvPr/>
          </p:nvSpPr>
          <p:spPr bwMode="auto">
            <a:xfrm>
              <a:off x="2691"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2025</a:t>
              </a:r>
            </a:p>
          </p:txBody>
        </p:sp>
        <p:sp>
          <p:nvSpPr>
            <p:cNvPr id="21" name="Line 38">
              <a:extLst>
                <a:ext uri="{FF2B5EF4-FFF2-40B4-BE49-F238E27FC236}">
                  <a16:creationId xmlns:a16="http://schemas.microsoft.com/office/drawing/2014/main" id="{AD8F0A6B-7A17-4FAB-AB97-0652EA63B710}"/>
                </a:ext>
              </a:extLst>
            </p:cNvPr>
            <p:cNvSpPr>
              <a:spLocks noChangeShapeType="1"/>
            </p:cNvSpPr>
            <p:nvPr/>
          </p:nvSpPr>
          <p:spPr bwMode="auto">
            <a:xfrm>
              <a:off x="2290"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22" name="Line 39">
              <a:extLst>
                <a:ext uri="{FF2B5EF4-FFF2-40B4-BE49-F238E27FC236}">
                  <a16:creationId xmlns:a16="http://schemas.microsoft.com/office/drawing/2014/main" id="{1DCBE26B-A1E2-472A-9E39-E76D61CB0A95}"/>
                </a:ext>
              </a:extLst>
            </p:cNvPr>
            <p:cNvSpPr>
              <a:spLocks noChangeShapeType="1"/>
            </p:cNvSpPr>
            <p:nvPr/>
          </p:nvSpPr>
          <p:spPr bwMode="auto">
            <a:xfrm>
              <a:off x="2812"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23" name="Line 40">
              <a:extLst>
                <a:ext uri="{FF2B5EF4-FFF2-40B4-BE49-F238E27FC236}">
                  <a16:creationId xmlns:a16="http://schemas.microsoft.com/office/drawing/2014/main" id="{F5A1EDAB-B966-49E9-A5F4-40EC38A25A81}"/>
                </a:ext>
              </a:extLst>
            </p:cNvPr>
            <p:cNvSpPr>
              <a:spLocks noChangeShapeType="1"/>
            </p:cNvSpPr>
            <p:nvPr/>
          </p:nvSpPr>
          <p:spPr bwMode="auto">
            <a:xfrm>
              <a:off x="2551"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24" name="Line 41">
              <a:extLst>
                <a:ext uri="{FF2B5EF4-FFF2-40B4-BE49-F238E27FC236}">
                  <a16:creationId xmlns:a16="http://schemas.microsoft.com/office/drawing/2014/main" id="{ED30A479-21DB-4100-9025-24B166DED0AA}"/>
                </a:ext>
              </a:extLst>
            </p:cNvPr>
            <p:cNvSpPr>
              <a:spLocks noChangeShapeType="1"/>
            </p:cNvSpPr>
            <p:nvPr/>
          </p:nvSpPr>
          <p:spPr bwMode="auto">
            <a:xfrm>
              <a:off x="3072"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25" name="Text Box 42">
              <a:extLst>
                <a:ext uri="{FF2B5EF4-FFF2-40B4-BE49-F238E27FC236}">
                  <a16:creationId xmlns:a16="http://schemas.microsoft.com/office/drawing/2014/main" id="{5AB774EF-B66C-431A-9B0D-FCD6C3E1074F}"/>
                </a:ext>
              </a:extLst>
            </p:cNvPr>
            <p:cNvSpPr txBox="1">
              <a:spLocks noChangeArrowheads="1"/>
            </p:cNvSpPr>
            <p:nvPr/>
          </p:nvSpPr>
          <p:spPr bwMode="auto">
            <a:xfrm>
              <a:off x="2340"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26" name="Text Box 43">
              <a:extLst>
                <a:ext uri="{FF2B5EF4-FFF2-40B4-BE49-F238E27FC236}">
                  <a16:creationId xmlns:a16="http://schemas.microsoft.com/office/drawing/2014/main" id="{49FB3869-99EF-4B5B-B9B9-B9ACC27F084E}"/>
                </a:ext>
              </a:extLst>
            </p:cNvPr>
            <p:cNvSpPr txBox="1">
              <a:spLocks noChangeArrowheads="1"/>
            </p:cNvSpPr>
            <p:nvPr/>
          </p:nvSpPr>
          <p:spPr bwMode="auto">
            <a:xfrm>
              <a:off x="2611"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27" name="Text Box 44">
              <a:extLst>
                <a:ext uri="{FF2B5EF4-FFF2-40B4-BE49-F238E27FC236}">
                  <a16:creationId xmlns:a16="http://schemas.microsoft.com/office/drawing/2014/main" id="{F9829A2F-9145-4838-9071-CD87DDD4A6CA}"/>
                </a:ext>
              </a:extLst>
            </p:cNvPr>
            <p:cNvSpPr txBox="1">
              <a:spLocks noChangeArrowheads="1"/>
            </p:cNvSpPr>
            <p:nvPr/>
          </p:nvSpPr>
          <p:spPr bwMode="auto">
            <a:xfrm>
              <a:off x="2852"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28" name="Text Box 45">
              <a:extLst>
                <a:ext uri="{FF2B5EF4-FFF2-40B4-BE49-F238E27FC236}">
                  <a16:creationId xmlns:a16="http://schemas.microsoft.com/office/drawing/2014/main" id="{396BED51-FC63-425E-87FA-FA6E94985592}"/>
                </a:ext>
              </a:extLst>
            </p:cNvPr>
            <p:cNvSpPr txBox="1">
              <a:spLocks noChangeArrowheads="1"/>
            </p:cNvSpPr>
            <p:nvPr/>
          </p:nvSpPr>
          <p:spPr bwMode="auto">
            <a:xfrm>
              <a:off x="3108"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29" name="Text Box 46">
              <a:extLst>
                <a:ext uri="{FF2B5EF4-FFF2-40B4-BE49-F238E27FC236}">
                  <a16:creationId xmlns:a16="http://schemas.microsoft.com/office/drawing/2014/main" id="{590E2E00-7EA8-4B4B-8B97-2142E9D97338}"/>
                </a:ext>
              </a:extLst>
            </p:cNvPr>
            <p:cNvSpPr txBox="1">
              <a:spLocks noChangeArrowheads="1"/>
            </p:cNvSpPr>
            <p:nvPr/>
          </p:nvSpPr>
          <p:spPr bwMode="auto">
            <a:xfrm>
              <a:off x="3734"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2026</a:t>
              </a:r>
            </a:p>
          </p:txBody>
        </p:sp>
        <p:sp>
          <p:nvSpPr>
            <p:cNvPr id="30" name="Line 47">
              <a:extLst>
                <a:ext uri="{FF2B5EF4-FFF2-40B4-BE49-F238E27FC236}">
                  <a16:creationId xmlns:a16="http://schemas.microsoft.com/office/drawing/2014/main" id="{4A357919-E20C-4E8D-BD7D-69FEE7783AA8}"/>
                </a:ext>
              </a:extLst>
            </p:cNvPr>
            <p:cNvSpPr>
              <a:spLocks noChangeShapeType="1"/>
            </p:cNvSpPr>
            <p:nvPr/>
          </p:nvSpPr>
          <p:spPr bwMode="auto">
            <a:xfrm>
              <a:off x="3333"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31" name="Line 48">
              <a:extLst>
                <a:ext uri="{FF2B5EF4-FFF2-40B4-BE49-F238E27FC236}">
                  <a16:creationId xmlns:a16="http://schemas.microsoft.com/office/drawing/2014/main" id="{62C71D29-FAEA-44A3-97CB-F683775E9846}"/>
                </a:ext>
              </a:extLst>
            </p:cNvPr>
            <p:cNvSpPr>
              <a:spLocks noChangeShapeType="1"/>
            </p:cNvSpPr>
            <p:nvPr/>
          </p:nvSpPr>
          <p:spPr bwMode="auto">
            <a:xfrm>
              <a:off x="3855"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32" name="Line 49">
              <a:extLst>
                <a:ext uri="{FF2B5EF4-FFF2-40B4-BE49-F238E27FC236}">
                  <a16:creationId xmlns:a16="http://schemas.microsoft.com/office/drawing/2014/main" id="{037B6732-FBC6-4552-89F0-575DEA53E8D2}"/>
                </a:ext>
              </a:extLst>
            </p:cNvPr>
            <p:cNvSpPr>
              <a:spLocks noChangeShapeType="1"/>
            </p:cNvSpPr>
            <p:nvPr/>
          </p:nvSpPr>
          <p:spPr bwMode="auto">
            <a:xfrm>
              <a:off x="3594"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33" name="Line 50">
              <a:extLst>
                <a:ext uri="{FF2B5EF4-FFF2-40B4-BE49-F238E27FC236}">
                  <a16:creationId xmlns:a16="http://schemas.microsoft.com/office/drawing/2014/main" id="{5CF56843-0DDB-46CC-88C4-709E24D2BA15}"/>
                </a:ext>
              </a:extLst>
            </p:cNvPr>
            <p:cNvSpPr>
              <a:spLocks noChangeShapeType="1"/>
            </p:cNvSpPr>
            <p:nvPr/>
          </p:nvSpPr>
          <p:spPr bwMode="auto">
            <a:xfrm>
              <a:off x="4115"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34" name="Text Box 51">
              <a:extLst>
                <a:ext uri="{FF2B5EF4-FFF2-40B4-BE49-F238E27FC236}">
                  <a16:creationId xmlns:a16="http://schemas.microsoft.com/office/drawing/2014/main" id="{DEC1974F-8B61-48A0-BF72-38C2FA8E089D}"/>
                </a:ext>
              </a:extLst>
            </p:cNvPr>
            <p:cNvSpPr txBox="1">
              <a:spLocks noChangeArrowheads="1"/>
            </p:cNvSpPr>
            <p:nvPr/>
          </p:nvSpPr>
          <p:spPr bwMode="auto">
            <a:xfrm>
              <a:off x="3383"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35" name="Text Box 52">
              <a:extLst>
                <a:ext uri="{FF2B5EF4-FFF2-40B4-BE49-F238E27FC236}">
                  <a16:creationId xmlns:a16="http://schemas.microsoft.com/office/drawing/2014/main" id="{931F19B1-7299-49AE-AED2-7F58779304B7}"/>
                </a:ext>
              </a:extLst>
            </p:cNvPr>
            <p:cNvSpPr txBox="1">
              <a:spLocks noChangeArrowheads="1"/>
            </p:cNvSpPr>
            <p:nvPr/>
          </p:nvSpPr>
          <p:spPr bwMode="auto">
            <a:xfrm>
              <a:off x="3654"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36" name="Text Box 53">
              <a:extLst>
                <a:ext uri="{FF2B5EF4-FFF2-40B4-BE49-F238E27FC236}">
                  <a16:creationId xmlns:a16="http://schemas.microsoft.com/office/drawing/2014/main" id="{39FB179E-9264-4B1F-B1DD-C5C8911972CB}"/>
                </a:ext>
              </a:extLst>
            </p:cNvPr>
            <p:cNvSpPr txBox="1">
              <a:spLocks noChangeArrowheads="1"/>
            </p:cNvSpPr>
            <p:nvPr/>
          </p:nvSpPr>
          <p:spPr bwMode="auto">
            <a:xfrm>
              <a:off x="3895"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37" name="Text Box 54">
              <a:extLst>
                <a:ext uri="{FF2B5EF4-FFF2-40B4-BE49-F238E27FC236}">
                  <a16:creationId xmlns:a16="http://schemas.microsoft.com/office/drawing/2014/main" id="{CDC10DA0-C1E0-4C34-BCF2-627EA245D2F9}"/>
                </a:ext>
              </a:extLst>
            </p:cNvPr>
            <p:cNvSpPr txBox="1">
              <a:spLocks noChangeArrowheads="1"/>
            </p:cNvSpPr>
            <p:nvPr/>
          </p:nvSpPr>
          <p:spPr bwMode="auto">
            <a:xfrm>
              <a:off x="4151"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38" name="Text Box 55">
              <a:extLst>
                <a:ext uri="{FF2B5EF4-FFF2-40B4-BE49-F238E27FC236}">
                  <a16:creationId xmlns:a16="http://schemas.microsoft.com/office/drawing/2014/main" id="{E19A5A93-0D8A-4FD6-B361-154C8E1B3B94}"/>
                </a:ext>
              </a:extLst>
            </p:cNvPr>
            <p:cNvSpPr txBox="1">
              <a:spLocks noChangeArrowheads="1"/>
            </p:cNvSpPr>
            <p:nvPr/>
          </p:nvSpPr>
          <p:spPr bwMode="auto">
            <a:xfrm>
              <a:off x="4777"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2027</a:t>
              </a:r>
            </a:p>
          </p:txBody>
        </p:sp>
        <p:sp>
          <p:nvSpPr>
            <p:cNvPr id="39" name="Line 56">
              <a:extLst>
                <a:ext uri="{FF2B5EF4-FFF2-40B4-BE49-F238E27FC236}">
                  <a16:creationId xmlns:a16="http://schemas.microsoft.com/office/drawing/2014/main" id="{2D18F3FC-E728-4983-8A0F-F29F7D3304EE}"/>
                </a:ext>
              </a:extLst>
            </p:cNvPr>
            <p:cNvSpPr>
              <a:spLocks noChangeShapeType="1"/>
            </p:cNvSpPr>
            <p:nvPr/>
          </p:nvSpPr>
          <p:spPr bwMode="auto">
            <a:xfrm>
              <a:off x="4376"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40" name="Line 57">
              <a:extLst>
                <a:ext uri="{FF2B5EF4-FFF2-40B4-BE49-F238E27FC236}">
                  <a16:creationId xmlns:a16="http://schemas.microsoft.com/office/drawing/2014/main" id="{D9C162D8-D87C-4AF9-9C57-C90959AF4962}"/>
                </a:ext>
              </a:extLst>
            </p:cNvPr>
            <p:cNvSpPr>
              <a:spLocks noChangeShapeType="1"/>
            </p:cNvSpPr>
            <p:nvPr/>
          </p:nvSpPr>
          <p:spPr bwMode="auto">
            <a:xfrm>
              <a:off x="4385"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41" name="Line 58">
              <a:extLst>
                <a:ext uri="{FF2B5EF4-FFF2-40B4-BE49-F238E27FC236}">
                  <a16:creationId xmlns:a16="http://schemas.microsoft.com/office/drawing/2014/main" id="{5578D08E-2108-45AC-A367-5A6329D018B6}"/>
                </a:ext>
              </a:extLst>
            </p:cNvPr>
            <p:cNvSpPr>
              <a:spLocks noChangeShapeType="1"/>
            </p:cNvSpPr>
            <p:nvPr/>
          </p:nvSpPr>
          <p:spPr bwMode="auto">
            <a:xfrm>
              <a:off x="4898"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42" name="Line 59">
              <a:extLst>
                <a:ext uri="{FF2B5EF4-FFF2-40B4-BE49-F238E27FC236}">
                  <a16:creationId xmlns:a16="http://schemas.microsoft.com/office/drawing/2014/main" id="{307A794F-8C7A-48DC-B802-32CB5464D270}"/>
                </a:ext>
              </a:extLst>
            </p:cNvPr>
            <p:cNvSpPr>
              <a:spLocks noChangeShapeType="1"/>
            </p:cNvSpPr>
            <p:nvPr/>
          </p:nvSpPr>
          <p:spPr bwMode="auto">
            <a:xfrm>
              <a:off x="4637"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43" name="Line 60">
              <a:extLst>
                <a:ext uri="{FF2B5EF4-FFF2-40B4-BE49-F238E27FC236}">
                  <a16:creationId xmlns:a16="http://schemas.microsoft.com/office/drawing/2014/main" id="{CC678D10-894F-47F1-8469-D922E0DE2BA5}"/>
                </a:ext>
              </a:extLst>
            </p:cNvPr>
            <p:cNvSpPr>
              <a:spLocks noChangeShapeType="1"/>
            </p:cNvSpPr>
            <p:nvPr/>
          </p:nvSpPr>
          <p:spPr bwMode="auto">
            <a:xfrm>
              <a:off x="5158"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44" name="Text Box 61">
              <a:extLst>
                <a:ext uri="{FF2B5EF4-FFF2-40B4-BE49-F238E27FC236}">
                  <a16:creationId xmlns:a16="http://schemas.microsoft.com/office/drawing/2014/main" id="{B575974F-329A-4E1D-B55E-14903179A3CE}"/>
                </a:ext>
              </a:extLst>
            </p:cNvPr>
            <p:cNvSpPr txBox="1">
              <a:spLocks noChangeArrowheads="1"/>
            </p:cNvSpPr>
            <p:nvPr/>
          </p:nvSpPr>
          <p:spPr bwMode="auto">
            <a:xfrm>
              <a:off x="4426"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45" name="Text Box 62">
              <a:extLst>
                <a:ext uri="{FF2B5EF4-FFF2-40B4-BE49-F238E27FC236}">
                  <a16:creationId xmlns:a16="http://schemas.microsoft.com/office/drawing/2014/main" id="{C220AC15-89E7-4C5F-9226-0CD80FEF400F}"/>
                </a:ext>
              </a:extLst>
            </p:cNvPr>
            <p:cNvSpPr txBox="1">
              <a:spLocks noChangeArrowheads="1"/>
            </p:cNvSpPr>
            <p:nvPr/>
          </p:nvSpPr>
          <p:spPr bwMode="auto">
            <a:xfrm>
              <a:off x="4697"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46" name="Text Box 63">
              <a:extLst>
                <a:ext uri="{FF2B5EF4-FFF2-40B4-BE49-F238E27FC236}">
                  <a16:creationId xmlns:a16="http://schemas.microsoft.com/office/drawing/2014/main" id="{54D61A08-6E45-4A42-B606-8FF7BC9CD493}"/>
                </a:ext>
              </a:extLst>
            </p:cNvPr>
            <p:cNvSpPr txBox="1">
              <a:spLocks noChangeArrowheads="1"/>
            </p:cNvSpPr>
            <p:nvPr/>
          </p:nvSpPr>
          <p:spPr bwMode="auto">
            <a:xfrm>
              <a:off x="4938"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47" name="Text Box 64">
              <a:extLst>
                <a:ext uri="{FF2B5EF4-FFF2-40B4-BE49-F238E27FC236}">
                  <a16:creationId xmlns:a16="http://schemas.microsoft.com/office/drawing/2014/main" id="{DC66EF84-9A52-48F7-8F40-A795E9382CA0}"/>
                </a:ext>
              </a:extLst>
            </p:cNvPr>
            <p:cNvSpPr txBox="1">
              <a:spLocks noChangeArrowheads="1"/>
            </p:cNvSpPr>
            <p:nvPr/>
          </p:nvSpPr>
          <p:spPr bwMode="auto">
            <a:xfrm>
              <a:off x="5194"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48" name="Line 65">
              <a:extLst>
                <a:ext uri="{FF2B5EF4-FFF2-40B4-BE49-F238E27FC236}">
                  <a16:creationId xmlns:a16="http://schemas.microsoft.com/office/drawing/2014/main" id="{A8360474-94BF-442F-89FD-F6EA1ACCED98}"/>
                </a:ext>
              </a:extLst>
            </p:cNvPr>
            <p:cNvSpPr>
              <a:spLocks noChangeShapeType="1"/>
            </p:cNvSpPr>
            <p:nvPr/>
          </p:nvSpPr>
          <p:spPr bwMode="auto">
            <a:xfrm>
              <a:off x="5426"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49" name="Line 66">
              <a:extLst>
                <a:ext uri="{FF2B5EF4-FFF2-40B4-BE49-F238E27FC236}">
                  <a16:creationId xmlns:a16="http://schemas.microsoft.com/office/drawing/2014/main" id="{5CA48BD2-D630-4D38-8BA5-F50AE0C6A30C}"/>
                </a:ext>
              </a:extLst>
            </p:cNvPr>
            <p:cNvSpPr>
              <a:spLocks noChangeShapeType="1"/>
            </p:cNvSpPr>
            <p:nvPr/>
          </p:nvSpPr>
          <p:spPr bwMode="auto">
            <a:xfrm>
              <a:off x="3341"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50" name="Line 67">
              <a:extLst>
                <a:ext uri="{FF2B5EF4-FFF2-40B4-BE49-F238E27FC236}">
                  <a16:creationId xmlns:a16="http://schemas.microsoft.com/office/drawing/2014/main" id="{37F7C458-E334-48CA-966D-B695B1083EF4}"/>
                </a:ext>
              </a:extLst>
            </p:cNvPr>
            <p:cNvSpPr>
              <a:spLocks noChangeShapeType="1"/>
            </p:cNvSpPr>
            <p:nvPr/>
          </p:nvSpPr>
          <p:spPr bwMode="auto">
            <a:xfrm>
              <a:off x="2309"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51" name="Line 68">
              <a:extLst>
                <a:ext uri="{FF2B5EF4-FFF2-40B4-BE49-F238E27FC236}">
                  <a16:creationId xmlns:a16="http://schemas.microsoft.com/office/drawing/2014/main" id="{316C16C8-C740-4040-9AB8-BB15B7848AEB}"/>
                </a:ext>
              </a:extLst>
            </p:cNvPr>
            <p:cNvSpPr>
              <a:spLocks noChangeShapeType="1"/>
            </p:cNvSpPr>
            <p:nvPr/>
          </p:nvSpPr>
          <p:spPr bwMode="auto">
            <a:xfrm>
              <a:off x="1247"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grpSp>
      <p:cxnSp>
        <p:nvCxnSpPr>
          <p:cNvPr id="52" name="Straight Connector 51">
            <a:extLst>
              <a:ext uri="{FF2B5EF4-FFF2-40B4-BE49-F238E27FC236}">
                <a16:creationId xmlns:a16="http://schemas.microsoft.com/office/drawing/2014/main" id="{C0C3B43E-4783-4E2A-880A-3EEC0A9CDEF4}"/>
              </a:ext>
            </a:extLst>
          </p:cNvPr>
          <p:cNvCxnSpPr/>
          <p:nvPr/>
        </p:nvCxnSpPr>
        <p:spPr>
          <a:xfrm flipV="1">
            <a:off x="10112879" y="979316"/>
            <a:ext cx="0"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A9AA9021-C285-46DC-B698-7989A959E2EC}"/>
              </a:ext>
            </a:extLst>
          </p:cNvPr>
          <p:cNvCxnSpPr>
            <a:cxnSpLocks/>
          </p:cNvCxnSpPr>
          <p:nvPr/>
        </p:nvCxnSpPr>
        <p:spPr>
          <a:xfrm>
            <a:off x="3398982" y="3825423"/>
            <a:ext cx="6933903" cy="0"/>
          </a:xfrm>
          <a:prstGeom prst="line">
            <a:avLst/>
          </a:prstGeom>
          <a:ln>
            <a:solidFill>
              <a:srgbClr val="000408"/>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412EA49A-CA6F-4663-9F3E-563D366C0DC0}"/>
              </a:ext>
            </a:extLst>
          </p:cNvPr>
          <p:cNvSpPr txBox="1"/>
          <p:nvPr/>
        </p:nvSpPr>
        <p:spPr>
          <a:xfrm>
            <a:off x="2512382" y="736550"/>
            <a:ext cx="1702554" cy="246221"/>
          </a:xfrm>
          <a:prstGeom prst="rect">
            <a:avLst/>
          </a:prstGeom>
          <a:noFill/>
        </p:spPr>
        <p:txBody>
          <a:bodyPr wrap="square" rtlCol="0">
            <a:spAutoFit/>
          </a:bodyPr>
          <a:lstStyle/>
          <a:p>
            <a:r>
              <a:rPr lang="en-ZA" sz="1000" dirty="0">
                <a:solidFill>
                  <a:srgbClr val="000408"/>
                </a:solidFill>
              </a:rPr>
              <a:t>Mainstream Support</a:t>
            </a:r>
          </a:p>
        </p:txBody>
      </p:sp>
      <p:sp>
        <p:nvSpPr>
          <p:cNvPr id="64" name="TextBox 63">
            <a:extLst>
              <a:ext uri="{FF2B5EF4-FFF2-40B4-BE49-F238E27FC236}">
                <a16:creationId xmlns:a16="http://schemas.microsoft.com/office/drawing/2014/main" id="{635303D2-74D3-4583-BBFC-1D356258E471}"/>
              </a:ext>
            </a:extLst>
          </p:cNvPr>
          <p:cNvSpPr txBox="1"/>
          <p:nvPr/>
        </p:nvSpPr>
        <p:spPr>
          <a:xfrm>
            <a:off x="4182693" y="733095"/>
            <a:ext cx="1580192" cy="246221"/>
          </a:xfrm>
          <a:prstGeom prst="rect">
            <a:avLst/>
          </a:prstGeom>
          <a:noFill/>
        </p:spPr>
        <p:txBody>
          <a:bodyPr wrap="square" rtlCol="0">
            <a:spAutoFit/>
          </a:bodyPr>
          <a:lstStyle/>
          <a:p>
            <a:r>
              <a:rPr lang="en-ZA" sz="1000" dirty="0">
                <a:solidFill>
                  <a:srgbClr val="000408"/>
                </a:solidFill>
              </a:rPr>
              <a:t>Extended Support</a:t>
            </a:r>
          </a:p>
        </p:txBody>
      </p:sp>
      <p:cxnSp>
        <p:nvCxnSpPr>
          <p:cNvPr id="65" name="Elbow Connector 146">
            <a:extLst>
              <a:ext uri="{FF2B5EF4-FFF2-40B4-BE49-F238E27FC236}">
                <a16:creationId xmlns:a16="http://schemas.microsoft.com/office/drawing/2014/main" id="{AA40B5E2-869D-4F80-8A5B-31EF2FCD4657}"/>
              </a:ext>
            </a:extLst>
          </p:cNvPr>
          <p:cNvCxnSpPr>
            <a:cxnSpLocks/>
          </p:cNvCxnSpPr>
          <p:nvPr/>
        </p:nvCxnSpPr>
        <p:spPr>
          <a:xfrm rot="16200000" flipV="1">
            <a:off x="2940247" y="1365248"/>
            <a:ext cx="1907892" cy="1166834"/>
          </a:xfrm>
          <a:prstGeom prst="bentConnector3">
            <a:avLst>
              <a:gd name="adj1" fmla="val 50000"/>
            </a:avLst>
          </a:prstGeom>
          <a:ln w="3175">
            <a:solidFill>
              <a:schemeClr val="bg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6" name="Elbow Connector 173">
            <a:extLst>
              <a:ext uri="{FF2B5EF4-FFF2-40B4-BE49-F238E27FC236}">
                <a16:creationId xmlns:a16="http://schemas.microsoft.com/office/drawing/2014/main" id="{E6CC364A-6789-4711-ABE8-D0560AB1A28B}"/>
              </a:ext>
            </a:extLst>
          </p:cNvPr>
          <p:cNvCxnSpPr>
            <a:cxnSpLocks/>
          </p:cNvCxnSpPr>
          <p:nvPr/>
        </p:nvCxnSpPr>
        <p:spPr>
          <a:xfrm rot="16200000" flipV="1">
            <a:off x="4656328" y="1105044"/>
            <a:ext cx="1923288" cy="1671845"/>
          </a:xfrm>
          <a:prstGeom prst="bentConnector3">
            <a:avLst>
              <a:gd name="adj1" fmla="val 50000"/>
            </a:avLst>
          </a:prstGeom>
          <a:ln w="3175">
            <a:solidFill>
              <a:schemeClr val="bg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ectangle 76">
            <a:extLst>
              <a:ext uri="{FF2B5EF4-FFF2-40B4-BE49-F238E27FC236}">
                <a16:creationId xmlns:a16="http://schemas.microsoft.com/office/drawing/2014/main" id="{F6243A1C-56F0-4D75-BDF2-4F0C3886D807}"/>
              </a:ext>
            </a:extLst>
          </p:cNvPr>
          <p:cNvSpPr/>
          <p:nvPr/>
        </p:nvSpPr>
        <p:spPr>
          <a:xfrm>
            <a:off x="5500776" y="3887103"/>
            <a:ext cx="6105058" cy="241940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ZA" sz="1100" b="1" u="sng" dirty="0">
                <a:solidFill>
                  <a:srgbClr val="000408"/>
                </a:solidFill>
              </a:rPr>
              <a:t>Notes:</a:t>
            </a:r>
          </a:p>
          <a:p>
            <a:r>
              <a:rPr lang="en-ZA" sz="1100" dirty="0" err="1">
                <a:solidFill>
                  <a:srgbClr val="000408"/>
                </a:solidFill>
              </a:rPr>
              <a:t>mySQL</a:t>
            </a:r>
            <a:r>
              <a:rPr lang="en-ZA" sz="1100" dirty="0">
                <a:solidFill>
                  <a:srgbClr val="000408"/>
                </a:solidFill>
              </a:rPr>
              <a:t> is a open source Relational Database Management System provided by Oracle. Product license is owned by Oracle and made available under the GNU (General Public License)</a:t>
            </a:r>
          </a:p>
          <a:p>
            <a:r>
              <a:rPr lang="en-ZA" sz="1100" dirty="0">
                <a:solidFill>
                  <a:srgbClr val="000408"/>
                </a:solidFill>
              </a:rPr>
              <a:t>Formal terms of the license can be found at http://www.gnu.org/licenses/</a:t>
            </a:r>
          </a:p>
          <a:p>
            <a:r>
              <a:rPr lang="en-ZA" sz="1100" dirty="0">
                <a:solidFill>
                  <a:srgbClr val="000408"/>
                </a:solidFill>
              </a:rPr>
              <a:t>There is currently no support capability within Standard Bank - ETS. The SQL Server team is building capability. If product support is required, it needs to be secured from an external vendor.</a:t>
            </a:r>
          </a:p>
          <a:p>
            <a:r>
              <a:rPr lang="en-ZA" sz="1100" dirty="0" err="1">
                <a:solidFill>
                  <a:srgbClr val="000408"/>
                </a:solidFill>
              </a:rPr>
              <a:t>mySQL</a:t>
            </a:r>
            <a:r>
              <a:rPr lang="en-ZA" sz="1100" dirty="0">
                <a:solidFill>
                  <a:srgbClr val="000408"/>
                </a:solidFill>
              </a:rPr>
              <a:t> 8 was released in April 2018. There is currently no deployments supported by the bank and the focus for opensource database has been placed on PostgreSQL</a:t>
            </a:r>
          </a:p>
          <a:p>
            <a:r>
              <a:rPr lang="en-ZA" sz="1100" dirty="0">
                <a:solidFill>
                  <a:srgbClr val="000408"/>
                </a:solidFill>
              </a:rPr>
              <a:t>Important Note: Vendor like support is only via a suitable support subscription.</a:t>
            </a:r>
          </a:p>
        </p:txBody>
      </p:sp>
      <p:sp>
        <p:nvSpPr>
          <p:cNvPr id="78" name="Text Box 26">
            <a:extLst>
              <a:ext uri="{FF2B5EF4-FFF2-40B4-BE49-F238E27FC236}">
                <a16:creationId xmlns:a16="http://schemas.microsoft.com/office/drawing/2014/main" id="{98DBBC8A-4EF7-49CC-B173-129E1CBC5E6E}"/>
              </a:ext>
            </a:extLst>
          </p:cNvPr>
          <p:cNvSpPr txBox="1">
            <a:spLocks noChangeArrowheads="1"/>
          </p:cNvSpPr>
          <p:nvPr/>
        </p:nvSpPr>
        <p:spPr bwMode="auto">
          <a:xfrm>
            <a:off x="1840559" y="2179113"/>
            <a:ext cx="1644090" cy="230832"/>
          </a:xfrm>
          <a:prstGeom prst="rect">
            <a:avLst/>
          </a:prstGeom>
          <a:solidFill>
            <a:schemeClr val="tx1"/>
          </a:solidFill>
          <a:ln w="19050">
            <a:solidFill>
              <a:srgbClr val="FF0000"/>
            </a:solidFill>
            <a:miter lim="800000"/>
            <a:headEnd/>
            <a:tailEnd/>
          </a:ln>
        </p:spPr>
        <p:txBody>
          <a:bodyPr wrap="square">
            <a:spAutoFit/>
          </a:bodyPr>
          <a:lstStyle/>
          <a:p>
            <a:pPr algn="ctr" eaLnBrk="1" hangingPunct="1">
              <a:buSzTx/>
              <a:buFontTx/>
              <a:buNone/>
            </a:pPr>
            <a:r>
              <a:rPr lang="en-GB" sz="900" dirty="0">
                <a:solidFill>
                  <a:schemeClr val="bg1"/>
                </a:solidFill>
                <a:latin typeface="Arial" charset="0"/>
                <a:ea typeface="Arial Unicode MS" pitchFamily="34" charset="-128"/>
                <a:cs typeface="Arial Unicode MS" pitchFamily="34" charset="-128"/>
              </a:rPr>
              <a:t>Oracle </a:t>
            </a:r>
            <a:r>
              <a:rPr lang="en-GB" sz="900" dirty="0" err="1">
                <a:solidFill>
                  <a:schemeClr val="bg1"/>
                </a:solidFill>
                <a:latin typeface="Arial" charset="0"/>
                <a:ea typeface="Arial Unicode MS" pitchFamily="34" charset="-128"/>
                <a:cs typeface="Arial Unicode MS" pitchFamily="34" charset="-128"/>
              </a:rPr>
              <a:t>mySQL</a:t>
            </a:r>
            <a:r>
              <a:rPr lang="en-GB" sz="900" dirty="0">
                <a:solidFill>
                  <a:schemeClr val="bg1"/>
                </a:solidFill>
                <a:latin typeface="Arial" charset="0"/>
                <a:ea typeface="Arial Unicode MS" pitchFamily="34" charset="-128"/>
                <a:cs typeface="Arial Unicode MS" pitchFamily="34" charset="-128"/>
              </a:rPr>
              <a:t> 5.5, 5.6, 5.7</a:t>
            </a:r>
          </a:p>
        </p:txBody>
      </p:sp>
      <p:sp>
        <p:nvSpPr>
          <p:cNvPr id="79" name="Line 19">
            <a:extLst>
              <a:ext uri="{FF2B5EF4-FFF2-40B4-BE49-F238E27FC236}">
                <a16:creationId xmlns:a16="http://schemas.microsoft.com/office/drawing/2014/main" id="{D56F8BD1-AD6A-4FD1-9C50-3BA207EDFB09}"/>
              </a:ext>
            </a:extLst>
          </p:cNvPr>
          <p:cNvSpPr>
            <a:spLocks noChangeShapeType="1"/>
          </p:cNvSpPr>
          <p:nvPr/>
        </p:nvSpPr>
        <p:spPr bwMode="auto">
          <a:xfrm>
            <a:off x="3821999" y="2810945"/>
            <a:ext cx="2099155" cy="0"/>
          </a:xfrm>
          <a:prstGeom prst="line">
            <a:avLst/>
          </a:prstGeom>
          <a:noFill/>
          <a:ln w="28575">
            <a:solidFill>
              <a:srgbClr val="008000"/>
            </a:solidFill>
            <a:round/>
            <a:headEnd/>
            <a:tailEnd/>
          </a:ln>
        </p:spPr>
        <p:txBody>
          <a:bodyPr/>
          <a:lstStyle/>
          <a:p>
            <a:endParaRPr lang="en-US" sz="1400" dirty="0"/>
          </a:p>
        </p:txBody>
      </p:sp>
      <p:cxnSp>
        <p:nvCxnSpPr>
          <p:cNvPr id="80" name="Straight Connector 79">
            <a:extLst>
              <a:ext uri="{FF2B5EF4-FFF2-40B4-BE49-F238E27FC236}">
                <a16:creationId xmlns:a16="http://schemas.microsoft.com/office/drawing/2014/main" id="{2F44008B-4D4D-41D1-BFD2-FBC18B8B93C5}"/>
              </a:ext>
            </a:extLst>
          </p:cNvPr>
          <p:cNvCxnSpPr>
            <a:cxnSpLocks/>
          </p:cNvCxnSpPr>
          <p:nvPr/>
        </p:nvCxnSpPr>
        <p:spPr>
          <a:xfrm>
            <a:off x="3825190" y="2904006"/>
            <a:ext cx="2155571" cy="0"/>
          </a:xfrm>
          <a:prstGeom prst="line">
            <a:avLst/>
          </a:prstGeom>
          <a:ln w="28575">
            <a:solidFill>
              <a:srgbClr val="92D050"/>
            </a:solidFill>
            <a:prstDash val="dash"/>
          </a:ln>
        </p:spPr>
        <p:style>
          <a:lnRef idx="2">
            <a:schemeClr val="accent1"/>
          </a:lnRef>
          <a:fillRef idx="0">
            <a:schemeClr val="accent1"/>
          </a:fillRef>
          <a:effectRef idx="1">
            <a:schemeClr val="accent1"/>
          </a:effectRef>
          <a:fontRef idx="minor">
            <a:schemeClr val="tx1"/>
          </a:fontRef>
        </p:style>
      </p:cxnSp>
      <p:sp>
        <p:nvSpPr>
          <p:cNvPr id="81" name="Text Box 26">
            <a:extLst>
              <a:ext uri="{FF2B5EF4-FFF2-40B4-BE49-F238E27FC236}">
                <a16:creationId xmlns:a16="http://schemas.microsoft.com/office/drawing/2014/main" id="{2E2EBC10-4D9D-4E52-87B5-3A61E2B1660D}"/>
              </a:ext>
            </a:extLst>
          </p:cNvPr>
          <p:cNvSpPr txBox="1">
            <a:spLocks noChangeArrowheads="1"/>
          </p:cNvSpPr>
          <p:nvPr/>
        </p:nvSpPr>
        <p:spPr bwMode="auto">
          <a:xfrm>
            <a:off x="1840559" y="2706440"/>
            <a:ext cx="1644090" cy="246221"/>
          </a:xfrm>
          <a:prstGeom prst="rect">
            <a:avLst/>
          </a:prstGeom>
          <a:solidFill>
            <a:srgbClr val="00B050"/>
          </a:solidFill>
          <a:ln w="9525">
            <a:solidFill>
              <a:srgbClr val="000408"/>
            </a:solidFill>
            <a:miter lim="800000"/>
            <a:headEnd/>
            <a:tailEnd/>
          </a:ln>
        </p:spPr>
        <p:txBody>
          <a:bodyPr wrap="square">
            <a:spAutoFit/>
          </a:bodyPr>
          <a:lstStyle>
            <a:defPPr>
              <a:defRPr lang="en-US"/>
            </a:defPPr>
            <a:lvl1pPr algn="ctr">
              <a:buSzTx/>
              <a:buFontTx/>
              <a:buNone/>
              <a:defRPr sz="1000">
                <a:solidFill>
                  <a:srgbClr val="000408"/>
                </a:solidFill>
                <a:latin typeface="Arial" charset="0"/>
                <a:ea typeface="Arial Unicode MS" pitchFamily="34" charset="-128"/>
                <a:cs typeface="Arial Unicode MS" pitchFamily="34" charset="-128"/>
              </a:defRPr>
            </a:lvl1pPr>
          </a:lstStyle>
          <a:p>
            <a:r>
              <a:rPr lang="en-GB" dirty="0"/>
              <a:t>Oracle </a:t>
            </a:r>
            <a:r>
              <a:rPr lang="en-GB" dirty="0" err="1"/>
              <a:t>mySQL</a:t>
            </a:r>
            <a:r>
              <a:rPr lang="en-GB" dirty="0"/>
              <a:t> 8.0</a:t>
            </a:r>
          </a:p>
        </p:txBody>
      </p:sp>
      <p:cxnSp>
        <p:nvCxnSpPr>
          <p:cNvPr id="84" name="Straight Connector 83">
            <a:extLst>
              <a:ext uri="{FF2B5EF4-FFF2-40B4-BE49-F238E27FC236}">
                <a16:creationId xmlns:a16="http://schemas.microsoft.com/office/drawing/2014/main" id="{B9199910-D1EB-4098-8423-280781D02F2E}"/>
              </a:ext>
            </a:extLst>
          </p:cNvPr>
          <p:cNvCxnSpPr>
            <a:cxnSpLocks/>
            <a:endCxn id="59" idx="2"/>
          </p:cNvCxnSpPr>
          <p:nvPr/>
        </p:nvCxnSpPr>
        <p:spPr>
          <a:xfrm>
            <a:off x="5915146" y="2902611"/>
            <a:ext cx="1537992" cy="20800"/>
          </a:xfrm>
          <a:prstGeom prst="line">
            <a:avLst/>
          </a:prstGeom>
          <a:ln w="28575">
            <a:solidFill>
              <a:schemeClr val="accent5">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sp>
        <p:nvSpPr>
          <p:cNvPr id="89" name="Line 94">
            <a:extLst>
              <a:ext uri="{FF2B5EF4-FFF2-40B4-BE49-F238E27FC236}">
                <a16:creationId xmlns:a16="http://schemas.microsoft.com/office/drawing/2014/main" id="{49D22063-B7F9-452A-B752-38DF4D95FE72}"/>
              </a:ext>
            </a:extLst>
          </p:cNvPr>
          <p:cNvSpPr>
            <a:spLocks noChangeShapeType="1"/>
          </p:cNvSpPr>
          <p:nvPr/>
        </p:nvSpPr>
        <p:spPr bwMode="auto">
          <a:xfrm flipV="1">
            <a:off x="5921157" y="2811177"/>
            <a:ext cx="1539991" cy="0"/>
          </a:xfrm>
          <a:prstGeom prst="line">
            <a:avLst/>
          </a:prstGeom>
          <a:noFill/>
          <a:ln w="28575">
            <a:solidFill>
              <a:srgbClr val="CC0000"/>
            </a:solidFill>
            <a:round/>
            <a:headEnd/>
            <a:tailEnd/>
          </a:ln>
        </p:spPr>
        <p:txBody>
          <a:bodyPr/>
          <a:lstStyle/>
          <a:p>
            <a:endParaRPr lang="en-US" sz="1400" dirty="0"/>
          </a:p>
        </p:txBody>
      </p:sp>
      <p:sp>
        <p:nvSpPr>
          <p:cNvPr id="90" name="AutoShape 88">
            <a:extLst>
              <a:ext uri="{FF2B5EF4-FFF2-40B4-BE49-F238E27FC236}">
                <a16:creationId xmlns:a16="http://schemas.microsoft.com/office/drawing/2014/main" id="{DE383AFB-6E57-465E-8185-5A77339D7C1F}"/>
              </a:ext>
            </a:extLst>
          </p:cNvPr>
          <p:cNvSpPr>
            <a:spLocks noChangeArrowheads="1"/>
          </p:cNvSpPr>
          <p:nvPr/>
        </p:nvSpPr>
        <p:spPr bwMode="auto">
          <a:xfrm flipH="1">
            <a:off x="5861382" y="2709046"/>
            <a:ext cx="59773" cy="173090"/>
          </a:xfrm>
          <a:prstGeom prst="flowChartDecision">
            <a:avLst/>
          </a:prstGeom>
          <a:solidFill>
            <a:srgbClr val="C00000"/>
          </a:solidFill>
          <a:ln w="9525">
            <a:solidFill>
              <a:srgbClr val="C00000"/>
            </a:solidFill>
            <a:miter lim="800000"/>
            <a:headEnd/>
            <a:tailEnd/>
          </a:ln>
        </p:spPr>
        <p:txBody>
          <a:bodyPr wrap="none" anchor="ctr"/>
          <a:lstStyle/>
          <a:p>
            <a:endParaRPr lang="en-US" dirty="0">
              <a:solidFill>
                <a:srgbClr val="000000"/>
              </a:solidFill>
            </a:endParaRPr>
          </a:p>
        </p:txBody>
      </p:sp>
      <p:sp>
        <p:nvSpPr>
          <p:cNvPr id="91" name="Rectangle 90">
            <a:extLst>
              <a:ext uri="{FF2B5EF4-FFF2-40B4-BE49-F238E27FC236}">
                <a16:creationId xmlns:a16="http://schemas.microsoft.com/office/drawing/2014/main" id="{7F9E0C57-749D-4A3F-9C98-F0D56B1F6FF4}"/>
              </a:ext>
            </a:extLst>
          </p:cNvPr>
          <p:cNvSpPr/>
          <p:nvPr/>
        </p:nvSpPr>
        <p:spPr>
          <a:xfrm>
            <a:off x="1351449" y="3693013"/>
            <a:ext cx="2262158" cy="369332"/>
          </a:xfrm>
          <a:prstGeom prst="rect">
            <a:avLst/>
          </a:prstGeom>
          <a:ln>
            <a:noFill/>
          </a:ln>
        </p:spPr>
        <p:txBody>
          <a:bodyPr wrap="none">
            <a:spAutoFit/>
          </a:bodyPr>
          <a:lstStyle/>
          <a:p>
            <a:r>
              <a:rPr lang="en-ZA" dirty="0">
                <a:solidFill>
                  <a:srgbClr val="000408"/>
                </a:solidFill>
              </a:rPr>
              <a:t>Dependant Services</a:t>
            </a:r>
            <a:endParaRPr lang="en-US" dirty="0">
              <a:solidFill>
                <a:srgbClr val="000408"/>
              </a:solidFill>
            </a:endParaRPr>
          </a:p>
        </p:txBody>
      </p:sp>
      <p:sp>
        <p:nvSpPr>
          <p:cNvPr id="92" name="TextBox 91">
            <a:extLst>
              <a:ext uri="{FF2B5EF4-FFF2-40B4-BE49-F238E27FC236}">
                <a16:creationId xmlns:a16="http://schemas.microsoft.com/office/drawing/2014/main" id="{E18F5A29-DB4A-4443-A19E-8895EE4D948D}"/>
              </a:ext>
            </a:extLst>
          </p:cNvPr>
          <p:cNvSpPr txBox="1"/>
          <p:nvPr/>
        </p:nvSpPr>
        <p:spPr>
          <a:xfrm>
            <a:off x="2322418" y="4057320"/>
            <a:ext cx="1440626"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Unix Hosting Service</a:t>
            </a:r>
          </a:p>
        </p:txBody>
      </p:sp>
      <p:sp>
        <p:nvSpPr>
          <p:cNvPr id="93" name="TextBox 92">
            <a:extLst>
              <a:ext uri="{FF2B5EF4-FFF2-40B4-BE49-F238E27FC236}">
                <a16:creationId xmlns:a16="http://schemas.microsoft.com/office/drawing/2014/main" id="{3183D62D-28B5-4C32-92F2-B83E56D21C4B}"/>
              </a:ext>
            </a:extLst>
          </p:cNvPr>
          <p:cNvSpPr txBox="1"/>
          <p:nvPr/>
        </p:nvSpPr>
        <p:spPr>
          <a:xfrm>
            <a:off x="2322419" y="4386002"/>
            <a:ext cx="1440626" cy="215444"/>
          </a:xfrm>
          <a:prstGeom prst="rect">
            <a:avLst/>
          </a:prstGeom>
          <a:solidFill>
            <a:srgbClr val="002060"/>
          </a:solidFill>
        </p:spPr>
        <p:txBody>
          <a:bodyPr wrap="square" rtlCol="0">
            <a:spAutoFit/>
          </a:bodyPr>
          <a:lstStyle/>
          <a:p>
            <a:pPr algn="ctr"/>
            <a:r>
              <a:rPr lang="en-ZA" sz="800" dirty="0">
                <a:solidFill>
                  <a:schemeClr val="bg1">
                    <a:lumMod val="65000"/>
                  </a:schemeClr>
                </a:solidFill>
              </a:rPr>
              <a:t>Open Systems Storage</a:t>
            </a:r>
          </a:p>
        </p:txBody>
      </p:sp>
      <p:sp>
        <p:nvSpPr>
          <p:cNvPr id="94" name="TextBox 93">
            <a:extLst>
              <a:ext uri="{FF2B5EF4-FFF2-40B4-BE49-F238E27FC236}">
                <a16:creationId xmlns:a16="http://schemas.microsoft.com/office/drawing/2014/main" id="{C8B47283-3B7A-4CF0-8AC4-97654ECB794A}"/>
              </a:ext>
            </a:extLst>
          </p:cNvPr>
          <p:cNvSpPr txBox="1"/>
          <p:nvPr/>
        </p:nvSpPr>
        <p:spPr>
          <a:xfrm>
            <a:off x="2322418" y="4746042"/>
            <a:ext cx="1440626"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LAN  Port Service</a:t>
            </a:r>
          </a:p>
        </p:txBody>
      </p:sp>
      <p:sp>
        <p:nvSpPr>
          <p:cNvPr id="95" name="TextBox 94">
            <a:extLst>
              <a:ext uri="{FF2B5EF4-FFF2-40B4-BE49-F238E27FC236}">
                <a16:creationId xmlns:a16="http://schemas.microsoft.com/office/drawing/2014/main" id="{EE218FDE-C4D8-4E7B-86D1-A92A2E6F6A22}"/>
              </a:ext>
            </a:extLst>
          </p:cNvPr>
          <p:cNvSpPr txBox="1"/>
          <p:nvPr/>
        </p:nvSpPr>
        <p:spPr>
          <a:xfrm>
            <a:off x="1349120" y="4057320"/>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Platforms</a:t>
            </a:r>
          </a:p>
        </p:txBody>
      </p:sp>
      <p:sp>
        <p:nvSpPr>
          <p:cNvPr id="96" name="TextBox 95">
            <a:extLst>
              <a:ext uri="{FF2B5EF4-FFF2-40B4-BE49-F238E27FC236}">
                <a16:creationId xmlns:a16="http://schemas.microsoft.com/office/drawing/2014/main" id="{39962717-0954-4033-93F3-0C9643865E3D}"/>
              </a:ext>
            </a:extLst>
          </p:cNvPr>
          <p:cNvSpPr txBox="1"/>
          <p:nvPr/>
        </p:nvSpPr>
        <p:spPr>
          <a:xfrm>
            <a:off x="1341690" y="4366257"/>
            <a:ext cx="973298" cy="246221"/>
          </a:xfrm>
          <a:prstGeom prst="rect">
            <a:avLst/>
          </a:prstGeom>
          <a:noFill/>
          <a:ln w="3175">
            <a:solidFill>
              <a:schemeClr val="tx1"/>
            </a:solidFill>
          </a:ln>
        </p:spPr>
        <p:txBody>
          <a:bodyPr wrap="square" rtlCol="0">
            <a:spAutoFit/>
          </a:bodyPr>
          <a:lstStyle/>
          <a:p>
            <a:pPr algn="ctr"/>
            <a:r>
              <a:rPr lang="en-ZA" sz="1000" dirty="0">
                <a:solidFill>
                  <a:schemeClr val="tx2">
                    <a:lumMod val="75000"/>
                  </a:schemeClr>
                </a:solidFill>
              </a:rPr>
              <a:t>Storage</a:t>
            </a:r>
          </a:p>
        </p:txBody>
      </p:sp>
      <p:sp>
        <p:nvSpPr>
          <p:cNvPr id="97" name="TextBox 96">
            <a:extLst>
              <a:ext uri="{FF2B5EF4-FFF2-40B4-BE49-F238E27FC236}">
                <a16:creationId xmlns:a16="http://schemas.microsoft.com/office/drawing/2014/main" id="{C525B035-B936-40AD-8166-DF4754BFB0A3}"/>
              </a:ext>
            </a:extLst>
          </p:cNvPr>
          <p:cNvSpPr txBox="1"/>
          <p:nvPr/>
        </p:nvSpPr>
        <p:spPr>
          <a:xfrm>
            <a:off x="1349120" y="4746042"/>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Networks</a:t>
            </a:r>
          </a:p>
        </p:txBody>
      </p:sp>
      <p:sp>
        <p:nvSpPr>
          <p:cNvPr id="98" name="TextBox 97">
            <a:extLst>
              <a:ext uri="{FF2B5EF4-FFF2-40B4-BE49-F238E27FC236}">
                <a16:creationId xmlns:a16="http://schemas.microsoft.com/office/drawing/2014/main" id="{7AC2B8A2-A4E8-4EE4-8993-3ED8AAE4042C}"/>
              </a:ext>
            </a:extLst>
          </p:cNvPr>
          <p:cNvSpPr txBox="1"/>
          <p:nvPr/>
        </p:nvSpPr>
        <p:spPr>
          <a:xfrm>
            <a:off x="1349121" y="5384821"/>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Security</a:t>
            </a:r>
          </a:p>
        </p:txBody>
      </p:sp>
      <p:sp>
        <p:nvSpPr>
          <p:cNvPr id="99" name="TextBox 98">
            <a:extLst>
              <a:ext uri="{FF2B5EF4-FFF2-40B4-BE49-F238E27FC236}">
                <a16:creationId xmlns:a16="http://schemas.microsoft.com/office/drawing/2014/main" id="{B153B12B-521F-4F5A-8C46-A5319DF809A0}"/>
              </a:ext>
            </a:extLst>
          </p:cNvPr>
          <p:cNvSpPr txBox="1"/>
          <p:nvPr/>
        </p:nvSpPr>
        <p:spPr>
          <a:xfrm>
            <a:off x="3845889" y="4746042"/>
            <a:ext cx="1503957"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WAN Bandwidth </a:t>
            </a:r>
          </a:p>
        </p:txBody>
      </p:sp>
      <p:sp>
        <p:nvSpPr>
          <p:cNvPr id="100" name="TextBox 99">
            <a:extLst>
              <a:ext uri="{FF2B5EF4-FFF2-40B4-BE49-F238E27FC236}">
                <a16:creationId xmlns:a16="http://schemas.microsoft.com/office/drawing/2014/main" id="{0799AB95-9902-496D-98D0-9DBB43E9C46F}"/>
              </a:ext>
            </a:extLst>
          </p:cNvPr>
          <p:cNvSpPr txBox="1"/>
          <p:nvPr/>
        </p:nvSpPr>
        <p:spPr>
          <a:xfrm>
            <a:off x="3865907" y="4055831"/>
            <a:ext cx="1456644"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X86 Hosting Service</a:t>
            </a:r>
          </a:p>
        </p:txBody>
      </p:sp>
      <p:sp>
        <p:nvSpPr>
          <p:cNvPr id="101" name="TextBox 100">
            <a:extLst>
              <a:ext uri="{FF2B5EF4-FFF2-40B4-BE49-F238E27FC236}">
                <a16:creationId xmlns:a16="http://schemas.microsoft.com/office/drawing/2014/main" id="{7ABFB965-DE9E-46A8-B0E0-F0B83CC30B85}"/>
              </a:ext>
            </a:extLst>
          </p:cNvPr>
          <p:cNvSpPr txBox="1"/>
          <p:nvPr/>
        </p:nvSpPr>
        <p:spPr>
          <a:xfrm>
            <a:off x="3865907" y="4386002"/>
            <a:ext cx="1440626" cy="215444"/>
          </a:xfrm>
          <a:prstGeom prst="rect">
            <a:avLst/>
          </a:prstGeom>
          <a:solidFill>
            <a:srgbClr val="002060"/>
          </a:solidFill>
        </p:spPr>
        <p:txBody>
          <a:bodyPr wrap="square" rtlCol="0">
            <a:spAutoFit/>
          </a:bodyPr>
          <a:lstStyle/>
          <a:p>
            <a:pPr algn="ctr"/>
            <a:r>
              <a:rPr lang="en-ZA" sz="800" dirty="0">
                <a:solidFill>
                  <a:schemeClr val="bg1">
                    <a:lumMod val="65000"/>
                  </a:schemeClr>
                </a:solidFill>
              </a:rPr>
              <a:t>Open Systems Backup</a:t>
            </a:r>
          </a:p>
        </p:txBody>
      </p:sp>
      <p:sp>
        <p:nvSpPr>
          <p:cNvPr id="102" name="TextBox 101">
            <a:extLst>
              <a:ext uri="{FF2B5EF4-FFF2-40B4-BE49-F238E27FC236}">
                <a16:creationId xmlns:a16="http://schemas.microsoft.com/office/drawing/2014/main" id="{A7F07643-A965-4273-99DB-B3FC114BAF99}"/>
              </a:ext>
            </a:extLst>
          </p:cNvPr>
          <p:cNvSpPr txBox="1"/>
          <p:nvPr/>
        </p:nvSpPr>
        <p:spPr>
          <a:xfrm>
            <a:off x="2329850" y="5386310"/>
            <a:ext cx="1440626"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Authentication</a:t>
            </a:r>
          </a:p>
        </p:txBody>
      </p:sp>
      <p:sp>
        <p:nvSpPr>
          <p:cNvPr id="103" name="TextBox 102">
            <a:extLst>
              <a:ext uri="{FF2B5EF4-FFF2-40B4-BE49-F238E27FC236}">
                <a16:creationId xmlns:a16="http://schemas.microsoft.com/office/drawing/2014/main" id="{F845FDCB-AB95-4E75-8F56-F610ABC1E3C5}"/>
              </a:ext>
            </a:extLst>
          </p:cNvPr>
          <p:cNvSpPr txBox="1"/>
          <p:nvPr/>
        </p:nvSpPr>
        <p:spPr>
          <a:xfrm>
            <a:off x="3873339" y="5384821"/>
            <a:ext cx="1456644"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Network Protection</a:t>
            </a:r>
          </a:p>
        </p:txBody>
      </p:sp>
      <p:sp>
        <p:nvSpPr>
          <p:cNvPr id="104" name="TextBox 103">
            <a:extLst>
              <a:ext uri="{FF2B5EF4-FFF2-40B4-BE49-F238E27FC236}">
                <a16:creationId xmlns:a16="http://schemas.microsoft.com/office/drawing/2014/main" id="{801D9EE6-A89D-4CD7-9E20-F6DDC33AC3C5}"/>
              </a:ext>
            </a:extLst>
          </p:cNvPr>
          <p:cNvSpPr txBox="1"/>
          <p:nvPr/>
        </p:nvSpPr>
        <p:spPr>
          <a:xfrm>
            <a:off x="1341690" y="6028176"/>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ESM</a:t>
            </a:r>
          </a:p>
        </p:txBody>
      </p:sp>
      <p:sp>
        <p:nvSpPr>
          <p:cNvPr id="105" name="TextBox 104">
            <a:extLst>
              <a:ext uri="{FF2B5EF4-FFF2-40B4-BE49-F238E27FC236}">
                <a16:creationId xmlns:a16="http://schemas.microsoft.com/office/drawing/2014/main" id="{EFD729C1-A7A2-4772-82C2-A7D4EA26F0B8}"/>
              </a:ext>
            </a:extLst>
          </p:cNvPr>
          <p:cNvSpPr txBox="1"/>
          <p:nvPr/>
        </p:nvSpPr>
        <p:spPr>
          <a:xfrm>
            <a:off x="2322418" y="6029665"/>
            <a:ext cx="3000133"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Service Operation</a:t>
            </a:r>
          </a:p>
        </p:txBody>
      </p:sp>
      <p:sp>
        <p:nvSpPr>
          <p:cNvPr id="106" name="TextBox 105">
            <a:extLst>
              <a:ext uri="{FF2B5EF4-FFF2-40B4-BE49-F238E27FC236}">
                <a16:creationId xmlns:a16="http://schemas.microsoft.com/office/drawing/2014/main" id="{73794E7B-8F65-4F9B-9848-F8299934D0AF}"/>
              </a:ext>
            </a:extLst>
          </p:cNvPr>
          <p:cNvSpPr txBox="1"/>
          <p:nvPr/>
        </p:nvSpPr>
        <p:spPr>
          <a:xfrm>
            <a:off x="1341690" y="5694087"/>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Security</a:t>
            </a:r>
          </a:p>
        </p:txBody>
      </p:sp>
      <p:sp>
        <p:nvSpPr>
          <p:cNvPr id="107" name="TextBox 106">
            <a:extLst>
              <a:ext uri="{FF2B5EF4-FFF2-40B4-BE49-F238E27FC236}">
                <a16:creationId xmlns:a16="http://schemas.microsoft.com/office/drawing/2014/main" id="{5689FA27-0AE3-45EF-B46E-B1C4B6C76F88}"/>
              </a:ext>
            </a:extLst>
          </p:cNvPr>
          <p:cNvSpPr txBox="1"/>
          <p:nvPr/>
        </p:nvSpPr>
        <p:spPr>
          <a:xfrm>
            <a:off x="2322418" y="5695576"/>
            <a:ext cx="3007565"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Server Protection</a:t>
            </a:r>
          </a:p>
        </p:txBody>
      </p:sp>
      <p:sp>
        <p:nvSpPr>
          <p:cNvPr id="108" name="TextBox 107">
            <a:extLst>
              <a:ext uri="{FF2B5EF4-FFF2-40B4-BE49-F238E27FC236}">
                <a16:creationId xmlns:a16="http://schemas.microsoft.com/office/drawing/2014/main" id="{53C00183-5ED7-4F63-AB64-301458D5F9AB}"/>
              </a:ext>
            </a:extLst>
          </p:cNvPr>
          <p:cNvSpPr txBox="1"/>
          <p:nvPr/>
        </p:nvSpPr>
        <p:spPr>
          <a:xfrm>
            <a:off x="1356552" y="5062781"/>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Data Centre</a:t>
            </a:r>
          </a:p>
        </p:txBody>
      </p:sp>
      <p:sp>
        <p:nvSpPr>
          <p:cNvPr id="109" name="TextBox 108">
            <a:extLst>
              <a:ext uri="{FF2B5EF4-FFF2-40B4-BE49-F238E27FC236}">
                <a16:creationId xmlns:a16="http://schemas.microsoft.com/office/drawing/2014/main" id="{6A000347-632D-494C-AA35-3BA8746A8C68}"/>
              </a:ext>
            </a:extLst>
          </p:cNvPr>
          <p:cNvSpPr txBox="1"/>
          <p:nvPr/>
        </p:nvSpPr>
        <p:spPr>
          <a:xfrm>
            <a:off x="2337280" y="5064270"/>
            <a:ext cx="3000133"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Data Centre Hosting</a:t>
            </a:r>
          </a:p>
        </p:txBody>
      </p:sp>
      <p:cxnSp>
        <p:nvCxnSpPr>
          <p:cNvPr id="58" name="Straight Connector 57">
            <a:extLst>
              <a:ext uri="{FF2B5EF4-FFF2-40B4-BE49-F238E27FC236}">
                <a16:creationId xmlns:a16="http://schemas.microsoft.com/office/drawing/2014/main" id="{B41B6540-406F-8617-0136-33AC0D34178A}"/>
              </a:ext>
            </a:extLst>
          </p:cNvPr>
          <p:cNvCxnSpPr/>
          <p:nvPr/>
        </p:nvCxnSpPr>
        <p:spPr bwMode="auto">
          <a:xfrm>
            <a:off x="4609745" y="1136061"/>
            <a:ext cx="0" cy="2290899"/>
          </a:xfrm>
          <a:prstGeom prst="line">
            <a:avLst/>
          </a:prstGeom>
          <a:noFill/>
          <a:ln w="12700" cap="flat" cmpd="sng" algn="ctr">
            <a:solidFill>
              <a:schemeClr val="accent1"/>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sp>
        <p:nvSpPr>
          <p:cNvPr id="59" name="AutoShape 88">
            <a:extLst>
              <a:ext uri="{FF2B5EF4-FFF2-40B4-BE49-F238E27FC236}">
                <a16:creationId xmlns:a16="http://schemas.microsoft.com/office/drawing/2014/main" id="{255AA410-1B1A-1A7A-2832-E66C51C7EB3D}"/>
              </a:ext>
            </a:extLst>
          </p:cNvPr>
          <p:cNvSpPr>
            <a:spLocks noChangeArrowheads="1"/>
          </p:cNvSpPr>
          <p:nvPr/>
        </p:nvSpPr>
        <p:spPr bwMode="auto">
          <a:xfrm flipH="1">
            <a:off x="7423252" y="2750321"/>
            <a:ext cx="59773" cy="173090"/>
          </a:xfrm>
          <a:prstGeom prst="flowChartDecision">
            <a:avLst/>
          </a:prstGeom>
          <a:solidFill>
            <a:schemeClr val="tx1"/>
          </a:solidFill>
          <a:ln w="9525">
            <a:solidFill>
              <a:schemeClr val="tx1"/>
            </a:solidFill>
            <a:miter lim="800000"/>
            <a:headEnd/>
            <a:tailEnd/>
          </a:ln>
        </p:spPr>
        <p:txBody>
          <a:bodyPr wrap="none" anchor="ctr"/>
          <a:lstStyle/>
          <a:p>
            <a:endParaRPr lang="en-US" dirty="0">
              <a:solidFill>
                <a:srgbClr val="000000"/>
              </a:solidFill>
            </a:endParaRPr>
          </a:p>
        </p:txBody>
      </p:sp>
    </p:spTree>
    <p:extLst>
      <p:ext uri="{BB962C8B-B14F-4D97-AF65-F5344CB8AC3E}">
        <p14:creationId xmlns:p14="http://schemas.microsoft.com/office/powerpoint/2010/main" val="1698356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A5A3DE7-2413-4E61-8EAC-54C9F8E78F9C}"/>
              </a:ext>
            </a:extLst>
          </p:cNvPr>
          <p:cNvCxnSpPr/>
          <p:nvPr/>
        </p:nvCxnSpPr>
        <p:spPr>
          <a:xfrm flipV="1">
            <a:off x="8571003" y="1013700"/>
            <a:ext cx="0"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2AB5512D-F2E2-4525-99AE-8C8574774491}"/>
              </a:ext>
            </a:extLst>
          </p:cNvPr>
          <p:cNvCxnSpPr/>
          <p:nvPr/>
        </p:nvCxnSpPr>
        <p:spPr>
          <a:xfrm flipH="1" flipV="1">
            <a:off x="3820126" y="979316"/>
            <a:ext cx="1"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936FC05B-2CC9-407C-9DB0-F7FA2D920C52}"/>
              </a:ext>
            </a:extLst>
          </p:cNvPr>
          <p:cNvCxnSpPr/>
          <p:nvPr/>
        </p:nvCxnSpPr>
        <p:spPr>
          <a:xfrm flipV="1">
            <a:off x="5426593" y="979316"/>
            <a:ext cx="0" cy="2272710"/>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B265A51-452D-47E6-92C7-801EF43D92CF}"/>
              </a:ext>
            </a:extLst>
          </p:cNvPr>
          <p:cNvCxnSpPr/>
          <p:nvPr/>
        </p:nvCxnSpPr>
        <p:spPr>
          <a:xfrm flipV="1">
            <a:off x="6989135" y="1006612"/>
            <a:ext cx="0" cy="2272710"/>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0BF1227-3091-453F-B2A7-D614E64323A1}"/>
              </a:ext>
            </a:extLst>
          </p:cNvPr>
          <p:cNvSpPr txBox="1"/>
          <p:nvPr/>
        </p:nvSpPr>
        <p:spPr>
          <a:xfrm>
            <a:off x="1356644" y="0"/>
            <a:ext cx="3567752" cy="736550"/>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800">
                <a:solidFill>
                  <a:schemeClr val="lt1"/>
                </a:solidFill>
                <a:latin typeface="Arial" charset="0"/>
                <a:cs typeface="Arial"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sz="1600" dirty="0"/>
              <a:t>Database Hosting Service – </a:t>
            </a:r>
          </a:p>
          <a:p>
            <a:r>
              <a:rPr lang="en-ZA" sz="1600" dirty="0"/>
              <a:t>PostgreSQL</a:t>
            </a:r>
          </a:p>
        </p:txBody>
      </p:sp>
      <p:sp>
        <p:nvSpPr>
          <p:cNvPr id="7" name="TextBox 6">
            <a:extLst>
              <a:ext uri="{FF2B5EF4-FFF2-40B4-BE49-F238E27FC236}">
                <a16:creationId xmlns:a16="http://schemas.microsoft.com/office/drawing/2014/main" id="{470A513A-1702-45B6-8579-0BE9C396E689}"/>
              </a:ext>
            </a:extLst>
          </p:cNvPr>
          <p:cNvSpPr txBox="1"/>
          <p:nvPr/>
        </p:nvSpPr>
        <p:spPr>
          <a:xfrm>
            <a:off x="5871172" y="92211"/>
            <a:ext cx="2360082" cy="523220"/>
          </a:xfrm>
          <a:prstGeom prst="rect">
            <a:avLst/>
          </a:prstGeom>
          <a:solidFill>
            <a:srgbClr val="002060"/>
          </a:solidFill>
          <a:ln>
            <a:solidFill>
              <a:schemeClr val="tx1"/>
            </a:solidFill>
          </a:ln>
        </p:spPr>
        <p:txBody>
          <a:bodyPr wrap="square" rtlCol="0">
            <a:spAutoFit/>
          </a:bodyPr>
          <a:lstStyle/>
          <a:p>
            <a:pPr algn="ctr"/>
            <a:r>
              <a:rPr lang="en-ZA" sz="1400" dirty="0">
                <a:solidFill>
                  <a:schemeClr val="bg1"/>
                </a:solidFill>
              </a:rPr>
              <a:t>Technology Adoption Strategy</a:t>
            </a:r>
          </a:p>
        </p:txBody>
      </p:sp>
      <p:sp>
        <p:nvSpPr>
          <p:cNvPr id="8" name="Rectangle 7">
            <a:extLst>
              <a:ext uri="{FF2B5EF4-FFF2-40B4-BE49-F238E27FC236}">
                <a16:creationId xmlns:a16="http://schemas.microsoft.com/office/drawing/2014/main" id="{B2A13771-594F-4E1F-BB1C-95BFE89953CF}"/>
              </a:ext>
            </a:extLst>
          </p:cNvPr>
          <p:cNvSpPr/>
          <p:nvPr/>
        </p:nvSpPr>
        <p:spPr>
          <a:xfrm>
            <a:off x="8212952" y="92211"/>
            <a:ext cx="1224137" cy="523220"/>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rial" charset="0"/>
                <a:cs typeface="Arial" charset="0"/>
              </a:rPr>
              <a:t>N</a:t>
            </a:r>
          </a:p>
        </p:txBody>
      </p:sp>
      <p:sp>
        <p:nvSpPr>
          <p:cNvPr id="9" name="Rectangle 8">
            <a:extLst>
              <a:ext uri="{FF2B5EF4-FFF2-40B4-BE49-F238E27FC236}">
                <a16:creationId xmlns:a16="http://schemas.microsoft.com/office/drawing/2014/main" id="{B98FD237-6DDA-4537-9DFB-3D9C04951FB2}"/>
              </a:ext>
            </a:extLst>
          </p:cNvPr>
          <p:cNvSpPr/>
          <p:nvPr/>
        </p:nvSpPr>
        <p:spPr>
          <a:xfrm rot="16200000">
            <a:off x="464276" y="2170132"/>
            <a:ext cx="2221734" cy="337743"/>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dirty="0">
                <a:solidFill>
                  <a:schemeClr val="lt1"/>
                </a:solidFill>
                <a:latin typeface="Arial" charset="0"/>
                <a:cs typeface="Arial" charset="0"/>
              </a:rPr>
              <a:t>DBMS</a:t>
            </a:r>
          </a:p>
        </p:txBody>
      </p:sp>
      <p:grpSp>
        <p:nvGrpSpPr>
          <p:cNvPr id="10" name="Group 27">
            <a:extLst>
              <a:ext uri="{FF2B5EF4-FFF2-40B4-BE49-F238E27FC236}">
                <a16:creationId xmlns:a16="http://schemas.microsoft.com/office/drawing/2014/main" id="{B12C7645-B81D-421D-B25E-A4133E37B4DC}"/>
              </a:ext>
            </a:extLst>
          </p:cNvPr>
          <p:cNvGrpSpPr>
            <a:grpSpLocks/>
          </p:cNvGrpSpPr>
          <p:nvPr/>
        </p:nvGrpSpPr>
        <p:grpSpPr bwMode="auto">
          <a:xfrm>
            <a:off x="3820126" y="3279320"/>
            <a:ext cx="6321494" cy="708026"/>
            <a:chOff x="1247" y="2901"/>
            <a:chExt cx="4179" cy="446"/>
          </a:xfrm>
        </p:grpSpPr>
        <p:sp>
          <p:nvSpPr>
            <p:cNvPr id="11" name="Text Box 28">
              <a:extLst>
                <a:ext uri="{FF2B5EF4-FFF2-40B4-BE49-F238E27FC236}">
                  <a16:creationId xmlns:a16="http://schemas.microsoft.com/office/drawing/2014/main" id="{5FCF4BC1-0819-4A14-88D1-88F4BC753F98}"/>
                </a:ext>
              </a:extLst>
            </p:cNvPr>
            <p:cNvSpPr txBox="1">
              <a:spLocks noChangeArrowheads="1"/>
            </p:cNvSpPr>
            <p:nvPr/>
          </p:nvSpPr>
          <p:spPr bwMode="auto">
            <a:xfrm>
              <a:off x="1648" y="3085"/>
              <a:ext cx="361" cy="262"/>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2024	</a:t>
              </a:r>
            </a:p>
          </p:txBody>
        </p:sp>
        <p:sp>
          <p:nvSpPr>
            <p:cNvPr id="12" name="Line 29">
              <a:extLst>
                <a:ext uri="{FF2B5EF4-FFF2-40B4-BE49-F238E27FC236}">
                  <a16:creationId xmlns:a16="http://schemas.microsoft.com/office/drawing/2014/main" id="{A4A68448-8CD1-4E2A-B0FB-0C18665F34C6}"/>
                </a:ext>
              </a:extLst>
            </p:cNvPr>
            <p:cNvSpPr>
              <a:spLocks noChangeShapeType="1"/>
            </p:cNvSpPr>
            <p:nvPr/>
          </p:nvSpPr>
          <p:spPr bwMode="auto">
            <a:xfrm>
              <a:off x="1247"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3" name="Line 30">
              <a:extLst>
                <a:ext uri="{FF2B5EF4-FFF2-40B4-BE49-F238E27FC236}">
                  <a16:creationId xmlns:a16="http://schemas.microsoft.com/office/drawing/2014/main" id="{92711B10-EB1F-4C85-83A5-35E925C00ECF}"/>
                </a:ext>
              </a:extLst>
            </p:cNvPr>
            <p:cNvSpPr>
              <a:spLocks noChangeShapeType="1"/>
            </p:cNvSpPr>
            <p:nvPr/>
          </p:nvSpPr>
          <p:spPr bwMode="auto">
            <a:xfrm>
              <a:off x="1769"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4" name="Line 31">
              <a:extLst>
                <a:ext uri="{FF2B5EF4-FFF2-40B4-BE49-F238E27FC236}">
                  <a16:creationId xmlns:a16="http://schemas.microsoft.com/office/drawing/2014/main" id="{65F63A73-3B07-4A55-AC37-9D22A639748B}"/>
                </a:ext>
              </a:extLst>
            </p:cNvPr>
            <p:cNvSpPr>
              <a:spLocks noChangeShapeType="1"/>
            </p:cNvSpPr>
            <p:nvPr/>
          </p:nvSpPr>
          <p:spPr bwMode="auto">
            <a:xfrm>
              <a:off x="1508"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5" name="Line 32">
              <a:extLst>
                <a:ext uri="{FF2B5EF4-FFF2-40B4-BE49-F238E27FC236}">
                  <a16:creationId xmlns:a16="http://schemas.microsoft.com/office/drawing/2014/main" id="{05ADDADF-BEFD-44A7-9766-5C58126CC309}"/>
                </a:ext>
              </a:extLst>
            </p:cNvPr>
            <p:cNvSpPr>
              <a:spLocks noChangeShapeType="1"/>
            </p:cNvSpPr>
            <p:nvPr/>
          </p:nvSpPr>
          <p:spPr bwMode="auto">
            <a:xfrm>
              <a:off x="2029"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6" name="Text Box 33">
              <a:extLst>
                <a:ext uri="{FF2B5EF4-FFF2-40B4-BE49-F238E27FC236}">
                  <a16:creationId xmlns:a16="http://schemas.microsoft.com/office/drawing/2014/main" id="{45D17C97-D51C-4468-A68E-F8475EA6A7E6}"/>
                </a:ext>
              </a:extLst>
            </p:cNvPr>
            <p:cNvSpPr txBox="1">
              <a:spLocks noChangeArrowheads="1"/>
            </p:cNvSpPr>
            <p:nvPr/>
          </p:nvSpPr>
          <p:spPr bwMode="auto">
            <a:xfrm>
              <a:off x="1297"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17" name="Text Box 34">
              <a:extLst>
                <a:ext uri="{FF2B5EF4-FFF2-40B4-BE49-F238E27FC236}">
                  <a16:creationId xmlns:a16="http://schemas.microsoft.com/office/drawing/2014/main" id="{7FA93286-15E1-46F4-BAB1-4C854260E69E}"/>
                </a:ext>
              </a:extLst>
            </p:cNvPr>
            <p:cNvSpPr txBox="1">
              <a:spLocks noChangeArrowheads="1"/>
            </p:cNvSpPr>
            <p:nvPr/>
          </p:nvSpPr>
          <p:spPr bwMode="auto">
            <a:xfrm>
              <a:off x="1568"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18" name="Text Box 35">
              <a:extLst>
                <a:ext uri="{FF2B5EF4-FFF2-40B4-BE49-F238E27FC236}">
                  <a16:creationId xmlns:a16="http://schemas.microsoft.com/office/drawing/2014/main" id="{21740DB2-0594-4FE3-A74B-9D439B32EA9D}"/>
                </a:ext>
              </a:extLst>
            </p:cNvPr>
            <p:cNvSpPr txBox="1">
              <a:spLocks noChangeArrowheads="1"/>
            </p:cNvSpPr>
            <p:nvPr/>
          </p:nvSpPr>
          <p:spPr bwMode="auto">
            <a:xfrm>
              <a:off x="1809"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19" name="Text Box 36">
              <a:extLst>
                <a:ext uri="{FF2B5EF4-FFF2-40B4-BE49-F238E27FC236}">
                  <a16:creationId xmlns:a16="http://schemas.microsoft.com/office/drawing/2014/main" id="{1F671923-E5AE-49E5-8D6D-972DCFB34594}"/>
                </a:ext>
              </a:extLst>
            </p:cNvPr>
            <p:cNvSpPr txBox="1">
              <a:spLocks noChangeArrowheads="1"/>
            </p:cNvSpPr>
            <p:nvPr/>
          </p:nvSpPr>
          <p:spPr bwMode="auto">
            <a:xfrm>
              <a:off x="2065"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20" name="Text Box 37">
              <a:extLst>
                <a:ext uri="{FF2B5EF4-FFF2-40B4-BE49-F238E27FC236}">
                  <a16:creationId xmlns:a16="http://schemas.microsoft.com/office/drawing/2014/main" id="{CAD421F7-4865-4A9C-9F6D-3A739D83A1F4}"/>
                </a:ext>
              </a:extLst>
            </p:cNvPr>
            <p:cNvSpPr txBox="1">
              <a:spLocks noChangeArrowheads="1"/>
            </p:cNvSpPr>
            <p:nvPr/>
          </p:nvSpPr>
          <p:spPr bwMode="auto">
            <a:xfrm>
              <a:off x="2691"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2025</a:t>
              </a:r>
            </a:p>
          </p:txBody>
        </p:sp>
        <p:sp>
          <p:nvSpPr>
            <p:cNvPr id="21" name="Line 38">
              <a:extLst>
                <a:ext uri="{FF2B5EF4-FFF2-40B4-BE49-F238E27FC236}">
                  <a16:creationId xmlns:a16="http://schemas.microsoft.com/office/drawing/2014/main" id="{B553F1F7-BE8F-45EE-9129-2D636EB89CB1}"/>
                </a:ext>
              </a:extLst>
            </p:cNvPr>
            <p:cNvSpPr>
              <a:spLocks noChangeShapeType="1"/>
            </p:cNvSpPr>
            <p:nvPr/>
          </p:nvSpPr>
          <p:spPr bwMode="auto">
            <a:xfrm>
              <a:off x="2290"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22" name="Line 39">
              <a:extLst>
                <a:ext uri="{FF2B5EF4-FFF2-40B4-BE49-F238E27FC236}">
                  <a16:creationId xmlns:a16="http://schemas.microsoft.com/office/drawing/2014/main" id="{7FC4AC41-79C0-420B-BC3A-77A05DCF1406}"/>
                </a:ext>
              </a:extLst>
            </p:cNvPr>
            <p:cNvSpPr>
              <a:spLocks noChangeShapeType="1"/>
            </p:cNvSpPr>
            <p:nvPr/>
          </p:nvSpPr>
          <p:spPr bwMode="auto">
            <a:xfrm>
              <a:off x="2812"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23" name="Line 40">
              <a:extLst>
                <a:ext uri="{FF2B5EF4-FFF2-40B4-BE49-F238E27FC236}">
                  <a16:creationId xmlns:a16="http://schemas.microsoft.com/office/drawing/2014/main" id="{B1435B45-3F9E-41F3-9F21-1216EF849F63}"/>
                </a:ext>
              </a:extLst>
            </p:cNvPr>
            <p:cNvSpPr>
              <a:spLocks noChangeShapeType="1"/>
            </p:cNvSpPr>
            <p:nvPr/>
          </p:nvSpPr>
          <p:spPr bwMode="auto">
            <a:xfrm>
              <a:off x="2551"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24" name="Line 41">
              <a:extLst>
                <a:ext uri="{FF2B5EF4-FFF2-40B4-BE49-F238E27FC236}">
                  <a16:creationId xmlns:a16="http://schemas.microsoft.com/office/drawing/2014/main" id="{97C76D6A-D546-4602-8852-2DDD0A8E8AFC}"/>
                </a:ext>
              </a:extLst>
            </p:cNvPr>
            <p:cNvSpPr>
              <a:spLocks noChangeShapeType="1"/>
            </p:cNvSpPr>
            <p:nvPr/>
          </p:nvSpPr>
          <p:spPr bwMode="auto">
            <a:xfrm>
              <a:off x="3072"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25" name="Text Box 42">
              <a:extLst>
                <a:ext uri="{FF2B5EF4-FFF2-40B4-BE49-F238E27FC236}">
                  <a16:creationId xmlns:a16="http://schemas.microsoft.com/office/drawing/2014/main" id="{145827DA-2DFB-4F52-9407-8B1781392F47}"/>
                </a:ext>
              </a:extLst>
            </p:cNvPr>
            <p:cNvSpPr txBox="1">
              <a:spLocks noChangeArrowheads="1"/>
            </p:cNvSpPr>
            <p:nvPr/>
          </p:nvSpPr>
          <p:spPr bwMode="auto">
            <a:xfrm>
              <a:off x="2340"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26" name="Text Box 43">
              <a:extLst>
                <a:ext uri="{FF2B5EF4-FFF2-40B4-BE49-F238E27FC236}">
                  <a16:creationId xmlns:a16="http://schemas.microsoft.com/office/drawing/2014/main" id="{A7FE9E92-77D3-42A6-BC98-926E8F72C68D}"/>
                </a:ext>
              </a:extLst>
            </p:cNvPr>
            <p:cNvSpPr txBox="1">
              <a:spLocks noChangeArrowheads="1"/>
            </p:cNvSpPr>
            <p:nvPr/>
          </p:nvSpPr>
          <p:spPr bwMode="auto">
            <a:xfrm>
              <a:off x="2611"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27" name="Text Box 44">
              <a:extLst>
                <a:ext uri="{FF2B5EF4-FFF2-40B4-BE49-F238E27FC236}">
                  <a16:creationId xmlns:a16="http://schemas.microsoft.com/office/drawing/2014/main" id="{EE95955C-F883-45F4-A278-21DCEAE56A9D}"/>
                </a:ext>
              </a:extLst>
            </p:cNvPr>
            <p:cNvSpPr txBox="1">
              <a:spLocks noChangeArrowheads="1"/>
            </p:cNvSpPr>
            <p:nvPr/>
          </p:nvSpPr>
          <p:spPr bwMode="auto">
            <a:xfrm>
              <a:off x="2852"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28" name="Text Box 45">
              <a:extLst>
                <a:ext uri="{FF2B5EF4-FFF2-40B4-BE49-F238E27FC236}">
                  <a16:creationId xmlns:a16="http://schemas.microsoft.com/office/drawing/2014/main" id="{F9A34459-3E96-41B1-B8AA-11C9DE4972BD}"/>
                </a:ext>
              </a:extLst>
            </p:cNvPr>
            <p:cNvSpPr txBox="1">
              <a:spLocks noChangeArrowheads="1"/>
            </p:cNvSpPr>
            <p:nvPr/>
          </p:nvSpPr>
          <p:spPr bwMode="auto">
            <a:xfrm>
              <a:off x="3108"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29" name="Text Box 46">
              <a:extLst>
                <a:ext uri="{FF2B5EF4-FFF2-40B4-BE49-F238E27FC236}">
                  <a16:creationId xmlns:a16="http://schemas.microsoft.com/office/drawing/2014/main" id="{F9C59709-0E36-485B-A200-EB459E9FB86D}"/>
                </a:ext>
              </a:extLst>
            </p:cNvPr>
            <p:cNvSpPr txBox="1">
              <a:spLocks noChangeArrowheads="1"/>
            </p:cNvSpPr>
            <p:nvPr/>
          </p:nvSpPr>
          <p:spPr bwMode="auto">
            <a:xfrm>
              <a:off x="3734"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2026</a:t>
              </a:r>
            </a:p>
          </p:txBody>
        </p:sp>
        <p:sp>
          <p:nvSpPr>
            <p:cNvPr id="30" name="Line 47">
              <a:extLst>
                <a:ext uri="{FF2B5EF4-FFF2-40B4-BE49-F238E27FC236}">
                  <a16:creationId xmlns:a16="http://schemas.microsoft.com/office/drawing/2014/main" id="{69274542-FCB5-4838-AD28-ED856067A10B}"/>
                </a:ext>
              </a:extLst>
            </p:cNvPr>
            <p:cNvSpPr>
              <a:spLocks noChangeShapeType="1"/>
            </p:cNvSpPr>
            <p:nvPr/>
          </p:nvSpPr>
          <p:spPr bwMode="auto">
            <a:xfrm>
              <a:off x="3333"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31" name="Line 48">
              <a:extLst>
                <a:ext uri="{FF2B5EF4-FFF2-40B4-BE49-F238E27FC236}">
                  <a16:creationId xmlns:a16="http://schemas.microsoft.com/office/drawing/2014/main" id="{CC45A328-112C-4FF5-8123-893C731BCD96}"/>
                </a:ext>
              </a:extLst>
            </p:cNvPr>
            <p:cNvSpPr>
              <a:spLocks noChangeShapeType="1"/>
            </p:cNvSpPr>
            <p:nvPr/>
          </p:nvSpPr>
          <p:spPr bwMode="auto">
            <a:xfrm>
              <a:off x="3855"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32" name="Line 49">
              <a:extLst>
                <a:ext uri="{FF2B5EF4-FFF2-40B4-BE49-F238E27FC236}">
                  <a16:creationId xmlns:a16="http://schemas.microsoft.com/office/drawing/2014/main" id="{6305F94F-F4E8-4A7E-A866-667332431E52}"/>
                </a:ext>
              </a:extLst>
            </p:cNvPr>
            <p:cNvSpPr>
              <a:spLocks noChangeShapeType="1"/>
            </p:cNvSpPr>
            <p:nvPr/>
          </p:nvSpPr>
          <p:spPr bwMode="auto">
            <a:xfrm>
              <a:off x="3594"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33" name="Line 50">
              <a:extLst>
                <a:ext uri="{FF2B5EF4-FFF2-40B4-BE49-F238E27FC236}">
                  <a16:creationId xmlns:a16="http://schemas.microsoft.com/office/drawing/2014/main" id="{69F6DA62-C943-4A6B-889D-E4BD86837FE1}"/>
                </a:ext>
              </a:extLst>
            </p:cNvPr>
            <p:cNvSpPr>
              <a:spLocks noChangeShapeType="1"/>
            </p:cNvSpPr>
            <p:nvPr/>
          </p:nvSpPr>
          <p:spPr bwMode="auto">
            <a:xfrm>
              <a:off x="4115"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34" name="Text Box 51">
              <a:extLst>
                <a:ext uri="{FF2B5EF4-FFF2-40B4-BE49-F238E27FC236}">
                  <a16:creationId xmlns:a16="http://schemas.microsoft.com/office/drawing/2014/main" id="{1198BE78-27B0-4C6A-A6B6-A7B818AA0515}"/>
                </a:ext>
              </a:extLst>
            </p:cNvPr>
            <p:cNvSpPr txBox="1">
              <a:spLocks noChangeArrowheads="1"/>
            </p:cNvSpPr>
            <p:nvPr/>
          </p:nvSpPr>
          <p:spPr bwMode="auto">
            <a:xfrm>
              <a:off x="3383"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35" name="Text Box 52">
              <a:extLst>
                <a:ext uri="{FF2B5EF4-FFF2-40B4-BE49-F238E27FC236}">
                  <a16:creationId xmlns:a16="http://schemas.microsoft.com/office/drawing/2014/main" id="{E4A2B07B-0239-4F13-ADB4-D75035251071}"/>
                </a:ext>
              </a:extLst>
            </p:cNvPr>
            <p:cNvSpPr txBox="1">
              <a:spLocks noChangeArrowheads="1"/>
            </p:cNvSpPr>
            <p:nvPr/>
          </p:nvSpPr>
          <p:spPr bwMode="auto">
            <a:xfrm>
              <a:off x="3654"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36" name="Text Box 53">
              <a:extLst>
                <a:ext uri="{FF2B5EF4-FFF2-40B4-BE49-F238E27FC236}">
                  <a16:creationId xmlns:a16="http://schemas.microsoft.com/office/drawing/2014/main" id="{81456D46-B529-4982-A0B0-6E7FDE08A6B2}"/>
                </a:ext>
              </a:extLst>
            </p:cNvPr>
            <p:cNvSpPr txBox="1">
              <a:spLocks noChangeArrowheads="1"/>
            </p:cNvSpPr>
            <p:nvPr/>
          </p:nvSpPr>
          <p:spPr bwMode="auto">
            <a:xfrm>
              <a:off x="3895"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37" name="Text Box 54">
              <a:extLst>
                <a:ext uri="{FF2B5EF4-FFF2-40B4-BE49-F238E27FC236}">
                  <a16:creationId xmlns:a16="http://schemas.microsoft.com/office/drawing/2014/main" id="{DCE5E267-CFFA-4342-8975-F4F81C810384}"/>
                </a:ext>
              </a:extLst>
            </p:cNvPr>
            <p:cNvSpPr txBox="1">
              <a:spLocks noChangeArrowheads="1"/>
            </p:cNvSpPr>
            <p:nvPr/>
          </p:nvSpPr>
          <p:spPr bwMode="auto">
            <a:xfrm>
              <a:off x="4151"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38" name="Text Box 55">
              <a:extLst>
                <a:ext uri="{FF2B5EF4-FFF2-40B4-BE49-F238E27FC236}">
                  <a16:creationId xmlns:a16="http://schemas.microsoft.com/office/drawing/2014/main" id="{0D320315-D088-4737-A65C-AF76908BAC7A}"/>
                </a:ext>
              </a:extLst>
            </p:cNvPr>
            <p:cNvSpPr txBox="1">
              <a:spLocks noChangeArrowheads="1"/>
            </p:cNvSpPr>
            <p:nvPr/>
          </p:nvSpPr>
          <p:spPr bwMode="auto">
            <a:xfrm>
              <a:off x="4777"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2027</a:t>
              </a:r>
            </a:p>
          </p:txBody>
        </p:sp>
        <p:sp>
          <p:nvSpPr>
            <p:cNvPr id="39" name="Line 56">
              <a:extLst>
                <a:ext uri="{FF2B5EF4-FFF2-40B4-BE49-F238E27FC236}">
                  <a16:creationId xmlns:a16="http://schemas.microsoft.com/office/drawing/2014/main" id="{E43AC9FC-8A57-41A3-8BD3-B02629DB7D27}"/>
                </a:ext>
              </a:extLst>
            </p:cNvPr>
            <p:cNvSpPr>
              <a:spLocks noChangeShapeType="1"/>
            </p:cNvSpPr>
            <p:nvPr/>
          </p:nvSpPr>
          <p:spPr bwMode="auto">
            <a:xfrm>
              <a:off x="4376"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40" name="Line 57">
              <a:extLst>
                <a:ext uri="{FF2B5EF4-FFF2-40B4-BE49-F238E27FC236}">
                  <a16:creationId xmlns:a16="http://schemas.microsoft.com/office/drawing/2014/main" id="{99E484C7-24EE-4DAA-B706-D84BE7B4DC3A}"/>
                </a:ext>
              </a:extLst>
            </p:cNvPr>
            <p:cNvSpPr>
              <a:spLocks noChangeShapeType="1"/>
            </p:cNvSpPr>
            <p:nvPr/>
          </p:nvSpPr>
          <p:spPr bwMode="auto">
            <a:xfrm>
              <a:off x="4385"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41" name="Line 58">
              <a:extLst>
                <a:ext uri="{FF2B5EF4-FFF2-40B4-BE49-F238E27FC236}">
                  <a16:creationId xmlns:a16="http://schemas.microsoft.com/office/drawing/2014/main" id="{85552766-E128-4469-9D45-04908802CEC6}"/>
                </a:ext>
              </a:extLst>
            </p:cNvPr>
            <p:cNvSpPr>
              <a:spLocks noChangeShapeType="1"/>
            </p:cNvSpPr>
            <p:nvPr/>
          </p:nvSpPr>
          <p:spPr bwMode="auto">
            <a:xfrm>
              <a:off x="4898"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42" name="Line 59">
              <a:extLst>
                <a:ext uri="{FF2B5EF4-FFF2-40B4-BE49-F238E27FC236}">
                  <a16:creationId xmlns:a16="http://schemas.microsoft.com/office/drawing/2014/main" id="{550731B3-33A8-4B2D-BD86-51F0F07CDA74}"/>
                </a:ext>
              </a:extLst>
            </p:cNvPr>
            <p:cNvSpPr>
              <a:spLocks noChangeShapeType="1"/>
            </p:cNvSpPr>
            <p:nvPr/>
          </p:nvSpPr>
          <p:spPr bwMode="auto">
            <a:xfrm>
              <a:off x="4637"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43" name="Line 60">
              <a:extLst>
                <a:ext uri="{FF2B5EF4-FFF2-40B4-BE49-F238E27FC236}">
                  <a16:creationId xmlns:a16="http://schemas.microsoft.com/office/drawing/2014/main" id="{F327B926-BC96-4CC6-8BD9-13CD19120EEA}"/>
                </a:ext>
              </a:extLst>
            </p:cNvPr>
            <p:cNvSpPr>
              <a:spLocks noChangeShapeType="1"/>
            </p:cNvSpPr>
            <p:nvPr/>
          </p:nvSpPr>
          <p:spPr bwMode="auto">
            <a:xfrm>
              <a:off x="5158"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44" name="Text Box 61">
              <a:extLst>
                <a:ext uri="{FF2B5EF4-FFF2-40B4-BE49-F238E27FC236}">
                  <a16:creationId xmlns:a16="http://schemas.microsoft.com/office/drawing/2014/main" id="{ACC9F960-F7B3-42FF-AE22-EB2DA94176D8}"/>
                </a:ext>
              </a:extLst>
            </p:cNvPr>
            <p:cNvSpPr txBox="1">
              <a:spLocks noChangeArrowheads="1"/>
            </p:cNvSpPr>
            <p:nvPr/>
          </p:nvSpPr>
          <p:spPr bwMode="auto">
            <a:xfrm>
              <a:off x="4426"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45" name="Text Box 62">
              <a:extLst>
                <a:ext uri="{FF2B5EF4-FFF2-40B4-BE49-F238E27FC236}">
                  <a16:creationId xmlns:a16="http://schemas.microsoft.com/office/drawing/2014/main" id="{EAFBDA9C-017D-452E-BD65-6E7D9BAFFC10}"/>
                </a:ext>
              </a:extLst>
            </p:cNvPr>
            <p:cNvSpPr txBox="1">
              <a:spLocks noChangeArrowheads="1"/>
            </p:cNvSpPr>
            <p:nvPr/>
          </p:nvSpPr>
          <p:spPr bwMode="auto">
            <a:xfrm>
              <a:off x="4697"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46" name="Text Box 63">
              <a:extLst>
                <a:ext uri="{FF2B5EF4-FFF2-40B4-BE49-F238E27FC236}">
                  <a16:creationId xmlns:a16="http://schemas.microsoft.com/office/drawing/2014/main" id="{D1A4981C-7CD5-4631-AE6B-DE90894566B5}"/>
                </a:ext>
              </a:extLst>
            </p:cNvPr>
            <p:cNvSpPr txBox="1">
              <a:spLocks noChangeArrowheads="1"/>
            </p:cNvSpPr>
            <p:nvPr/>
          </p:nvSpPr>
          <p:spPr bwMode="auto">
            <a:xfrm>
              <a:off x="4938"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47" name="Text Box 64">
              <a:extLst>
                <a:ext uri="{FF2B5EF4-FFF2-40B4-BE49-F238E27FC236}">
                  <a16:creationId xmlns:a16="http://schemas.microsoft.com/office/drawing/2014/main" id="{77B4F474-2505-421A-AA9B-8E8D98217345}"/>
                </a:ext>
              </a:extLst>
            </p:cNvPr>
            <p:cNvSpPr txBox="1">
              <a:spLocks noChangeArrowheads="1"/>
            </p:cNvSpPr>
            <p:nvPr/>
          </p:nvSpPr>
          <p:spPr bwMode="auto">
            <a:xfrm>
              <a:off x="5194"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48" name="Line 65">
              <a:extLst>
                <a:ext uri="{FF2B5EF4-FFF2-40B4-BE49-F238E27FC236}">
                  <a16:creationId xmlns:a16="http://schemas.microsoft.com/office/drawing/2014/main" id="{D7719BAA-86B4-4DF1-92FB-91275DDF06B4}"/>
                </a:ext>
              </a:extLst>
            </p:cNvPr>
            <p:cNvSpPr>
              <a:spLocks noChangeShapeType="1"/>
            </p:cNvSpPr>
            <p:nvPr/>
          </p:nvSpPr>
          <p:spPr bwMode="auto">
            <a:xfrm>
              <a:off x="5426"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49" name="Line 66">
              <a:extLst>
                <a:ext uri="{FF2B5EF4-FFF2-40B4-BE49-F238E27FC236}">
                  <a16:creationId xmlns:a16="http://schemas.microsoft.com/office/drawing/2014/main" id="{EC2F2559-AD2F-4A7E-B119-24112EAD6F29}"/>
                </a:ext>
              </a:extLst>
            </p:cNvPr>
            <p:cNvSpPr>
              <a:spLocks noChangeShapeType="1"/>
            </p:cNvSpPr>
            <p:nvPr/>
          </p:nvSpPr>
          <p:spPr bwMode="auto">
            <a:xfrm>
              <a:off x="3341"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50" name="Line 67">
              <a:extLst>
                <a:ext uri="{FF2B5EF4-FFF2-40B4-BE49-F238E27FC236}">
                  <a16:creationId xmlns:a16="http://schemas.microsoft.com/office/drawing/2014/main" id="{DCF605A8-CA8C-40EB-8592-A42E005AACCC}"/>
                </a:ext>
              </a:extLst>
            </p:cNvPr>
            <p:cNvSpPr>
              <a:spLocks noChangeShapeType="1"/>
            </p:cNvSpPr>
            <p:nvPr/>
          </p:nvSpPr>
          <p:spPr bwMode="auto">
            <a:xfrm>
              <a:off x="2309"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51" name="Line 68">
              <a:extLst>
                <a:ext uri="{FF2B5EF4-FFF2-40B4-BE49-F238E27FC236}">
                  <a16:creationId xmlns:a16="http://schemas.microsoft.com/office/drawing/2014/main" id="{6D2D20D5-1CC3-471A-98C4-5B0D9E663687}"/>
                </a:ext>
              </a:extLst>
            </p:cNvPr>
            <p:cNvSpPr>
              <a:spLocks noChangeShapeType="1"/>
            </p:cNvSpPr>
            <p:nvPr/>
          </p:nvSpPr>
          <p:spPr bwMode="auto">
            <a:xfrm>
              <a:off x="1247"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grpSp>
      <p:cxnSp>
        <p:nvCxnSpPr>
          <p:cNvPr id="52" name="Straight Connector 51">
            <a:extLst>
              <a:ext uri="{FF2B5EF4-FFF2-40B4-BE49-F238E27FC236}">
                <a16:creationId xmlns:a16="http://schemas.microsoft.com/office/drawing/2014/main" id="{8AD796D8-7D5C-44FA-8580-B771463DCF5C}"/>
              </a:ext>
            </a:extLst>
          </p:cNvPr>
          <p:cNvCxnSpPr/>
          <p:nvPr/>
        </p:nvCxnSpPr>
        <p:spPr>
          <a:xfrm flipV="1">
            <a:off x="10135460" y="1013700"/>
            <a:ext cx="0"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01610A46-54E4-4CB6-A520-29998D7F1BAB}"/>
              </a:ext>
            </a:extLst>
          </p:cNvPr>
          <p:cNvCxnSpPr>
            <a:cxnSpLocks/>
          </p:cNvCxnSpPr>
          <p:nvPr/>
        </p:nvCxnSpPr>
        <p:spPr>
          <a:xfrm>
            <a:off x="3505075" y="3825423"/>
            <a:ext cx="6827810" cy="0"/>
          </a:xfrm>
          <a:prstGeom prst="line">
            <a:avLst/>
          </a:prstGeom>
          <a:ln>
            <a:solidFill>
              <a:srgbClr val="000408"/>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3A24A399-E512-4104-8927-44754595A05A}"/>
              </a:ext>
            </a:extLst>
          </p:cNvPr>
          <p:cNvSpPr txBox="1"/>
          <p:nvPr/>
        </p:nvSpPr>
        <p:spPr>
          <a:xfrm>
            <a:off x="2512382" y="736550"/>
            <a:ext cx="1702554" cy="246221"/>
          </a:xfrm>
          <a:prstGeom prst="rect">
            <a:avLst/>
          </a:prstGeom>
          <a:noFill/>
        </p:spPr>
        <p:txBody>
          <a:bodyPr wrap="square" rtlCol="0">
            <a:spAutoFit/>
          </a:bodyPr>
          <a:lstStyle/>
          <a:p>
            <a:r>
              <a:rPr lang="en-ZA" sz="1000" dirty="0">
                <a:solidFill>
                  <a:srgbClr val="000408"/>
                </a:solidFill>
              </a:rPr>
              <a:t>Mainstream Support</a:t>
            </a:r>
          </a:p>
        </p:txBody>
      </p:sp>
      <p:cxnSp>
        <p:nvCxnSpPr>
          <p:cNvPr id="64" name="Elbow Connector 146">
            <a:extLst>
              <a:ext uri="{FF2B5EF4-FFF2-40B4-BE49-F238E27FC236}">
                <a16:creationId xmlns:a16="http://schemas.microsoft.com/office/drawing/2014/main" id="{1EDEF70A-26BF-4974-9A89-53E7E517E7A3}"/>
              </a:ext>
            </a:extLst>
          </p:cNvPr>
          <p:cNvCxnSpPr>
            <a:cxnSpLocks/>
          </p:cNvCxnSpPr>
          <p:nvPr/>
        </p:nvCxnSpPr>
        <p:spPr>
          <a:xfrm rot="16200000" flipV="1">
            <a:off x="3251473" y="1054026"/>
            <a:ext cx="1476931" cy="1358324"/>
          </a:xfrm>
          <a:prstGeom prst="bentConnector3">
            <a:avLst>
              <a:gd name="adj1" fmla="val 85450"/>
            </a:avLst>
          </a:prstGeom>
          <a:ln w="3175">
            <a:solidFill>
              <a:schemeClr val="bg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75" name="Rectangle 74">
            <a:extLst>
              <a:ext uri="{FF2B5EF4-FFF2-40B4-BE49-F238E27FC236}">
                <a16:creationId xmlns:a16="http://schemas.microsoft.com/office/drawing/2014/main" id="{FE0F4DEF-155F-412C-93CE-1EC5A8ED597B}"/>
              </a:ext>
            </a:extLst>
          </p:cNvPr>
          <p:cNvSpPr/>
          <p:nvPr/>
        </p:nvSpPr>
        <p:spPr>
          <a:xfrm>
            <a:off x="5580357" y="3913586"/>
            <a:ext cx="5041462" cy="236081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ZA" sz="1100" b="1" u="sng" dirty="0">
                <a:solidFill>
                  <a:srgbClr val="000408"/>
                </a:solidFill>
              </a:rPr>
              <a:t>Notes:</a:t>
            </a:r>
          </a:p>
          <a:p>
            <a:r>
              <a:rPr lang="en-ZA" sz="1100" dirty="0">
                <a:solidFill>
                  <a:srgbClr val="000408"/>
                </a:solidFill>
              </a:rPr>
              <a:t>PostgreSQL is a open source Relational Database Management System</a:t>
            </a:r>
          </a:p>
          <a:p>
            <a:r>
              <a:rPr lang="en-ZA" sz="1100" dirty="0">
                <a:solidFill>
                  <a:srgbClr val="000408"/>
                </a:solidFill>
              </a:rPr>
              <a:t>New versions are indicated by the first part of the version, i.e. 11 or 12 and are released about once  year. Each major version receives bug fixes and if required security fixes that are released at least once every three months. More information on minor releases can be viewed at </a:t>
            </a:r>
            <a:r>
              <a:rPr lang="en-ZA" sz="1100" b="1" dirty="0">
                <a:solidFill>
                  <a:srgbClr val="000408"/>
                </a:solidFill>
                <a:hlinkClick r:id="rId2">
                  <a:extLst>
                    <a:ext uri="{A12FA001-AC4F-418D-AE19-62706E023703}">
                      <ahyp:hlinkClr xmlns:ahyp="http://schemas.microsoft.com/office/drawing/2018/hyperlinkcolor" val="tx"/>
                    </a:ext>
                  </a:extLst>
                </a:hlinkClick>
              </a:rPr>
              <a:t>minor release roadmap</a:t>
            </a:r>
            <a:r>
              <a:rPr lang="en-ZA" sz="1100" b="1" dirty="0">
                <a:solidFill>
                  <a:srgbClr val="000408"/>
                </a:solidFill>
              </a:rPr>
              <a:t>. </a:t>
            </a:r>
            <a:r>
              <a:rPr lang="en-ZA" sz="1100" dirty="0">
                <a:solidFill>
                  <a:srgbClr val="000408"/>
                </a:solidFill>
              </a:rPr>
              <a:t>Minor releases are indicated by the second part of the version number, i.e. 11.1.</a:t>
            </a:r>
            <a:r>
              <a:rPr lang="en-ZA" sz="1100" b="1" dirty="0">
                <a:solidFill>
                  <a:srgbClr val="000408"/>
                </a:solidFill>
              </a:rPr>
              <a:t> </a:t>
            </a:r>
            <a:r>
              <a:rPr lang="en-ZA" sz="1100" dirty="0">
                <a:solidFill>
                  <a:srgbClr val="000408"/>
                </a:solidFill>
              </a:rPr>
              <a:t>It is always recommended to run the latest available minor release for whichever major version is in use.</a:t>
            </a:r>
            <a:br>
              <a:rPr lang="en-ZA" sz="1100" dirty="0">
                <a:solidFill>
                  <a:srgbClr val="000408"/>
                </a:solidFill>
              </a:rPr>
            </a:br>
            <a:br>
              <a:rPr lang="en-ZA" sz="1100" dirty="0">
                <a:solidFill>
                  <a:srgbClr val="000408"/>
                </a:solidFill>
              </a:rPr>
            </a:br>
            <a:r>
              <a:rPr lang="en-ZA" sz="1100" dirty="0">
                <a:solidFill>
                  <a:srgbClr val="000408"/>
                </a:solidFill>
              </a:rPr>
              <a:t>PTU for version 16 has been delayed until Q2 2024.</a:t>
            </a:r>
          </a:p>
          <a:p>
            <a:r>
              <a:rPr lang="en-ZA" sz="1100" dirty="0">
                <a:solidFill>
                  <a:srgbClr val="000408"/>
                </a:solidFill>
              </a:rPr>
              <a:t>Important Note: Vendor like support is only via a suitable support subscription.</a:t>
            </a:r>
          </a:p>
        </p:txBody>
      </p:sp>
      <p:cxnSp>
        <p:nvCxnSpPr>
          <p:cNvPr id="76" name="Straight Connector 75">
            <a:extLst>
              <a:ext uri="{FF2B5EF4-FFF2-40B4-BE49-F238E27FC236}">
                <a16:creationId xmlns:a16="http://schemas.microsoft.com/office/drawing/2014/main" id="{C8419657-73BE-49F5-9743-31D5F2379C61}"/>
              </a:ext>
            </a:extLst>
          </p:cNvPr>
          <p:cNvCxnSpPr>
            <a:cxnSpLocks/>
            <a:endCxn id="92" idx="3"/>
          </p:cNvCxnSpPr>
          <p:nvPr/>
        </p:nvCxnSpPr>
        <p:spPr>
          <a:xfrm>
            <a:off x="3828007" y="2154064"/>
            <a:ext cx="2762612" cy="7383"/>
          </a:xfrm>
          <a:prstGeom prst="line">
            <a:avLst/>
          </a:prstGeom>
          <a:ln w="28575">
            <a:solidFill>
              <a:srgbClr val="92D050"/>
            </a:solidFill>
            <a:prstDash val="dash"/>
          </a:ln>
        </p:spPr>
        <p:style>
          <a:lnRef idx="2">
            <a:schemeClr val="accent1"/>
          </a:lnRef>
          <a:fillRef idx="0">
            <a:schemeClr val="accent1"/>
          </a:fillRef>
          <a:effectRef idx="1">
            <a:schemeClr val="accent1"/>
          </a:effectRef>
          <a:fontRef idx="minor">
            <a:schemeClr val="tx1"/>
          </a:fontRef>
        </p:style>
      </p:cxnSp>
      <p:sp>
        <p:nvSpPr>
          <p:cNvPr id="77" name="Text Box 26">
            <a:extLst>
              <a:ext uri="{FF2B5EF4-FFF2-40B4-BE49-F238E27FC236}">
                <a16:creationId xmlns:a16="http://schemas.microsoft.com/office/drawing/2014/main" id="{FCAB08C7-6815-41EF-B283-6759997224BA}"/>
              </a:ext>
            </a:extLst>
          </p:cNvPr>
          <p:cNvSpPr txBox="1">
            <a:spLocks noChangeArrowheads="1"/>
          </p:cNvSpPr>
          <p:nvPr/>
        </p:nvSpPr>
        <p:spPr bwMode="auto">
          <a:xfrm>
            <a:off x="1879865" y="1617324"/>
            <a:ext cx="1644090" cy="246221"/>
          </a:xfrm>
          <a:prstGeom prst="rect">
            <a:avLst/>
          </a:prstGeom>
          <a:solidFill>
            <a:srgbClr val="FF0000"/>
          </a:solidFill>
          <a:ln w="9525">
            <a:solidFill>
              <a:srgbClr val="000408"/>
            </a:solidFill>
            <a:miter lim="800000"/>
            <a:headEnd/>
            <a:tailEnd/>
          </a:ln>
        </p:spPr>
        <p:txBody>
          <a:bodyPr wrap="square">
            <a:spAutoFit/>
          </a:bodyPr>
          <a:lstStyle>
            <a:defPPr>
              <a:defRPr lang="en-US"/>
            </a:defPPr>
            <a:lvl1pPr algn="ctr">
              <a:buSzTx/>
              <a:buFontTx/>
              <a:buNone/>
              <a:defRPr sz="1000">
                <a:solidFill>
                  <a:srgbClr val="000408"/>
                </a:solidFill>
                <a:latin typeface="Arial" charset="0"/>
                <a:ea typeface="Arial Unicode MS" pitchFamily="34" charset="-128"/>
                <a:cs typeface="Arial Unicode MS" pitchFamily="34" charset="-128"/>
              </a:defRPr>
            </a:lvl1pPr>
          </a:lstStyle>
          <a:p>
            <a:r>
              <a:rPr lang="en-GB" dirty="0"/>
              <a:t>PostgreSQL 12</a:t>
            </a:r>
          </a:p>
        </p:txBody>
      </p:sp>
      <p:cxnSp>
        <p:nvCxnSpPr>
          <p:cNvPr id="79" name="Straight Connector 78">
            <a:extLst>
              <a:ext uri="{FF2B5EF4-FFF2-40B4-BE49-F238E27FC236}">
                <a16:creationId xmlns:a16="http://schemas.microsoft.com/office/drawing/2014/main" id="{45D1393E-68B0-4881-A90A-974EDB4D2BD7}"/>
              </a:ext>
            </a:extLst>
          </p:cNvPr>
          <p:cNvCxnSpPr>
            <a:cxnSpLocks/>
          </p:cNvCxnSpPr>
          <p:nvPr/>
        </p:nvCxnSpPr>
        <p:spPr>
          <a:xfrm>
            <a:off x="3812246" y="1806794"/>
            <a:ext cx="1248708" cy="0"/>
          </a:xfrm>
          <a:prstGeom prst="line">
            <a:avLst/>
          </a:prstGeom>
          <a:ln w="28575">
            <a:solidFill>
              <a:srgbClr val="92D050"/>
            </a:solidFill>
            <a:prstDash val="dash"/>
          </a:ln>
        </p:spPr>
        <p:style>
          <a:lnRef idx="2">
            <a:schemeClr val="accent1"/>
          </a:lnRef>
          <a:fillRef idx="0">
            <a:schemeClr val="accent1"/>
          </a:fillRef>
          <a:effectRef idx="1">
            <a:schemeClr val="accent1"/>
          </a:effectRef>
          <a:fontRef idx="minor">
            <a:schemeClr val="tx1"/>
          </a:fontRef>
        </p:style>
      </p:cxnSp>
      <p:sp>
        <p:nvSpPr>
          <p:cNvPr id="80" name="Text Box 26">
            <a:extLst>
              <a:ext uri="{FF2B5EF4-FFF2-40B4-BE49-F238E27FC236}">
                <a16:creationId xmlns:a16="http://schemas.microsoft.com/office/drawing/2014/main" id="{C46EAAD8-B819-4AD1-B157-DD5E078418DF}"/>
              </a:ext>
            </a:extLst>
          </p:cNvPr>
          <p:cNvSpPr txBox="1">
            <a:spLocks noChangeArrowheads="1"/>
          </p:cNvSpPr>
          <p:nvPr/>
        </p:nvSpPr>
        <p:spPr bwMode="auto">
          <a:xfrm>
            <a:off x="1879865" y="1287153"/>
            <a:ext cx="1644090" cy="246221"/>
          </a:xfrm>
          <a:prstGeom prst="rect">
            <a:avLst/>
          </a:prstGeom>
          <a:solidFill>
            <a:schemeClr val="tx1"/>
          </a:solidFill>
          <a:ln w="9525">
            <a:solidFill>
              <a:srgbClr val="000408"/>
            </a:solidFill>
            <a:miter lim="800000"/>
            <a:headEnd/>
            <a:tailEnd/>
          </a:ln>
        </p:spPr>
        <p:txBody>
          <a:bodyPr wrap="square">
            <a:spAutoFit/>
          </a:bodyPr>
          <a:lstStyle>
            <a:defPPr>
              <a:defRPr lang="en-US"/>
            </a:defPPr>
            <a:lvl1pPr algn="ctr">
              <a:buSzTx/>
              <a:buFontTx/>
              <a:buNone/>
              <a:defRPr sz="1000">
                <a:solidFill>
                  <a:srgbClr val="000408"/>
                </a:solidFill>
                <a:latin typeface="Arial" charset="0"/>
                <a:ea typeface="Arial Unicode MS" pitchFamily="34" charset="-128"/>
                <a:cs typeface="Arial Unicode MS" pitchFamily="34" charset="-128"/>
              </a:defRPr>
            </a:lvl1pPr>
          </a:lstStyle>
          <a:p>
            <a:r>
              <a:rPr lang="en-GB" dirty="0">
                <a:solidFill>
                  <a:schemeClr val="bg1"/>
                </a:solidFill>
              </a:rPr>
              <a:t>PostgreSQL 10,11</a:t>
            </a:r>
          </a:p>
        </p:txBody>
      </p:sp>
      <p:sp>
        <p:nvSpPr>
          <p:cNvPr id="81" name="Line 94">
            <a:extLst>
              <a:ext uri="{FF2B5EF4-FFF2-40B4-BE49-F238E27FC236}">
                <a16:creationId xmlns:a16="http://schemas.microsoft.com/office/drawing/2014/main" id="{5676CA44-CB1C-4BBA-A81B-67E96E886BDB}"/>
              </a:ext>
            </a:extLst>
          </p:cNvPr>
          <p:cNvSpPr>
            <a:spLocks noChangeShapeType="1"/>
          </p:cNvSpPr>
          <p:nvPr/>
        </p:nvSpPr>
        <p:spPr bwMode="auto">
          <a:xfrm flipV="1">
            <a:off x="3812246" y="1706485"/>
            <a:ext cx="1237310" cy="0"/>
          </a:xfrm>
          <a:prstGeom prst="line">
            <a:avLst/>
          </a:prstGeom>
          <a:noFill/>
          <a:ln w="28575">
            <a:solidFill>
              <a:srgbClr val="CC0000"/>
            </a:solidFill>
            <a:round/>
            <a:headEnd/>
            <a:tailEnd/>
          </a:ln>
        </p:spPr>
        <p:txBody>
          <a:bodyPr/>
          <a:lstStyle/>
          <a:p>
            <a:endParaRPr lang="en-US" sz="1400" dirty="0"/>
          </a:p>
        </p:txBody>
      </p:sp>
      <p:sp>
        <p:nvSpPr>
          <p:cNvPr id="83" name="6-Point Star 96">
            <a:extLst>
              <a:ext uri="{FF2B5EF4-FFF2-40B4-BE49-F238E27FC236}">
                <a16:creationId xmlns:a16="http://schemas.microsoft.com/office/drawing/2014/main" id="{E9B80298-BA7B-4E74-90ED-796408FB2584}"/>
              </a:ext>
            </a:extLst>
          </p:cNvPr>
          <p:cNvSpPr/>
          <p:nvPr/>
        </p:nvSpPr>
        <p:spPr>
          <a:xfrm>
            <a:off x="4979509" y="1652921"/>
            <a:ext cx="156885" cy="214881"/>
          </a:xfrm>
          <a:prstGeom prst="star6">
            <a:avLst/>
          </a:prstGeom>
          <a:solidFill>
            <a:srgbClr val="000408"/>
          </a:solidFill>
          <a:ln>
            <a:solidFill>
              <a:srgbClr val="000408"/>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7200" tIns="72000" rtlCol="0" anchor="ctr"/>
          <a:lstStyle/>
          <a:p>
            <a:pPr algn="ctr"/>
            <a:r>
              <a:rPr lang="en-ZA" sz="1050" dirty="0">
                <a:solidFill>
                  <a:schemeClr val="bg1"/>
                </a:solidFill>
                <a:latin typeface="Calibri" pitchFamily="34" charset="0"/>
                <a:cs typeface="Calibri" pitchFamily="34" charset="0"/>
              </a:rPr>
              <a:t>V</a:t>
            </a:r>
            <a:endParaRPr lang="en-US" sz="1050" dirty="0">
              <a:solidFill>
                <a:schemeClr val="bg1"/>
              </a:solidFill>
              <a:latin typeface="Calibri" pitchFamily="34" charset="0"/>
              <a:cs typeface="Calibri" pitchFamily="34" charset="0"/>
            </a:endParaRPr>
          </a:p>
        </p:txBody>
      </p:sp>
      <p:sp>
        <p:nvSpPr>
          <p:cNvPr id="88" name="Line 19">
            <a:extLst>
              <a:ext uri="{FF2B5EF4-FFF2-40B4-BE49-F238E27FC236}">
                <a16:creationId xmlns:a16="http://schemas.microsoft.com/office/drawing/2014/main" id="{10AE5741-3202-4726-BE0E-36E6622D4DB7}"/>
              </a:ext>
            </a:extLst>
          </p:cNvPr>
          <p:cNvSpPr>
            <a:spLocks noChangeShapeType="1"/>
          </p:cNvSpPr>
          <p:nvPr/>
        </p:nvSpPr>
        <p:spPr bwMode="auto">
          <a:xfrm>
            <a:off x="3828007" y="2371111"/>
            <a:ext cx="2970914" cy="0"/>
          </a:xfrm>
          <a:prstGeom prst="line">
            <a:avLst/>
          </a:prstGeom>
          <a:noFill/>
          <a:ln w="28575">
            <a:solidFill>
              <a:srgbClr val="FFC000"/>
            </a:solidFill>
            <a:round/>
            <a:headEnd/>
            <a:tailEnd/>
          </a:ln>
        </p:spPr>
        <p:txBody>
          <a:bodyPr/>
          <a:lstStyle/>
          <a:p>
            <a:endParaRPr lang="en-US" sz="1400" dirty="0"/>
          </a:p>
        </p:txBody>
      </p:sp>
      <p:cxnSp>
        <p:nvCxnSpPr>
          <p:cNvPr id="89" name="Straight Connector 88">
            <a:extLst>
              <a:ext uri="{FF2B5EF4-FFF2-40B4-BE49-F238E27FC236}">
                <a16:creationId xmlns:a16="http://schemas.microsoft.com/office/drawing/2014/main" id="{6EF43084-6C5D-4210-9834-012A6E79A986}"/>
              </a:ext>
            </a:extLst>
          </p:cNvPr>
          <p:cNvCxnSpPr>
            <a:cxnSpLocks/>
            <a:endCxn id="105" idx="1"/>
          </p:cNvCxnSpPr>
          <p:nvPr/>
        </p:nvCxnSpPr>
        <p:spPr>
          <a:xfrm>
            <a:off x="3825299" y="2466828"/>
            <a:ext cx="4535393" cy="0"/>
          </a:xfrm>
          <a:prstGeom prst="line">
            <a:avLst/>
          </a:prstGeom>
          <a:ln w="28575">
            <a:solidFill>
              <a:srgbClr val="92D050"/>
            </a:solidFill>
            <a:prstDash val="dash"/>
          </a:ln>
        </p:spPr>
        <p:style>
          <a:lnRef idx="2">
            <a:schemeClr val="accent1"/>
          </a:lnRef>
          <a:fillRef idx="0">
            <a:schemeClr val="accent1"/>
          </a:fillRef>
          <a:effectRef idx="1">
            <a:schemeClr val="accent1"/>
          </a:effectRef>
          <a:fontRef idx="minor">
            <a:schemeClr val="tx1"/>
          </a:fontRef>
        </p:style>
      </p:cxnSp>
      <p:sp>
        <p:nvSpPr>
          <p:cNvPr id="90" name="Text Box 26">
            <a:extLst>
              <a:ext uri="{FF2B5EF4-FFF2-40B4-BE49-F238E27FC236}">
                <a16:creationId xmlns:a16="http://schemas.microsoft.com/office/drawing/2014/main" id="{42D19D1D-D7E0-4E5A-92E9-EF7D16347E63}"/>
              </a:ext>
            </a:extLst>
          </p:cNvPr>
          <p:cNvSpPr txBox="1">
            <a:spLocks noChangeArrowheads="1"/>
          </p:cNvSpPr>
          <p:nvPr/>
        </p:nvSpPr>
        <p:spPr bwMode="auto">
          <a:xfrm>
            <a:off x="1879865" y="1970484"/>
            <a:ext cx="1644090" cy="246221"/>
          </a:xfrm>
          <a:prstGeom prst="rect">
            <a:avLst/>
          </a:prstGeom>
          <a:solidFill>
            <a:srgbClr val="FFC000"/>
          </a:solidFill>
          <a:ln w="9525">
            <a:solidFill>
              <a:srgbClr val="000408"/>
            </a:solidFill>
            <a:miter lim="800000"/>
            <a:headEnd/>
            <a:tailEnd/>
          </a:ln>
        </p:spPr>
        <p:txBody>
          <a:bodyPr wrap="square">
            <a:spAutoFit/>
          </a:bodyPr>
          <a:lstStyle>
            <a:defPPr>
              <a:defRPr lang="en-US"/>
            </a:defPPr>
            <a:lvl1pPr algn="ctr">
              <a:buSzTx/>
              <a:buFontTx/>
              <a:buNone/>
              <a:defRPr sz="1000">
                <a:solidFill>
                  <a:srgbClr val="000408"/>
                </a:solidFill>
                <a:latin typeface="Arial" charset="0"/>
                <a:ea typeface="Arial Unicode MS" pitchFamily="34" charset="-128"/>
                <a:cs typeface="Arial Unicode MS" pitchFamily="34" charset="-128"/>
              </a:defRPr>
            </a:lvl1pPr>
          </a:lstStyle>
          <a:p>
            <a:r>
              <a:rPr lang="en-GB" dirty="0"/>
              <a:t>PostgreSQL 13</a:t>
            </a:r>
          </a:p>
        </p:txBody>
      </p:sp>
      <p:sp>
        <p:nvSpPr>
          <p:cNvPr id="91" name="Line 94">
            <a:extLst>
              <a:ext uri="{FF2B5EF4-FFF2-40B4-BE49-F238E27FC236}">
                <a16:creationId xmlns:a16="http://schemas.microsoft.com/office/drawing/2014/main" id="{B652E1FD-D133-4702-BDE6-08812B0F9A75}"/>
              </a:ext>
            </a:extLst>
          </p:cNvPr>
          <p:cNvSpPr>
            <a:spLocks noChangeShapeType="1"/>
          </p:cNvSpPr>
          <p:nvPr/>
        </p:nvSpPr>
        <p:spPr bwMode="auto">
          <a:xfrm flipV="1">
            <a:off x="5178803" y="2053850"/>
            <a:ext cx="1481863" cy="0"/>
          </a:xfrm>
          <a:prstGeom prst="line">
            <a:avLst/>
          </a:prstGeom>
          <a:noFill/>
          <a:ln w="28575">
            <a:solidFill>
              <a:srgbClr val="CC0000"/>
            </a:solidFill>
            <a:round/>
            <a:headEnd/>
            <a:tailEnd/>
          </a:ln>
        </p:spPr>
        <p:txBody>
          <a:bodyPr/>
          <a:lstStyle/>
          <a:p>
            <a:endParaRPr lang="en-US" sz="1400" dirty="0"/>
          </a:p>
        </p:txBody>
      </p:sp>
      <p:sp>
        <p:nvSpPr>
          <p:cNvPr id="92" name="6-Point Star 96">
            <a:extLst>
              <a:ext uri="{FF2B5EF4-FFF2-40B4-BE49-F238E27FC236}">
                <a16:creationId xmlns:a16="http://schemas.microsoft.com/office/drawing/2014/main" id="{22BDD61E-2676-479F-B08C-6225BA40018A}"/>
              </a:ext>
            </a:extLst>
          </p:cNvPr>
          <p:cNvSpPr/>
          <p:nvPr/>
        </p:nvSpPr>
        <p:spPr>
          <a:xfrm>
            <a:off x="6590619" y="2000286"/>
            <a:ext cx="156885" cy="214881"/>
          </a:xfrm>
          <a:prstGeom prst="star6">
            <a:avLst/>
          </a:prstGeom>
          <a:solidFill>
            <a:srgbClr val="000408"/>
          </a:solidFill>
          <a:ln>
            <a:solidFill>
              <a:srgbClr val="000408"/>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7200" tIns="72000" rtlCol="0" anchor="ctr"/>
          <a:lstStyle/>
          <a:p>
            <a:pPr algn="ctr"/>
            <a:r>
              <a:rPr lang="en-ZA" sz="1050" dirty="0">
                <a:solidFill>
                  <a:schemeClr val="bg1"/>
                </a:solidFill>
                <a:latin typeface="Calibri" pitchFamily="34" charset="0"/>
                <a:cs typeface="Calibri" pitchFamily="34" charset="0"/>
              </a:rPr>
              <a:t>V</a:t>
            </a:r>
            <a:endParaRPr lang="en-US" sz="1050" dirty="0">
              <a:solidFill>
                <a:schemeClr val="bg1"/>
              </a:solidFill>
              <a:latin typeface="Calibri" pitchFamily="34" charset="0"/>
              <a:cs typeface="Calibri" pitchFamily="34" charset="0"/>
            </a:endParaRPr>
          </a:p>
        </p:txBody>
      </p:sp>
      <p:sp>
        <p:nvSpPr>
          <p:cNvPr id="93" name="Line 94">
            <a:extLst>
              <a:ext uri="{FF2B5EF4-FFF2-40B4-BE49-F238E27FC236}">
                <a16:creationId xmlns:a16="http://schemas.microsoft.com/office/drawing/2014/main" id="{90C78B8E-7608-4184-9366-60D830215E4D}"/>
              </a:ext>
            </a:extLst>
          </p:cNvPr>
          <p:cNvSpPr>
            <a:spLocks noChangeShapeType="1"/>
          </p:cNvSpPr>
          <p:nvPr/>
        </p:nvSpPr>
        <p:spPr bwMode="auto">
          <a:xfrm flipV="1">
            <a:off x="6803351" y="2378323"/>
            <a:ext cx="1474104" cy="0"/>
          </a:xfrm>
          <a:prstGeom prst="line">
            <a:avLst/>
          </a:prstGeom>
          <a:noFill/>
          <a:ln w="28575">
            <a:solidFill>
              <a:srgbClr val="CC0000"/>
            </a:solidFill>
            <a:round/>
            <a:headEnd/>
            <a:tailEnd/>
          </a:ln>
        </p:spPr>
        <p:txBody>
          <a:bodyPr/>
          <a:lstStyle/>
          <a:p>
            <a:endParaRPr lang="en-US" sz="1400" dirty="0"/>
          </a:p>
        </p:txBody>
      </p:sp>
      <p:sp>
        <p:nvSpPr>
          <p:cNvPr id="94" name="AutoShape 88">
            <a:extLst>
              <a:ext uri="{FF2B5EF4-FFF2-40B4-BE49-F238E27FC236}">
                <a16:creationId xmlns:a16="http://schemas.microsoft.com/office/drawing/2014/main" id="{D870B121-DFAC-47E6-8586-AF0D48576A86}"/>
              </a:ext>
            </a:extLst>
          </p:cNvPr>
          <p:cNvSpPr>
            <a:spLocks noChangeArrowheads="1"/>
          </p:cNvSpPr>
          <p:nvPr/>
        </p:nvSpPr>
        <p:spPr bwMode="auto">
          <a:xfrm flipH="1">
            <a:off x="6743575" y="2337482"/>
            <a:ext cx="59773" cy="173090"/>
          </a:xfrm>
          <a:prstGeom prst="flowChartDecision">
            <a:avLst/>
          </a:prstGeom>
          <a:solidFill>
            <a:srgbClr val="C00000"/>
          </a:solidFill>
          <a:ln w="9525">
            <a:solidFill>
              <a:srgbClr val="C00000"/>
            </a:solidFill>
            <a:miter lim="800000"/>
            <a:headEnd/>
            <a:tailEnd/>
          </a:ln>
        </p:spPr>
        <p:txBody>
          <a:bodyPr wrap="none" anchor="ctr"/>
          <a:lstStyle/>
          <a:p>
            <a:endParaRPr lang="en-US" dirty="0">
              <a:solidFill>
                <a:srgbClr val="000000"/>
              </a:solidFill>
            </a:endParaRPr>
          </a:p>
        </p:txBody>
      </p:sp>
      <p:sp>
        <p:nvSpPr>
          <p:cNvPr id="95" name="Line 19">
            <a:extLst>
              <a:ext uri="{FF2B5EF4-FFF2-40B4-BE49-F238E27FC236}">
                <a16:creationId xmlns:a16="http://schemas.microsoft.com/office/drawing/2014/main" id="{907FAB4E-F238-4C5B-86CB-63C2D2DFBE7A}"/>
              </a:ext>
            </a:extLst>
          </p:cNvPr>
          <p:cNvSpPr>
            <a:spLocks noChangeShapeType="1"/>
          </p:cNvSpPr>
          <p:nvPr/>
        </p:nvSpPr>
        <p:spPr bwMode="auto">
          <a:xfrm>
            <a:off x="3828007" y="2056422"/>
            <a:ext cx="1324148" cy="0"/>
          </a:xfrm>
          <a:prstGeom prst="line">
            <a:avLst/>
          </a:prstGeom>
          <a:noFill/>
          <a:ln w="28575">
            <a:solidFill>
              <a:srgbClr val="FFC000"/>
            </a:solidFill>
            <a:round/>
            <a:headEnd/>
            <a:tailEnd/>
          </a:ln>
        </p:spPr>
        <p:txBody>
          <a:bodyPr/>
          <a:lstStyle/>
          <a:p>
            <a:endParaRPr lang="en-US" sz="1400" dirty="0"/>
          </a:p>
        </p:txBody>
      </p:sp>
      <p:sp>
        <p:nvSpPr>
          <p:cNvPr id="96" name="AutoShape 88">
            <a:extLst>
              <a:ext uri="{FF2B5EF4-FFF2-40B4-BE49-F238E27FC236}">
                <a16:creationId xmlns:a16="http://schemas.microsoft.com/office/drawing/2014/main" id="{9C7D2942-35FC-4B83-A2DA-C50D61F7F563}"/>
              </a:ext>
            </a:extLst>
          </p:cNvPr>
          <p:cNvSpPr>
            <a:spLocks noChangeArrowheads="1"/>
          </p:cNvSpPr>
          <p:nvPr/>
        </p:nvSpPr>
        <p:spPr bwMode="auto">
          <a:xfrm flipH="1">
            <a:off x="5119028" y="1951719"/>
            <a:ext cx="59773" cy="173090"/>
          </a:xfrm>
          <a:prstGeom prst="flowChartDecision">
            <a:avLst/>
          </a:prstGeom>
          <a:solidFill>
            <a:srgbClr val="C00000"/>
          </a:solidFill>
          <a:ln w="9525">
            <a:solidFill>
              <a:srgbClr val="C00000"/>
            </a:solidFill>
            <a:miter lim="800000"/>
            <a:headEnd/>
            <a:tailEnd/>
          </a:ln>
        </p:spPr>
        <p:txBody>
          <a:bodyPr wrap="none" anchor="ctr"/>
          <a:lstStyle/>
          <a:p>
            <a:endParaRPr lang="en-US" dirty="0">
              <a:solidFill>
                <a:srgbClr val="000000"/>
              </a:solidFill>
            </a:endParaRPr>
          </a:p>
        </p:txBody>
      </p:sp>
      <p:sp>
        <p:nvSpPr>
          <p:cNvPr id="97" name="Line 19">
            <a:extLst>
              <a:ext uri="{FF2B5EF4-FFF2-40B4-BE49-F238E27FC236}">
                <a16:creationId xmlns:a16="http://schemas.microsoft.com/office/drawing/2014/main" id="{E206C99A-606D-4120-80F8-22DD0D050C48}"/>
              </a:ext>
            </a:extLst>
          </p:cNvPr>
          <p:cNvSpPr>
            <a:spLocks noChangeShapeType="1"/>
          </p:cNvSpPr>
          <p:nvPr/>
        </p:nvSpPr>
        <p:spPr bwMode="auto">
          <a:xfrm>
            <a:off x="3830163" y="2759975"/>
            <a:ext cx="4494780" cy="0"/>
          </a:xfrm>
          <a:prstGeom prst="line">
            <a:avLst/>
          </a:prstGeom>
          <a:noFill/>
          <a:ln w="28575">
            <a:solidFill>
              <a:srgbClr val="008000"/>
            </a:solidFill>
            <a:round/>
            <a:headEnd/>
            <a:tailEnd/>
          </a:ln>
        </p:spPr>
        <p:txBody>
          <a:bodyPr/>
          <a:lstStyle/>
          <a:p>
            <a:endParaRPr lang="en-US" sz="1400" dirty="0"/>
          </a:p>
        </p:txBody>
      </p:sp>
      <p:cxnSp>
        <p:nvCxnSpPr>
          <p:cNvPr id="98" name="Straight Connector 97">
            <a:extLst>
              <a:ext uri="{FF2B5EF4-FFF2-40B4-BE49-F238E27FC236}">
                <a16:creationId xmlns:a16="http://schemas.microsoft.com/office/drawing/2014/main" id="{75F2361E-60AD-452C-9FF8-99754B4C2433}"/>
              </a:ext>
            </a:extLst>
          </p:cNvPr>
          <p:cNvCxnSpPr>
            <a:cxnSpLocks/>
          </p:cNvCxnSpPr>
          <p:nvPr/>
        </p:nvCxnSpPr>
        <p:spPr>
          <a:xfrm>
            <a:off x="3827455" y="2863698"/>
            <a:ext cx="6174614" cy="0"/>
          </a:xfrm>
          <a:prstGeom prst="line">
            <a:avLst/>
          </a:prstGeom>
          <a:ln w="28575">
            <a:solidFill>
              <a:srgbClr val="92D050"/>
            </a:solidFill>
            <a:prstDash val="dash"/>
          </a:ln>
        </p:spPr>
        <p:style>
          <a:lnRef idx="2">
            <a:schemeClr val="accent1"/>
          </a:lnRef>
          <a:fillRef idx="0">
            <a:schemeClr val="accent1"/>
          </a:fillRef>
          <a:effectRef idx="1">
            <a:schemeClr val="accent1"/>
          </a:effectRef>
          <a:fontRef idx="minor">
            <a:schemeClr val="tx1"/>
          </a:fontRef>
        </p:style>
      </p:cxnSp>
      <p:sp>
        <p:nvSpPr>
          <p:cNvPr id="99" name="Text Box 26">
            <a:extLst>
              <a:ext uri="{FF2B5EF4-FFF2-40B4-BE49-F238E27FC236}">
                <a16:creationId xmlns:a16="http://schemas.microsoft.com/office/drawing/2014/main" id="{CC215B78-5907-47D4-B768-B30990F6A520}"/>
              </a:ext>
            </a:extLst>
          </p:cNvPr>
          <p:cNvSpPr txBox="1">
            <a:spLocks noChangeArrowheads="1"/>
          </p:cNvSpPr>
          <p:nvPr/>
        </p:nvSpPr>
        <p:spPr bwMode="auto">
          <a:xfrm>
            <a:off x="1879865" y="2339984"/>
            <a:ext cx="1644090" cy="246221"/>
          </a:xfrm>
          <a:prstGeom prst="rect">
            <a:avLst/>
          </a:prstGeom>
          <a:solidFill>
            <a:srgbClr val="FFC000"/>
          </a:solidFill>
          <a:ln w="9525">
            <a:solidFill>
              <a:srgbClr val="000408"/>
            </a:solidFill>
            <a:miter lim="800000"/>
            <a:headEnd/>
            <a:tailEnd/>
          </a:ln>
        </p:spPr>
        <p:txBody>
          <a:bodyPr wrap="square">
            <a:spAutoFit/>
          </a:bodyPr>
          <a:lstStyle>
            <a:defPPr>
              <a:defRPr lang="en-US"/>
            </a:defPPr>
            <a:lvl1pPr algn="ctr">
              <a:buSzTx/>
              <a:buFontTx/>
              <a:buNone/>
              <a:defRPr sz="1000">
                <a:solidFill>
                  <a:srgbClr val="000408"/>
                </a:solidFill>
                <a:latin typeface="Arial" charset="0"/>
                <a:ea typeface="Arial Unicode MS" pitchFamily="34" charset="-128"/>
                <a:cs typeface="Arial Unicode MS" pitchFamily="34" charset="-128"/>
              </a:defRPr>
            </a:lvl1pPr>
          </a:lstStyle>
          <a:p>
            <a:r>
              <a:rPr lang="en-GB" dirty="0"/>
              <a:t>PostgreSQL 14</a:t>
            </a:r>
          </a:p>
        </p:txBody>
      </p:sp>
      <p:sp>
        <p:nvSpPr>
          <p:cNvPr id="100" name="Line 94">
            <a:extLst>
              <a:ext uri="{FF2B5EF4-FFF2-40B4-BE49-F238E27FC236}">
                <a16:creationId xmlns:a16="http://schemas.microsoft.com/office/drawing/2014/main" id="{CD4329A2-E7D8-449B-9E95-6093B5F883A7}"/>
              </a:ext>
            </a:extLst>
          </p:cNvPr>
          <p:cNvSpPr>
            <a:spLocks noChangeShapeType="1"/>
          </p:cNvSpPr>
          <p:nvPr/>
        </p:nvSpPr>
        <p:spPr bwMode="auto">
          <a:xfrm flipV="1">
            <a:off x="8329373" y="2767187"/>
            <a:ext cx="1602568" cy="0"/>
          </a:xfrm>
          <a:prstGeom prst="line">
            <a:avLst/>
          </a:prstGeom>
          <a:noFill/>
          <a:ln w="28575">
            <a:solidFill>
              <a:srgbClr val="CC0000"/>
            </a:solidFill>
            <a:round/>
            <a:headEnd/>
            <a:tailEnd/>
          </a:ln>
        </p:spPr>
        <p:txBody>
          <a:bodyPr/>
          <a:lstStyle/>
          <a:p>
            <a:endParaRPr lang="en-US" sz="1400" dirty="0"/>
          </a:p>
        </p:txBody>
      </p:sp>
      <p:sp>
        <p:nvSpPr>
          <p:cNvPr id="101" name="AutoShape 88">
            <a:extLst>
              <a:ext uri="{FF2B5EF4-FFF2-40B4-BE49-F238E27FC236}">
                <a16:creationId xmlns:a16="http://schemas.microsoft.com/office/drawing/2014/main" id="{054E0F3F-7B76-4D14-AAD2-9087AD579BA2}"/>
              </a:ext>
            </a:extLst>
          </p:cNvPr>
          <p:cNvSpPr>
            <a:spLocks noChangeArrowheads="1"/>
          </p:cNvSpPr>
          <p:nvPr/>
        </p:nvSpPr>
        <p:spPr bwMode="auto">
          <a:xfrm flipH="1">
            <a:off x="8269597" y="2665056"/>
            <a:ext cx="59773" cy="173090"/>
          </a:xfrm>
          <a:prstGeom prst="flowChartDecision">
            <a:avLst/>
          </a:prstGeom>
          <a:solidFill>
            <a:srgbClr val="C00000"/>
          </a:solidFill>
          <a:ln w="9525">
            <a:solidFill>
              <a:srgbClr val="C00000"/>
            </a:solidFill>
            <a:miter lim="800000"/>
            <a:headEnd/>
            <a:tailEnd/>
          </a:ln>
        </p:spPr>
        <p:txBody>
          <a:bodyPr wrap="none" anchor="ctr"/>
          <a:lstStyle/>
          <a:p>
            <a:endParaRPr lang="en-US" dirty="0">
              <a:solidFill>
                <a:srgbClr val="000000"/>
              </a:solidFill>
            </a:endParaRPr>
          </a:p>
        </p:txBody>
      </p:sp>
      <p:sp>
        <p:nvSpPr>
          <p:cNvPr id="105" name="6-Point Star 96">
            <a:extLst>
              <a:ext uri="{FF2B5EF4-FFF2-40B4-BE49-F238E27FC236}">
                <a16:creationId xmlns:a16="http://schemas.microsoft.com/office/drawing/2014/main" id="{020B4C30-0AC4-4C4D-ADEA-922AEB453F0F}"/>
              </a:ext>
            </a:extLst>
          </p:cNvPr>
          <p:cNvSpPr/>
          <p:nvPr/>
        </p:nvSpPr>
        <p:spPr>
          <a:xfrm>
            <a:off x="8203807" y="2305667"/>
            <a:ext cx="156885" cy="214881"/>
          </a:xfrm>
          <a:prstGeom prst="star6">
            <a:avLst/>
          </a:prstGeom>
          <a:solidFill>
            <a:srgbClr val="000408"/>
          </a:solidFill>
          <a:ln>
            <a:solidFill>
              <a:srgbClr val="000408"/>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7200" tIns="72000" rtlCol="0" anchor="ctr"/>
          <a:lstStyle/>
          <a:p>
            <a:pPr algn="ctr"/>
            <a:r>
              <a:rPr lang="en-ZA" sz="1050" dirty="0">
                <a:solidFill>
                  <a:schemeClr val="bg1"/>
                </a:solidFill>
                <a:latin typeface="Calibri" pitchFamily="34" charset="0"/>
                <a:cs typeface="Calibri" pitchFamily="34" charset="0"/>
              </a:rPr>
              <a:t>V</a:t>
            </a:r>
            <a:endParaRPr lang="en-US" sz="1050" dirty="0">
              <a:solidFill>
                <a:schemeClr val="bg1"/>
              </a:solidFill>
              <a:latin typeface="Calibri" pitchFamily="34" charset="0"/>
              <a:cs typeface="Calibri" pitchFamily="34" charset="0"/>
            </a:endParaRPr>
          </a:p>
        </p:txBody>
      </p:sp>
      <p:sp>
        <p:nvSpPr>
          <p:cNvPr id="106" name="Rectangle 105">
            <a:extLst>
              <a:ext uri="{FF2B5EF4-FFF2-40B4-BE49-F238E27FC236}">
                <a16:creationId xmlns:a16="http://schemas.microsoft.com/office/drawing/2014/main" id="{1247D84F-013C-4366-B7A6-ED2855387754}"/>
              </a:ext>
            </a:extLst>
          </p:cNvPr>
          <p:cNvSpPr/>
          <p:nvPr/>
        </p:nvSpPr>
        <p:spPr>
          <a:xfrm>
            <a:off x="1351449" y="3693013"/>
            <a:ext cx="2262158" cy="369332"/>
          </a:xfrm>
          <a:prstGeom prst="rect">
            <a:avLst/>
          </a:prstGeom>
          <a:ln>
            <a:noFill/>
          </a:ln>
        </p:spPr>
        <p:txBody>
          <a:bodyPr wrap="none">
            <a:spAutoFit/>
          </a:bodyPr>
          <a:lstStyle/>
          <a:p>
            <a:r>
              <a:rPr lang="en-ZA" dirty="0">
                <a:solidFill>
                  <a:srgbClr val="000408"/>
                </a:solidFill>
              </a:rPr>
              <a:t>Dependant Services</a:t>
            </a:r>
            <a:endParaRPr lang="en-US" dirty="0">
              <a:solidFill>
                <a:srgbClr val="000408"/>
              </a:solidFill>
            </a:endParaRPr>
          </a:p>
        </p:txBody>
      </p:sp>
      <p:sp>
        <p:nvSpPr>
          <p:cNvPr id="107" name="TextBox 106">
            <a:extLst>
              <a:ext uri="{FF2B5EF4-FFF2-40B4-BE49-F238E27FC236}">
                <a16:creationId xmlns:a16="http://schemas.microsoft.com/office/drawing/2014/main" id="{645C1A6F-ACD2-4893-A565-568945440D14}"/>
              </a:ext>
            </a:extLst>
          </p:cNvPr>
          <p:cNvSpPr txBox="1"/>
          <p:nvPr/>
        </p:nvSpPr>
        <p:spPr>
          <a:xfrm>
            <a:off x="2322418" y="4057320"/>
            <a:ext cx="1440626"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Unix Hosting Service</a:t>
            </a:r>
          </a:p>
        </p:txBody>
      </p:sp>
      <p:sp>
        <p:nvSpPr>
          <p:cNvPr id="108" name="TextBox 107">
            <a:extLst>
              <a:ext uri="{FF2B5EF4-FFF2-40B4-BE49-F238E27FC236}">
                <a16:creationId xmlns:a16="http://schemas.microsoft.com/office/drawing/2014/main" id="{AAB2A62F-184E-4833-BFEE-8185115CBC4F}"/>
              </a:ext>
            </a:extLst>
          </p:cNvPr>
          <p:cNvSpPr txBox="1"/>
          <p:nvPr/>
        </p:nvSpPr>
        <p:spPr>
          <a:xfrm>
            <a:off x="2322419" y="4386002"/>
            <a:ext cx="1440626" cy="215444"/>
          </a:xfrm>
          <a:prstGeom prst="rect">
            <a:avLst/>
          </a:prstGeom>
          <a:solidFill>
            <a:srgbClr val="002060"/>
          </a:solidFill>
        </p:spPr>
        <p:txBody>
          <a:bodyPr wrap="square" rtlCol="0">
            <a:spAutoFit/>
          </a:bodyPr>
          <a:lstStyle/>
          <a:p>
            <a:pPr algn="ctr"/>
            <a:r>
              <a:rPr lang="en-ZA" sz="800" dirty="0">
                <a:solidFill>
                  <a:schemeClr val="bg1">
                    <a:lumMod val="65000"/>
                  </a:schemeClr>
                </a:solidFill>
              </a:rPr>
              <a:t>Open Systems Storage</a:t>
            </a:r>
          </a:p>
        </p:txBody>
      </p:sp>
      <p:sp>
        <p:nvSpPr>
          <p:cNvPr id="109" name="TextBox 108">
            <a:extLst>
              <a:ext uri="{FF2B5EF4-FFF2-40B4-BE49-F238E27FC236}">
                <a16:creationId xmlns:a16="http://schemas.microsoft.com/office/drawing/2014/main" id="{59958DEB-E093-444F-9E26-A648427696FB}"/>
              </a:ext>
            </a:extLst>
          </p:cNvPr>
          <p:cNvSpPr txBox="1"/>
          <p:nvPr/>
        </p:nvSpPr>
        <p:spPr>
          <a:xfrm>
            <a:off x="2322418" y="4746042"/>
            <a:ext cx="1440626"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LAN  Port Service</a:t>
            </a:r>
          </a:p>
        </p:txBody>
      </p:sp>
      <p:sp>
        <p:nvSpPr>
          <p:cNvPr id="110" name="TextBox 109">
            <a:extLst>
              <a:ext uri="{FF2B5EF4-FFF2-40B4-BE49-F238E27FC236}">
                <a16:creationId xmlns:a16="http://schemas.microsoft.com/office/drawing/2014/main" id="{EF5374B2-EE13-4F1E-B1C3-88F599F8465F}"/>
              </a:ext>
            </a:extLst>
          </p:cNvPr>
          <p:cNvSpPr txBox="1"/>
          <p:nvPr/>
        </p:nvSpPr>
        <p:spPr>
          <a:xfrm>
            <a:off x="1349120" y="4057320"/>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Platforms</a:t>
            </a:r>
          </a:p>
        </p:txBody>
      </p:sp>
      <p:sp>
        <p:nvSpPr>
          <p:cNvPr id="111" name="TextBox 110">
            <a:extLst>
              <a:ext uri="{FF2B5EF4-FFF2-40B4-BE49-F238E27FC236}">
                <a16:creationId xmlns:a16="http://schemas.microsoft.com/office/drawing/2014/main" id="{91F3D136-6F04-4B83-9C10-F1169D0821CB}"/>
              </a:ext>
            </a:extLst>
          </p:cNvPr>
          <p:cNvSpPr txBox="1"/>
          <p:nvPr/>
        </p:nvSpPr>
        <p:spPr>
          <a:xfrm>
            <a:off x="1341690" y="4366257"/>
            <a:ext cx="973298" cy="246221"/>
          </a:xfrm>
          <a:prstGeom prst="rect">
            <a:avLst/>
          </a:prstGeom>
          <a:noFill/>
          <a:ln w="3175">
            <a:solidFill>
              <a:schemeClr val="tx1"/>
            </a:solidFill>
          </a:ln>
        </p:spPr>
        <p:txBody>
          <a:bodyPr wrap="square" rtlCol="0">
            <a:spAutoFit/>
          </a:bodyPr>
          <a:lstStyle/>
          <a:p>
            <a:pPr algn="ctr"/>
            <a:r>
              <a:rPr lang="en-ZA" sz="1000" dirty="0">
                <a:solidFill>
                  <a:schemeClr val="tx2">
                    <a:lumMod val="75000"/>
                  </a:schemeClr>
                </a:solidFill>
              </a:rPr>
              <a:t>Storage</a:t>
            </a:r>
          </a:p>
        </p:txBody>
      </p:sp>
      <p:sp>
        <p:nvSpPr>
          <p:cNvPr id="112" name="TextBox 111">
            <a:extLst>
              <a:ext uri="{FF2B5EF4-FFF2-40B4-BE49-F238E27FC236}">
                <a16:creationId xmlns:a16="http://schemas.microsoft.com/office/drawing/2014/main" id="{B82090BC-84CB-42C3-B211-7D5B5AE5BDE9}"/>
              </a:ext>
            </a:extLst>
          </p:cNvPr>
          <p:cNvSpPr txBox="1"/>
          <p:nvPr/>
        </p:nvSpPr>
        <p:spPr>
          <a:xfrm>
            <a:off x="1349120" y="4746042"/>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Networks</a:t>
            </a:r>
          </a:p>
        </p:txBody>
      </p:sp>
      <p:sp>
        <p:nvSpPr>
          <p:cNvPr id="113" name="TextBox 112">
            <a:extLst>
              <a:ext uri="{FF2B5EF4-FFF2-40B4-BE49-F238E27FC236}">
                <a16:creationId xmlns:a16="http://schemas.microsoft.com/office/drawing/2014/main" id="{F18388EF-E18D-42C7-8B5A-C8C4038411A4}"/>
              </a:ext>
            </a:extLst>
          </p:cNvPr>
          <p:cNvSpPr txBox="1"/>
          <p:nvPr/>
        </p:nvSpPr>
        <p:spPr>
          <a:xfrm>
            <a:off x="1349121" y="5384821"/>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Security</a:t>
            </a:r>
          </a:p>
        </p:txBody>
      </p:sp>
      <p:sp>
        <p:nvSpPr>
          <p:cNvPr id="114" name="TextBox 113">
            <a:extLst>
              <a:ext uri="{FF2B5EF4-FFF2-40B4-BE49-F238E27FC236}">
                <a16:creationId xmlns:a16="http://schemas.microsoft.com/office/drawing/2014/main" id="{352F36F4-25FC-453B-ABFA-2EBFB431E0E5}"/>
              </a:ext>
            </a:extLst>
          </p:cNvPr>
          <p:cNvSpPr txBox="1"/>
          <p:nvPr/>
        </p:nvSpPr>
        <p:spPr>
          <a:xfrm>
            <a:off x="3845889" y="4746042"/>
            <a:ext cx="1503957"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WAN Bandwidth </a:t>
            </a:r>
          </a:p>
        </p:txBody>
      </p:sp>
      <p:sp>
        <p:nvSpPr>
          <p:cNvPr id="115" name="TextBox 114">
            <a:extLst>
              <a:ext uri="{FF2B5EF4-FFF2-40B4-BE49-F238E27FC236}">
                <a16:creationId xmlns:a16="http://schemas.microsoft.com/office/drawing/2014/main" id="{BED95645-B795-43F0-B5BE-ECB58D9007F3}"/>
              </a:ext>
            </a:extLst>
          </p:cNvPr>
          <p:cNvSpPr txBox="1"/>
          <p:nvPr/>
        </p:nvSpPr>
        <p:spPr>
          <a:xfrm>
            <a:off x="3865907" y="4055831"/>
            <a:ext cx="1456644"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X86 Hosting Service</a:t>
            </a:r>
          </a:p>
        </p:txBody>
      </p:sp>
      <p:sp>
        <p:nvSpPr>
          <p:cNvPr id="116" name="TextBox 115">
            <a:extLst>
              <a:ext uri="{FF2B5EF4-FFF2-40B4-BE49-F238E27FC236}">
                <a16:creationId xmlns:a16="http://schemas.microsoft.com/office/drawing/2014/main" id="{47E6B508-39A5-4932-94C6-F6161D4F1AD0}"/>
              </a:ext>
            </a:extLst>
          </p:cNvPr>
          <p:cNvSpPr txBox="1"/>
          <p:nvPr/>
        </p:nvSpPr>
        <p:spPr>
          <a:xfrm>
            <a:off x="3865907" y="4386002"/>
            <a:ext cx="1440626" cy="215444"/>
          </a:xfrm>
          <a:prstGeom prst="rect">
            <a:avLst/>
          </a:prstGeom>
          <a:solidFill>
            <a:srgbClr val="002060"/>
          </a:solidFill>
        </p:spPr>
        <p:txBody>
          <a:bodyPr wrap="square" rtlCol="0">
            <a:spAutoFit/>
          </a:bodyPr>
          <a:lstStyle/>
          <a:p>
            <a:pPr algn="ctr"/>
            <a:r>
              <a:rPr lang="en-ZA" sz="800" dirty="0">
                <a:solidFill>
                  <a:schemeClr val="bg1">
                    <a:lumMod val="65000"/>
                  </a:schemeClr>
                </a:solidFill>
              </a:rPr>
              <a:t>Open Systems Backup</a:t>
            </a:r>
          </a:p>
        </p:txBody>
      </p:sp>
      <p:sp>
        <p:nvSpPr>
          <p:cNvPr id="117" name="TextBox 116">
            <a:extLst>
              <a:ext uri="{FF2B5EF4-FFF2-40B4-BE49-F238E27FC236}">
                <a16:creationId xmlns:a16="http://schemas.microsoft.com/office/drawing/2014/main" id="{ACCA3DE8-35EF-46BA-9B8E-798E65B78607}"/>
              </a:ext>
            </a:extLst>
          </p:cNvPr>
          <p:cNvSpPr txBox="1"/>
          <p:nvPr/>
        </p:nvSpPr>
        <p:spPr>
          <a:xfrm>
            <a:off x="2329850" y="5386310"/>
            <a:ext cx="1440626"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Authentication</a:t>
            </a:r>
          </a:p>
        </p:txBody>
      </p:sp>
      <p:sp>
        <p:nvSpPr>
          <p:cNvPr id="118" name="TextBox 117">
            <a:extLst>
              <a:ext uri="{FF2B5EF4-FFF2-40B4-BE49-F238E27FC236}">
                <a16:creationId xmlns:a16="http://schemas.microsoft.com/office/drawing/2014/main" id="{200214E4-2F3B-4029-BF16-76FB9AEF2934}"/>
              </a:ext>
            </a:extLst>
          </p:cNvPr>
          <p:cNvSpPr txBox="1"/>
          <p:nvPr/>
        </p:nvSpPr>
        <p:spPr>
          <a:xfrm>
            <a:off x="3873339" y="5384821"/>
            <a:ext cx="1456644"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Network Protection</a:t>
            </a:r>
          </a:p>
        </p:txBody>
      </p:sp>
      <p:sp>
        <p:nvSpPr>
          <p:cNvPr id="119" name="TextBox 118">
            <a:extLst>
              <a:ext uri="{FF2B5EF4-FFF2-40B4-BE49-F238E27FC236}">
                <a16:creationId xmlns:a16="http://schemas.microsoft.com/office/drawing/2014/main" id="{986162D2-34E6-407C-ACD9-47C790E7AF30}"/>
              </a:ext>
            </a:extLst>
          </p:cNvPr>
          <p:cNvSpPr txBox="1"/>
          <p:nvPr/>
        </p:nvSpPr>
        <p:spPr>
          <a:xfrm>
            <a:off x="1341690" y="6028176"/>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ESM</a:t>
            </a:r>
          </a:p>
        </p:txBody>
      </p:sp>
      <p:sp>
        <p:nvSpPr>
          <p:cNvPr id="120" name="TextBox 119">
            <a:extLst>
              <a:ext uri="{FF2B5EF4-FFF2-40B4-BE49-F238E27FC236}">
                <a16:creationId xmlns:a16="http://schemas.microsoft.com/office/drawing/2014/main" id="{7601D17B-F47A-4E10-AFB2-51E89DDCB169}"/>
              </a:ext>
            </a:extLst>
          </p:cNvPr>
          <p:cNvSpPr txBox="1"/>
          <p:nvPr/>
        </p:nvSpPr>
        <p:spPr>
          <a:xfrm>
            <a:off x="2322418" y="6029665"/>
            <a:ext cx="3000133"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Service Operation</a:t>
            </a:r>
          </a:p>
        </p:txBody>
      </p:sp>
      <p:sp>
        <p:nvSpPr>
          <p:cNvPr id="121" name="TextBox 120">
            <a:extLst>
              <a:ext uri="{FF2B5EF4-FFF2-40B4-BE49-F238E27FC236}">
                <a16:creationId xmlns:a16="http://schemas.microsoft.com/office/drawing/2014/main" id="{67BFBDB3-8FAA-451A-9DFD-49DDDF31345E}"/>
              </a:ext>
            </a:extLst>
          </p:cNvPr>
          <p:cNvSpPr txBox="1"/>
          <p:nvPr/>
        </p:nvSpPr>
        <p:spPr>
          <a:xfrm>
            <a:off x="1341690" y="5694087"/>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Security</a:t>
            </a:r>
          </a:p>
        </p:txBody>
      </p:sp>
      <p:sp>
        <p:nvSpPr>
          <p:cNvPr id="122" name="TextBox 121">
            <a:extLst>
              <a:ext uri="{FF2B5EF4-FFF2-40B4-BE49-F238E27FC236}">
                <a16:creationId xmlns:a16="http://schemas.microsoft.com/office/drawing/2014/main" id="{75EF3927-82A6-4392-B898-7E548767FADC}"/>
              </a:ext>
            </a:extLst>
          </p:cNvPr>
          <p:cNvSpPr txBox="1"/>
          <p:nvPr/>
        </p:nvSpPr>
        <p:spPr>
          <a:xfrm>
            <a:off x="2322418" y="5695576"/>
            <a:ext cx="3007565"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Server Protection</a:t>
            </a:r>
          </a:p>
        </p:txBody>
      </p:sp>
      <p:sp>
        <p:nvSpPr>
          <p:cNvPr id="123" name="TextBox 122">
            <a:extLst>
              <a:ext uri="{FF2B5EF4-FFF2-40B4-BE49-F238E27FC236}">
                <a16:creationId xmlns:a16="http://schemas.microsoft.com/office/drawing/2014/main" id="{83E0298D-CBAF-45D0-8EF1-A73954A2F456}"/>
              </a:ext>
            </a:extLst>
          </p:cNvPr>
          <p:cNvSpPr txBox="1"/>
          <p:nvPr/>
        </p:nvSpPr>
        <p:spPr>
          <a:xfrm>
            <a:off x="1356552" y="5062781"/>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Data Centre</a:t>
            </a:r>
          </a:p>
        </p:txBody>
      </p:sp>
      <p:sp>
        <p:nvSpPr>
          <p:cNvPr id="124" name="TextBox 123">
            <a:extLst>
              <a:ext uri="{FF2B5EF4-FFF2-40B4-BE49-F238E27FC236}">
                <a16:creationId xmlns:a16="http://schemas.microsoft.com/office/drawing/2014/main" id="{8DD84181-4C87-4D97-8F3B-1999A6E68618}"/>
              </a:ext>
            </a:extLst>
          </p:cNvPr>
          <p:cNvSpPr txBox="1"/>
          <p:nvPr/>
        </p:nvSpPr>
        <p:spPr>
          <a:xfrm>
            <a:off x="2337280" y="5064270"/>
            <a:ext cx="3000133"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Data Centre Hosting</a:t>
            </a:r>
          </a:p>
        </p:txBody>
      </p:sp>
      <p:sp>
        <p:nvSpPr>
          <p:cNvPr id="126" name="6-Point Star 96">
            <a:extLst>
              <a:ext uri="{FF2B5EF4-FFF2-40B4-BE49-F238E27FC236}">
                <a16:creationId xmlns:a16="http://schemas.microsoft.com/office/drawing/2014/main" id="{FA42BB93-CBE4-48D8-85F1-C6699ED3467B}"/>
              </a:ext>
            </a:extLst>
          </p:cNvPr>
          <p:cNvSpPr/>
          <p:nvPr/>
        </p:nvSpPr>
        <p:spPr>
          <a:xfrm>
            <a:off x="9852966" y="2717352"/>
            <a:ext cx="156885" cy="214881"/>
          </a:xfrm>
          <a:prstGeom prst="star6">
            <a:avLst/>
          </a:prstGeom>
          <a:solidFill>
            <a:srgbClr val="000408"/>
          </a:solidFill>
          <a:ln>
            <a:solidFill>
              <a:srgbClr val="000408"/>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7200" tIns="72000" rtlCol="0" anchor="ctr"/>
          <a:lstStyle/>
          <a:p>
            <a:pPr algn="ctr"/>
            <a:r>
              <a:rPr lang="en-ZA" sz="1050" dirty="0">
                <a:solidFill>
                  <a:schemeClr val="bg1"/>
                </a:solidFill>
                <a:latin typeface="Calibri" pitchFamily="34" charset="0"/>
                <a:cs typeface="Calibri" pitchFamily="34" charset="0"/>
              </a:rPr>
              <a:t>V</a:t>
            </a:r>
            <a:endParaRPr lang="en-US" sz="1050" dirty="0">
              <a:solidFill>
                <a:schemeClr val="bg1"/>
              </a:solidFill>
              <a:latin typeface="Calibri" pitchFamily="34" charset="0"/>
              <a:cs typeface="Calibri" pitchFamily="34" charset="0"/>
            </a:endParaRPr>
          </a:p>
        </p:txBody>
      </p:sp>
      <p:sp>
        <p:nvSpPr>
          <p:cNvPr id="55" name="Text Box 26">
            <a:extLst>
              <a:ext uri="{FF2B5EF4-FFF2-40B4-BE49-F238E27FC236}">
                <a16:creationId xmlns:a16="http://schemas.microsoft.com/office/drawing/2014/main" id="{FBDF5E15-8DF8-00B2-CD1C-CD4AA6EC7B58}"/>
              </a:ext>
            </a:extLst>
          </p:cNvPr>
          <p:cNvSpPr txBox="1">
            <a:spLocks noChangeArrowheads="1"/>
          </p:cNvSpPr>
          <p:nvPr/>
        </p:nvSpPr>
        <p:spPr bwMode="auto">
          <a:xfrm>
            <a:off x="1879865" y="2720276"/>
            <a:ext cx="1644090" cy="246221"/>
          </a:xfrm>
          <a:prstGeom prst="rect">
            <a:avLst/>
          </a:prstGeom>
          <a:solidFill>
            <a:srgbClr val="00B050"/>
          </a:solidFill>
          <a:ln w="9525">
            <a:solidFill>
              <a:srgbClr val="000408"/>
            </a:solidFill>
            <a:miter lim="800000"/>
            <a:headEnd/>
            <a:tailEnd/>
          </a:ln>
        </p:spPr>
        <p:txBody>
          <a:bodyPr wrap="square">
            <a:spAutoFit/>
          </a:bodyPr>
          <a:lstStyle>
            <a:defPPr>
              <a:defRPr lang="en-US"/>
            </a:defPPr>
            <a:lvl1pPr algn="ctr">
              <a:buSzTx/>
              <a:buFontTx/>
              <a:buNone/>
              <a:defRPr sz="1000">
                <a:solidFill>
                  <a:srgbClr val="000408"/>
                </a:solidFill>
                <a:latin typeface="Arial" charset="0"/>
                <a:ea typeface="Arial Unicode MS" pitchFamily="34" charset="-128"/>
                <a:cs typeface="Arial Unicode MS" pitchFamily="34" charset="-128"/>
              </a:defRPr>
            </a:lvl1pPr>
          </a:lstStyle>
          <a:p>
            <a:r>
              <a:rPr lang="en-GB" dirty="0"/>
              <a:t>PostgreSQL 15</a:t>
            </a:r>
          </a:p>
        </p:txBody>
      </p:sp>
      <p:sp>
        <p:nvSpPr>
          <p:cNvPr id="56" name="Line 19">
            <a:extLst>
              <a:ext uri="{FF2B5EF4-FFF2-40B4-BE49-F238E27FC236}">
                <a16:creationId xmlns:a16="http://schemas.microsoft.com/office/drawing/2014/main" id="{542D64AC-8D83-6ECC-EBF0-554AA18AF3DF}"/>
              </a:ext>
            </a:extLst>
          </p:cNvPr>
          <p:cNvSpPr>
            <a:spLocks noChangeShapeType="1"/>
          </p:cNvSpPr>
          <p:nvPr/>
        </p:nvSpPr>
        <p:spPr bwMode="auto">
          <a:xfrm>
            <a:off x="4609745" y="3120090"/>
            <a:ext cx="5248096" cy="0"/>
          </a:xfrm>
          <a:prstGeom prst="line">
            <a:avLst/>
          </a:prstGeom>
          <a:noFill/>
          <a:ln w="28575">
            <a:solidFill>
              <a:srgbClr val="008000"/>
            </a:solidFill>
            <a:round/>
            <a:headEnd/>
            <a:tailEnd/>
          </a:ln>
        </p:spPr>
        <p:txBody>
          <a:bodyPr/>
          <a:lstStyle/>
          <a:p>
            <a:endParaRPr lang="en-US" sz="1400" dirty="0"/>
          </a:p>
        </p:txBody>
      </p:sp>
      <p:cxnSp>
        <p:nvCxnSpPr>
          <p:cNvPr id="57" name="Straight Connector 56">
            <a:extLst>
              <a:ext uri="{FF2B5EF4-FFF2-40B4-BE49-F238E27FC236}">
                <a16:creationId xmlns:a16="http://schemas.microsoft.com/office/drawing/2014/main" id="{26C33D08-D952-9518-2323-D16BBE17126B}"/>
              </a:ext>
            </a:extLst>
          </p:cNvPr>
          <p:cNvCxnSpPr>
            <a:cxnSpLocks/>
            <a:stCxn id="67" idx="2"/>
          </p:cNvCxnSpPr>
          <p:nvPr/>
        </p:nvCxnSpPr>
        <p:spPr>
          <a:xfrm flipV="1">
            <a:off x="4242561" y="3223813"/>
            <a:ext cx="5888470" cy="34103"/>
          </a:xfrm>
          <a:prstGeom prst="line">
            <a:avLst/>
          </a:prstGeom>
          <a:ln w="28575">
            <a:solidFill>
              <a:srgbClr val="92D050"/>
            </a:solidFill>
            <a:prstDash val="dash"/>
          </a:ln>
        </p:spPr>
        <p:style>
          <a:lnRef idx="2">
            <a:schemeClr val="accent1"/>
          </a:lnRef>
          <a:fillRef idx="0">
            <a:schemeClr val="accent1"/>
          </a:fillRef>
          <a:effectRef idx="1">
            <a:schemeClr val="accent1"/>
          </a:effectRef>
          <a:fontRef idx="minor">
            <a:schemeClr val="tx1"/>
          </a:fontRef>
        </p:style>
      </p:cxnSp>
      <p:sp>
        <p:nvSpPr>
          <p:cNvPr id="58" name="Line 94">
            <a:extLst>
              <a:ext uri="{FF2B5EF4-FFF2-40B4-BE49-F238E27FC236}">
                <a16:creationId xmlns:a16="http://schemas.microsoft.com/office/drawing/2014/main" id="{1BF7B139-F140-E49F-D216-5266A043D9E6}"/>
              </a:ext>
            </a:extLst>
          </p:cNvPr>
          <p:cNvSpPr>
            <a:spLocks noChangeShapeType="1"/>
          </p:cNvSpPr>
          <p:nvPr/>
        </p:nvSpPr>
        <p:spPr bwMode="auto">
          <a:xfrm flipV="1">
            <a:off x="9862271" y="3115086"/>
            <a:ext cx="279350" cy="0"/>
          </a:xfrm>
          <a:prstGeom prst="line">
            <a:avLst/>
          </a:prstGeom>
          <a:noFill/>
          <a:ln w="28575">
            <a:solidFill>
              <a:srgbClr val="CC0000"/>
            </a:solidFill>
            <a:round/>
            <a:headEnd/>
            <a:tailEnd/>
          </a:ln>
        </p:spPr>
        <p:txBody>
          <a:bodyPr/>
          <a:lstStyle/>
          <a:p>
            <a:endParaRPr lang="en-US" sz="1400" dirty="0"/>
          </a:p>
        </p:txBody>
      </p:sp>
      <p:sp>
        <p:nvSpPr>
          <p:cNvPr id="60" name="Text Box 26">
            <a:extLst>
              <a:ext uri="{FF2B5EF4-FFF2-40B4-BE49-F238E27FC236}">
                <a16:creationId xmlns:a16="http://schemas.microsoft.com/office/drawing/2014/main" id="{A6114165-38A1-DD5D-95EC-BF0A7E03C4DF}"/>
              </a:ext>
            </a:extLst>
          </p:cNvPr>
          <p:cNvSpPr txBox="1">
            <a:spLocks noChangeArrowheads="1"/>
          </p:cNvSpPr>
          <p:nvPr/>
        </p:nvSpPr>
        <p:spPr bwMode="auto">
          <a:xfrm>
            <a:off x="1879865" y="3080391"/>
            <a:ext cx="1644090" cy="246221"/>
          </a:xfrm>
          <a:prstGeom prst="rect">
            <a:avLst/>
          </a:prstGeom>
          <a:solidFill>
            <a:srgbClr val="00B0F0"/>
          </a:solidFill>
          <a:ln w="9525">
            <a:solidFill>
              <a:srgbClr val="000408"/>
            </a:solidFill>
            <a:miter lim="800000"/>
            <a:headEnd/>
            <a:tailEnd/>
          </a:ln>
        </p:spPr>
        <p:txBody>
          <a:bodyPr wrap="square">
            <a:spAutoFit/>
          </a:bodyPr>
          <a:lstStyle>
            <a:defPPr>
              <a:defRPr lang="en-US"/>
            </a:defPPr>
            <a:lvl1pPr algn="ctr">
              <a:buSzTx/>
              <a:buFontTx/>
              <a:buNone/>
              <a:defRPr sz="1000">
                <a:solidFill>
                  <a:srgbClr val="000408"/>
                </a:solidFill>
                <a:latin typeface="Arial" charset="0"/>
                <a:ea typeface="Arial Unicode MS" pitchFamily="34" charset="-128"/>
                <a:cs typeface="Arial Unicode MS" pitchFamily="34" charset="-128"/>
              </a:defRPr>
            </a:lvl1pPr>
          </a:lstStyle>
          <a:p>
            <a:r>
              <a:rPr lang="en-GB" dirty="0"/>
              <a:t>PostgreSQL 16</a:t>
            </a:r>
          </a:p>
        </p:txBody>
      </p:sp>
      <p:sp>
        <p:nvSpPr>
          <p:cNvPr id="62" name="AutoShape 88">
            <a:extLst>
              <a:ext uri="{FF2B5EF4-FFF2-40B4-BE49-F238E27FC236}">
                <a16:creationId xmlns:a16="http://schemas.microsoft.com/office/drawing/2014/main" id="{C5C01719-CF4F-7B9B-6945-0B23BDD9744C}"/>
              </a:ext>
            </a:extLst>
          </p:cNvPr>
          <p:cNvSpPr>
            <a:spLocks noChangeArrowheads="1"/>
          </p:cNvSpPr>
          <p:nvPr/>
        </p:nvSpPr>
        <p:spPr bwMode="auto">
          <a:xfrm flipH="1">
            <a:off x="9832383" y="3021972"/>
            <a:ext cx="59773" cy="173090"/>
          </a:xfrm>
          <a:prstGeom prst="flowChartDecision">
            <a:avLst/>
          </a:prstGeom>
          <a:solidFill>
            <a:srgbClr val="C00000"/>
          </a:solidFill>
          <a:ln w="9525">
            <a:solidFill>
              <a:srgbClr val="C00000"/>
            </a:solidFill>
            <a:miter lim="800000"/>
            <a:headEnd/>
            <a:tailEnd/>
          </a:ln>
        </p:spPr>
        <p:txBody>
          <a:bodyPr wrap="none" anchor="ctr"/>
          <a:lstStyle/>
          <a:p>
            <a:endParaRPr lang="en-US" dirty="0">
              <a:solidFill>
                <a:srgbClr val="000000"/>
              </a:solidFill>
            </a:endParaRPr>
          </a:p>
        </p:txBody>
      </p:sp>
      <p:sp>
        <p:nvSpPr>
          <p:cNvPr id="66" name="Line 94">
            <a:extLst>
              <a:ext uri="{FF2B5EF4-FFF2-40B4-BE49-F238E27FC236}">
                <a16:creationId xmlns:a16="http://schemas.microsoft.com/office/drawing/2014/main" id="{3251A502-97D8-15F3-F75E-841F638826BB}"/>
              </a:ext>
            </a:extLst>
          </p:cNvPr>
          <p:cNvSpPr>
            <a:spLocks noChangeShapeType="1"/>
          </p:cNvSpPr>
          <p:nvPr/>
        </p:nvSpPr>
        <p:spPr bwMode="auto">
          <a:xfrm flipV="1">
            <a:off x="4228571" y="3115086"/>
            <a:ext cx="364621" cy="0"/>
          </a:xfrm>
          <a:prstGeom prst="line">
            <a:avLst/>
          </a:prstGeom>
          <a:noFill/>
          <a:ln w="28575">
            <a:solidFill>
              <a:srgbClr val="0070C0"/>
            </a:solidFill>
            <a:round/>
            <a:headEnd/>
            <a:tailEnd/>
          </a:ln>
        </p:spPr>
        <p:txBody>
          <a:bodyPr/>
          <a:lstStyle/>
          <a:p>
            <a:pPr defTabSz="344594">
              <a:defRPr/>
            </a:pPr>
            <a:endParaRPr lang="en-US" sz="1055" dirty="0">
              <a:solidFill>
                <a:srgbClr val="02367A"/>
              </a:solidFill>
              <a:latin typeface="Arial"/>
            </a:endParaRPr>
          </a:p>
        </p:txBody>
      </p:sp>
      <p:sp>
        <p:nvSpPr>
          <p:cNvPr id="67" name="AutoShape 88">
            <a:extLst>
              <a:ext uri="{FF2B5EF4-FFF2-40B4-BE49-F238E27FC236}">
                <a16:creationId xmlns:a16="http://schemas.microsoft.com/office/drawing/2014/main" id="{B6C41A80-EC71-1338-6849-762076C69FFF}"/>
              </a:ext>
            </a:extLst>
          </p:cNvPr>
          <p:cNvSpPr>
            <a:spLocks noChangeArrowheads="1"/>
          </p:cNvSpPr>
          <p:nvPr/>
        </p:nvSpPr>
        <p:spPr bwMode="auto">
          <a:xfrm flipH="1">
            <a:off x="4212675" y="3084826"/>
            <a:ext cx="59773" cy="173090"/>
          </a:xfrm>
          <a:prstGeom prst="flowChartDecision">
            <a:avLst/>
          </a:prstGeom>
          <a:solidFill>
            <a:srgbClr val="0070C0"/>
          </a:solidFill>
          <a:ln w="9525">
            <a:solidFill>
              <a:srgbClr val="0070C0"/>
            </a:solidFill>
            <a:miter lim="800000"/>
            <a:headEnd/>
            <a:tailEnd/>
          </a:ln>
        </p:spPr>
        <p:txBody>
          <a:bodyPr wrap="none" anchor="ctr"/>
          <a:lstStyle/>
          <a:p>
            <a:endParaRPr lang="en-US" dirty="0">
              <a:solidFill>
                <a:srgbClr val="000000"/>
              </a:solidFill>
            </a:endParaRPr>
          </a:p>
        </p:txBody>
      </p:sp>
      <p:sp>
        <p:nvSpPr>
          <p:cNvPr id="68" name="AutoShape 88">
            <a:extLst>
              <a:ext uri="{FF2B5EF4-FFF2-40B4-BE49-F238E27FC236}">
                <a16:creationId xmlns:a16="http://schemas.microsoft.com/office/drawing/2014/main" id="{E3B588F9-B5EF-F6E2-6D16-1BEC1F876C4C}"/>
              </a:ext>
            </a:extLst>
          </p:cNvPr>
          <p:cNvSpPr>
            <a:spLocks noChangeArrowheads="1"/>
          </p:cNvSpPr>
          <p:nvPr/>
        </p:nvSpPr>
        <p:spPr bwMode="auto">
          <a:xfrm flipH="1">
            <a:off x="4559705" y="3071895"/>
            <a:ext cx="59773" cy="173090"/>
          </a:xfrm>
          <a:prstGeom prst="flowChartDecision">
            <a:avLst/>
          </a:prstGeom>
          <a:solidFill>
            <a:srgbClr val="006E2C"/>
          </a:solidFill>
          <a:ln w="9525">
            <a:solidFill>
              <a:srgbClr val="006E2C"/>
            </a:solidFill>
            <a:miter lim="800000"/>
            <a:headEnd/>
            <a:tailEnd/>
          </a:ln>
        </p:spPr>
        <p:txBody>
          <a:bodyPr wrap="none" anchor="ctr"/>
          <a:lstStyle/>
          <a:p>
            <a:endParaRPr lang="en-US" dirty="0">
              <a:solidFill>
                <a:srgbClr val="000000"/>
              </a:solidFill>
            </a:endParaRPr>
          </a:p>
        </p:txBody>
      </p:sp>
      <p:cxnSp>
        <p:nvCxnSpPr>
          <p:cNvPr id="54" name="Straight Connector 53">
            <a:extLst>
              <a:ext uri="{FF2B5EF4-FFF2-40B4-BE49-F238E27FC236}">
                <a16:creationId xmlns:a16="http://schemas.microsoft.com/office/drawing/2014/main" id="{8C2C5CB2-E9DC-E58C-120B-2BB474DD1660}"/>
              </a:ext>
            </a:extLst>
          </p:cNvPr>
          <p:cNvCxnSpPr/>
          <p:nvPr/>
        </p:nvCxnSpPr>
        <p:spPr bwMode="auto">
          <a:xfrm>
            <a:off x="4609745" y="1136059"/>
            <a:ext cx="0" cy="2290899"/>
          </a:xfrm>
          <a:prstGeom prst="line">
            <a:avLst/>
          </a:prstGeom>
          <a:noFill/>
          <a:ln w="12700" cap="flat" cmpd="sng" algn="ctr">
            <a:solidFill>
              <a:schemeClr val="accent1"/>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475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07" name="Straight Connector 106">
            <a:extLst>
              <a:ext uri="{FF2B5EF4-FFF2-40B4-BE49-F238E27FC236}">
                <a16:creationId xmlns:a16="http://schemas.microsoft.com/office/drawing/2014/main" id="{6B3CC000-0A20-4640-89AA-7EF6755FF5F8}"/>
              </a:ext>
            </a:extLst>
          </p:cNvPr>
          <p:cNvCxnSpPr/>
          <p:nvPr/>
        </p:nvCxnSpPr>
        <p:spPr>
          <a:xfrm flipV="1">
            <a:off x="8571003" y="1013700"/>
            <a:ext cx="0"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A8CE2224-7D5A-4D2D-AECC-0D3775557FE7}"/>
              </a:ext>
            </a:extLst>
          </p:cNvPr>
          <p:cNvCxnSpPr/>
          <p:nvPr/>
        </p:nvCxnSpPr>
        <p:spPr>
          <a:xfrm flipH="1" flipV="1">
            <a:off x="3820126" y="979316"/>
            <a:ext cx="1"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3FE5374D-8F1F-4460-A470-4B652A2F2735}"/>
              </a:ext>
            </a:extLst>
          </p:cNvPr>
          <p:cNvCxnSpPr/>
          <p:nvPr/>
        </p:nvCxnSpPr>
        <p:spPr>
          <a:xfrm flipV="1">
            <a:off x="5426593" y="979316"/>
            <a:ext cx="0" cy="2272710"/>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6CFD3CE5-3175-4465-9DE5-8473560DC1A9}"/>
              </a:ext>
            </a:extLst>
          </p:cNvPr>
          <p:cNvCxnSpPr/>
          <p:nvPr/>
        </p:nvCxnSpPr>
        <p:spPr>
          <a:xfrm flipV="1">
            <a:off x="6989135" y="1006612"/>
            <a:ext cx="0" cy="2272710"/>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
        <p:nvSpPr>
          <p:cNvPr id="111" name="TextBox 110">
            <a:extLst>
              <a:ext uri="{FF2B5EF4-FFF2-40B4-BE49-F238E27FC236}">
                <a16:creationId xmlns:a16="http://schemas.microsoft.com/office/drawing/2014/main" id="{7BB97EBA-135C-4D00-B8F6-F6DBC8F6206F}"/>
              </a:ext>
            </a:extLst>
          </p:cNvPr>
          <p:cNvSpPr txBox="1"/>
          <p:nvPr/>
        </p:nvSpPr>
        <p:spPr>
          <a:xfrm>
            <a:off x="1356644" y="0"/>
            <a:ext cx="3567752" cy="736550"/>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800">
                <a:solidFill>
                  <a:schemeClr val="lt1"/>
                </a:solidFill>
                <a:latin typeface="Arial" charset="0"/>
                <a:cs typeface="Arial"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sz="1600" dirty="0"/>
              <a:t>Database Hosting Service – </a:t>
            </a:r>
          </a:p>
          <a:p>
            <a:r>
              <a:rPr lang="en-ZA" sz="1600" dirty="0"/>
              <a:t>MongoDB</a:t>
            </a:r>
          </a:p>
        </p:txBody>
      </p:sp>
      <p:sp>
        <p:nvSpPr>
          <p:cNvPr id="112" name="TextBox 111">
            <a:extLst>
              <a:ext uri="{FF2B5EF4-FFF2-40B4-BE49-F238E27FC236}">
                <a16:creationId xmlns:a16="http://schemas.microsoft.com/office/drawing/2014/main" id="{9052051C-2BFC-4359-BAF0-E2815BE4AE4C}"/>
              </a:ext>
            </a:extLst>
          </p:cNvPr>
          <p:cNvSpPr txBox="1"/>
          <p:nvPr/>
        </p:nvSpPr>
        <p:spPr>
          <a:xfrm>
            <a:off x="5871172" y="92211"/>
            <a:ext cx="2360082" cy="523220"/>
          </a:xfrm>
          <a:prstGeom prst="rect">
            <a:avLst/>
          </a:prstGeom>
          <a:solidFill>
            <a:srgbClr val="002060"/>
          </a:solidFill>
          <a:ln>
            <a:solidFill>
              <a:schemeClr val="tx1"/>
            </a:solidFill>
          </a:ln>
        </p:spPr>
        <p:txBody>
          <a:bodyPr wrap="square" rtlCol="0">
            <a:spAutoFit/>
          </a:bodyPr>
          <a:lstStyle/>
          <a:p>
            <a:pPr algn="ctr"/>
            <a:r>
              <a:rPr lang="en-ZA" sz="1400" dirty="0">
                <a:solidFill>
                  <a:schemeClr val="bg1"/>
                </a:solidFill>
              </a:rPr>
              <a:t>Technology Adoption Strategy</a:t>
            </a:r>
          </a:p>
        </p:txBody>
      </p:sp>
      <p:sp>
        <p:nvSpPr>
          <p:cNvPr id="113" name="Rectangle 112">
            <a:extLst>
              <a:ext uri="{FF2B5EF4-FFF2-40B4-BE49-F238E27FC236}">
                <a16:creationId xmlns:a16="http://schemas.microsoft.com/office/drawing/2014/main" id="{95CC0804-B5E0-47B3-81C9-92FEB96E5A1A}"/>
              </a:ext>
            </a:extLst>
          </p:cNvPr>
          <p:cNvSpPr/>
          <p:nvPr/>
        </p:nvSpPr>
        <p:spPr>
          <a:xfrm>
            <a:off x="8212952" y="92211"/>
            <a:ext cx="1224137" cy="523220"/>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rial" charset="0"/>
                <a:cs typeface="Arial" charset="0"/>
              </a:rPr>
              <a:t>N</a:t>
            </a:r>
          </a:p>
        </p:txBody>
      </p:sp>
      <p:sp>
        <p:nvSpPr>
          <p:cNvPr id="114" name="Rectangle 113">
            <a:extLst>
              <a:ext uri="{FF2B5EF4-FFF2-40B4-BE49-F238E27FC236}">
                <a16:creationId xmlns:a16="http://schemas.microsoft.com/office/drawing/2014/main" id="{00BAAEC6-C90E-43C6-9F4A-B14AF8222E31}"/>
              </a:ext>
            </a:extLst>
          </p:cNvPr>
          <p:cNvSpPr/>
          <p:nvPr/>
        </p:nvSpPr>
        <p:spPr>
          <a:xfrm rot="16200000">
            <a:off x="464275" y="2170132"/>
            <a:ext cx="2221734" cy="337743"/>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dirty="0">
                <a:solidFill>
                  <a:schemeClr val="lt1"/>
                </a:solidFill>
                <a:latin typeface="Arial" charset="0"/>
                <a:cs typeface="Arial" charset="0"/>
              </a:rPr>
              <a:t>DBMS</a:t>
            </a:r>
          </a:p>
        </p:txBody>
      </p:sp>
      <p:grpSp>
        <p:nvGrpSpPr>
          <p:cNvPr id="115" name="Group 27">
            <a:extLst>
              <a:ext uri="{FF2B5EF4-FFF2-40B4-BE49-F238E27FC236}">
                <a16:creationId xmlns:a16="http://schemas.microsoft.com/office/drawing/2014/main" id="{8E19C820-FAF2-4398-82B2-F4B83BB7B552}"/>
              </a:ext>
            </a:extLst>
          </p:cNvPr>
          <p:cNvGrpSpPr>
            <a:grpSpLocks/>
          </p:cNvGrpSpPr>
          <p:nvPr/>
        </p:nvGrpSpPr>
        <p:grpSpPr bwMode="auto">
          <a:xfrm>
            <a:off x="3820126" y="3279320"/>
            <a:ext cx="6321494" cy="708026"/>
            <a:chOff x="1247" y="2901"/>
            <a:chExt cx="4179" cy="446"/>
          </a:xfrm>
        </p:grpSpPr>
        <p:sp>
          <p:nvSpPr>
            <p:cNvPr id="116" name="Text Box 28">
              <a:extLst>
                <a:ext uri="{FF2B5EF4-FFF2-40B4-BE49-F238E27FC236}">
                  <a16:creationId xmlns:a16="http://schemas.microsoft.com/office/drawing/2014/main" id="{F75382D5-F944-41E1-A6D2-EFDE206DC31B}"/>
                </a:ext>
              </a:extLst>
            </p:cNvPr>
            <p:cNvSpPr txBox="1">
              <a:spLocks noChangeArrowheads="1"/>
            </p:cNvSpPr>
            <p:nvPr/>
          </p:nvSpPr>
          <p:spPr bwMode="auto">
            <a:xfrm>
              <a:off x="1648" y="3085"/>
              <a:ext cx="361" cy="262"/>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2023	</a:t>
              </a:r>
            </a:p>
          </p:txBody>
        </p:sp>
        <p:sp>
          <p:nvSpPr>
            <p:cNvPr id="117" name="Line 29">
              <a:extLst>
                <a:ext uri="{FF2B5EF4-FFF2-40B4-BE49-F238E27FC236}">
                  <a16:creationId xmlns:a16="http://schemas.microsoft.com/office/drawing/2014/main" id="{9250EA71-472B-44F4-A68B-9001CE60CD23}"/>
                </a:ext>
              </a:extLst>
            </p:cNvPr>
            <p:cNvSpPr>
              <a:spLocks noChangeShapeType="1"/>
            </p:cNvSpPr>
            <p:nvPr/>
          </p:nvSpPr>
          <p:spPr bwMode="auto">
            <a:xfrm>
              <a:off x="1247"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18" name="Line 30">
              <a:extLst>
                <a:ext uri="{FF2B5EF4-FFF2-40B4-BE49-F238E27FC236}">
                  <a16:creationId xmlns:a16="http://schemas.microsoft.com/office/drawing/2014/main" id="{2B770BF1-91B9-4DFF-8D9C-ED9C6404E342}"/>
                </a:ext>
              </a:extLst>
            </p:cNvPr>
            <p:cNvSpPr>
              <a:spLocks noChangeShapeType="1"/>
            </p:cNvSpPr>
            <p:nvPr/>
          </p:nvSpPr>
          <p:spPr bwMode="auto">
            <a:xfrm>
              <a:off x="1769"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19" name="Line 31">
              <a:extLst>
                <a:ext uri="{FF2B5EF4-FFF2-40B4-BE49-F238E27FC236}">
                  <a16:creationId xmlns:a16="http://schemas.microsoft.com/office/drawing/2014/main" id="{44DB2B46-242D-4211-8BE5-A85BE0382B2E}"/>
                </a:ext>
              </a:extLst>
            </p:cNvPr>
            <p:cNvSpPr>
              <a:spLocks noChangeShapeType="1"/>
            </p:cNvSpPr>
            <p:nvPr/>
          </p:nvSpPr>
          <p:spPr bwMode="auto">
            <a:xfrm>
              <a:off x="1508"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20" name="Line 32">
              <a:extLst>
                <a:ext uri="{FF2B5EF4-FFF2-40B4-BE49-F238E27FC236}">
                  <a16:creationId xmlns:a16="http://schemas.microsoft.com/office/drawing/2014/main" id="{06A22238-876C-43AB-A08C-3AE068650B7E}"/>
                </a:ext>
              </a:extLst>
            </p:cNvPr>
            <p:cNvSpPr>
              <a:spLocks noChangeShapeType="1"/>
            </p:cNvSpPr>
            <p:nvPr/>
          </p:nvSpPr>
          <p:spPr bwMode="auto">
            <a:xfrm>
              <a:off x="2029"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21" name="Text Box 33">
              <a:extLst>
                <a:ext uri="{FF2B5EF4-FFF2-40B4-BE49-F238E27FC236}">
                  <a16:creationId xmlns:a16="http://schemas.microsoft.com/office/drawing/2014/main" id="{B8913231-0BB1-4457-BBBE-E29CDE5F1243}"/>
                </a:ext>
              </a:extLst>
            </p:cNvPr>
            <p:cNvSpPr txBox="1">
              <a:spLocks noChangeArrowheads="1"/>
            </p:cNvSpPr>
            <p:nvPr/>
          </p:nvSpPr>
          <p:spPr bwMode="auto">
            <a:xfrm>
              <a:off x="1297"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122" name="Text Box 34">
              <a:extLst>
                <a:ext uri="{FF2B5EF4-FFF2-40B4-BE49-F238E27FC236}">
                  <a16:creationId xmlns:a16="http://schemas.microsoft.com/office/drawing/2014/main" id="{8583A34A-6FB1-4327-9C49-1D472CD4744D}"/>
                </a:ext>
              </a:extLst>
            </p:cNvPr>
            <p:cNvSpPr txBox="1">
              <a:spLocks noChangeArrowheads="1"/>
            </p:cNvSpPr>
            <p:nvPr/>
          </p:nvSpPr>
          <p:spPr bwMode="auto">
            <a:xfrm>
              <a:off x="1568"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123" name="Text Box 35">
              <a:extLst>
                <a:ext uri="{FF2B5EF4-FFF2-40B4-BE49-F238E27FC236}">
                  <a16:creationId xmlns:a16="http://schemas.microsoft.com/office/drawing/2014/main" id="{C6E835BB-3246-40C5-BDE6-B1E96C7A1060}"/>
                </a:ext>
              </a:extLst>
            </p:cNvPr>
            <p:cNvSpPr txBox="1">
              <a:spLocks noChangeArrowheads="1"/>
            </p:cNvSpPr>
            <p:nvPr/>
          </p:nvSpPr>
          <p:spPr bwMode="auto">
            <a:xfrm>
              <a:off x="1809"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124" name="Text Box 36">
              <a:extLst>
                <a:ext uri="{FF2B5EF4-FFF2-40B4-BE49-F238E27FC236}">
                  <a16:creationId xmlns:a16="http://schemas.microsoft.com/office/drawing/2014/main" id="{0528EA42-1908-4A8B-B881-4C5CB9C600DA}"/>
                </a:ext>
              </a:extLst>
            </p:cNvPr>
            <p:cNvSpPr txBox="1">
              <a:spLocks noChangeArrowheads="1"/>
            </p:cNvSpPr>
            <p:nvPr/>
          </p:nvSpPr>
          <p:spPr bwMode="auto">
            <a:xfrm>
              <a:off x="2065"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125" name="Text Box 37">
              <a:extLst>
                <a:ext uri="{FF2B5EF4-FFF2-40B4-BE49-F238E27FC236}">
                  <a16:creationId xmlns:a16="http://schemas.microsoft.com/office/drawing/2014/main" id="{D5A33CFA-4FA5-465E-96F0-1022CF4430E6}"/>
                </a:ext>
              </a:extLst>
            </p:cNvPr>
            <p:cNvSpPr txBox="1">
              <a:spLocks noChangeArrowheads="1"/>
            </p:cNvSpPr>
            <p:nvPr/>
          </p:nvSpPr>
          <p:spPr bwMode="auto">
            <a:xfrm>
              <a:off x="2691"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2024</a:t>
              </a:r>
            </a:p>
          </p:txBody>
        </p:sp>
        <p:sp>
          <p:nvSpPr>
            <p:cNvPr id="126" name="Line 38">
              <a:extLst>
                <a:ext uri="{FF2B5EF4-FFF2-40B4-BE49-F238E27FC236}">
                  <a16:creationId xmlns:a16="http://schemas.microsoft.com/office/drawing/2014/main" id="{12C35B92-2283-457B-A998-87050759B1D9}"/>
                </a:ext>
              </a:extLst>
            </p:cNvPr>
            <p:cNvSpPr>
              <a:spLocks noChangeShapeType="1"/>
            </p:cNvSpPr>
            <p:nvPr/>
          </p:nvSpPr>
          <p:spPr bwMode="auto">
            <a:xfrm>
              <a:off x="2290"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27" name="Line 39">
              <a:extLst>
                <a:ext uri="{FF2B5EF4-FFF2-40B4-BE49-F238E27FC236}">
                  <a16:creationId xmlns:a16="http://schemas.microsoft.com/office/drawing/2014/main" id="{62727623-A2AC-4038-BCBD-220D0775B96B}"/>
                </a:ext>
              </a:extLst>
            </p:cNvPr>
            <p:cNvSpPr>
              <a:spLocks noChangeShapeType="1"/>
            </p:cNvSpPr>
            <p:nvPr/>
          </p:nvSpPr>
          <p:spPr bwMode="auto">
            <a:xfrm>
              <a:off x="2812"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28" name="Line 40">
              <a:extLst>
                <a:ext uri="{FF2B5EF4-FFF2-40B4-BE49-F238E27FC236}">
                  <a16:creationId xmlns:a16="http://schemas.microsoft.com/office/drawing/2014/main" id="{E0E9F20E-008A-4918-A2BB-3A844AE962B1}"/>
                </a:ext>
              </a:extLst>
            </p:cNvPr>
            <p:cNvSpPr>
              <a:spLocks noChangeShapeType="1"/>
            </p:cNvSpPr>
            <p:nvPr/>
          </p:nvSpPr>
          <p:spPr bwMode="auto">
            <a:xfrm>
              <a:off x="2551"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29" name="Line 41">
              <a:extLst>
                <a:ext uri="{FF2B5EF4-FFF2-40B4-BE49-F238E27FC236}">
                  <a16:creationId xmlns:a16="http://schemas.microsoft.com/office/drawing/2014/main" id="{0F83B665-5550-4124-A249-F569CF0FCD52}"/>
                </a:ext>
              </a:extLst>
            </p:cNvPr>
            <p:cNvSpPr>
              <a:spLocks noChangeShapeType="1"/>
            </p:cNvSpPr>
            <p:nvPr/>
          </p:nvSpPr>
          <p:spPr bwMode="auto">
            <a:xfrm>
              <a:off x="3072"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30" name="Text Box 42">
              <a:extLst>
                <a:ext uri="{FF2B5EF4-FFF2-40B4-BE49-F238E27FC236}">
                  <a16:creationId xmlns:a16="http://schemas.microsoft.com/office/drawing/2014/main" id="{4811C165-0F4A-4B70-8243-25CDD40AD415}"/>
                </a:ext>
              </a:extLst>
            </p:cNvPr>
            <p:cNvSpPr txBox="1">
              <a:spLocks noChangeArrowheads="1"/>
            </p:cNvSpPr>
            <p:nvPr/>
          </p:nvSpPr>
          <p:spPr bwMode="auto">
            <a:xfrm>
              <a:off x="2340"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131" name="Text Box 43">
              <a:extLst>
                <a:ext uri="{FF2B5EF4-FFF2-40B4-BE49-F238E27FC236}">
                  <a16:creationId xmlns:a16="http://schemas.microsoft.com/office/drawing/2014/main" id="{4169AC30-B667-4793-A248-982DF0E37315}"/>
                </a:ext>
              </a:extLst>
            </p:cNvPr>
            <p:cNvSpPr txBox="1">
              <a:spLocks noChangeArrowheads="1"/>
            </p:cNvSpPr>
            <p:nvPr/>
          </p:nvSpPr>
          <p:spPr bwMode="auto">
            <a:xfrm>
              <a:off x="2611"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132" name="Text Box 44">
              <a:extLst>
                <a:ext uri="{FF2B5EF4-FFF2-40B4-BE49-F238E27FC236}">
                  <a16:creationId xmlns:a16="http://schemas.microsoft.com/office/drawing/2014/main" id="{F558E7E7-78A5-4470-A4CB-81373A2A89BC}"/>
                </a:ext>
              </a:extLst>
            </p:cNvPr>
            <p:cNvSpPr txBox="1">
              <a:spLocks noChangeArrowheads="1"/>
            </p:cNvSpPr>
            <p:nvPr/>
          </p:nvSpPr>
          <p:spPr bwMode="auto">
            <a:xfrm>
              <a:off x="2852"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133" name="Text Box 45">
              <a:extLst>
                <a:ext uri="{FF2B5EF4-FFF2-40B4-BE49-F238E27FC236}">
                  <a16:creationId xmlns:a16="http://schemas.microsoft.com/office/drawing/2014/main" id="{7DDF76D3-DC99-4731-B13C-22665EAB273E}"/>
                </a:ext>
              </a:extLst>
            </p:cNvPr>
            <p:cNvSpPr txBox="1">
              <a:spLocks noChangeArrowheads="1"/>
            </p:cNvSpPr>
            <p:nvPr/>
          </p:nvSpPr>
          <p:spPr bwMode="auto">
            <a:xfrm>
              <a:off x="3108"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134" name="Text Box 46">
              <a:extLst>
                <a:ext uri="{FF2B5EF4-FFF2-40B4-BE49-F238E27FC236}">
                  <a16:creationId xmlns:a16="http://schemas.microsoft.com/office/drawing/2014/main" id="{1D8E11BC-7907-4197-93B7-0671937BE8F4}"/>
                </a:ext>
              </a:extLst>
            </p:cNvPr>
            <p:cNvSpPr txBox="1">
              <a:spLocks noChangeArrowheads="1"/>
            </p:cNvSpPr>
            <p:nvPr/>
          </p:nvSpPr>
          <p:spPr bwMode="auto">
            <a:xfrm>
              <a:off x="3734"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2025</a:t>
              </a:r>
            </a:p>
          </p:txBody>
        </p:sp>
        <p:sp>
          <p:nvSpPr>
            <p:cNvPr id="135" name="Line 47">
              <a:extLst>
                <a:ext uri="{FF2B5EF4-FFF2-40B4-BE49-F238E27FC236}">
                  <a16:creationId xmlns:a16="http://schemas.microsoft.com/office/drawing/2014/main" id="{E006CE1A-53ED-42C3-B3A8-29189636F402}"/>
                </a:ext>
              </a:extLst>
            </p:cNvPr>
            <p:cNvSpPr>
              <a:spLocks noChangeShapeType="1"/>
            </p:cNvSpPr>
            <p:nvPr/>
          </p:nvSpPr>
          <p:spPr bwMode="auto">
            <a:xfrm>
              <a:off x="3333"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36" name="Line 48">
              <a:extLst>
                <a:ext uri="{FF2B5EF4-FFF2-40B4-BE49-F238E27FC236}">
                  <a16:creationId xmlns:a16="http://schemas.microsoft.com/office/drawing/2014/main" id="{6E0E5BA4-065F-40CA-B8E1-7AD8E224A94B}"/>
                </a:ext>
              </a:extLst>
            </p:cNvPr>
            <p:cNvSpPr>
              <a:spLocks noChangeShapeType="1"/>
            </p:cNvSpPr>
            <p:nvPr/>
          </p:nvSpPr>
          <p:spPr bwMode="auto">
            <a:xfrm>
              <a:off x="3855"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37" name="Line 49">
              <a:extLst>
                <a:ext uri="{FF2B5EF4-FFF2-40B4-BE49-F238E27FC236}">
                  <a16:creationId xmlns:a16="http://schemas.microsoft.com/office/drawing/2014/main" id="{9ED23225-5F1D-4443-B62C-1273BE3E183C}"/>
                </a:ext>
              </a:extLst>
            </p:cNvPr>
            <p:cNvSpPr>
              <a:spLocks noChangeShapeType="1"/>
            </p:cNvSpPr>
            <p:nvPr/>
          </p:nvSpPr>
          <p:spPr bwMode="auto">
            <a:xfrm>
              <a:off x="3594"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38" name="Line 50">
              <a:extLst>
                <a:ext uri="{FF2B5EF4-FFF2-40B4-BE49-F238E27FC236}">
                  <a16:creationId xmlns:a16="http://schemas.microsoft.com/office/drawing/2014/main" id="{BD2015D0-1D69-4381-84F3-66D108619821}"/>
                </a:ext>
              </a:extLst>
            </p:cNvPr>
            <p:cNvSpPr>
              <a:spLocks noChangeShapeType="1"/>
            </p:cNvSpPr>
            <p:nvPr/>
          </p:nvSpPr>
          <p:spPr bwMode="auto">
            <a:xfrm>
              <a:off x="4115"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39" name="Text Box 51">
              <a:extLst>
                <a:ext uri="{FF2B5EF4-FFF2-40B4-BE49-F238E27FC236}">
                  <a16:creationId xmlns:a16="http://schemas.microsoft.com/office/drawing/2014/main" id="{E88AC9B3-0D79-40D0-A327-BEDD1407B5DC}"/>
                </a:ext>
              </a:extLst>
            </p:cNvPr>
            <p:cNvSpPr txBox="1">
              <a:spLocks noChangeArrowheads="1"/>
            </p:cNvSpPr>
            <p:nvPr/>
          </p:nvSpPr>
          <p:spPr bwMode="auto">
            <a:xfrm>
              <a:off x="3383"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140" name="Text Box 52">
              <a:extLst>
                <a:ext uri="{FF2B5EF4-FFF2-40B4-BE49-F238E27FC236}">
                  <a16:creationId xmlns:a16="http://schemas.microsoft.com/office/drawing/2014/main" id="{4E222931-9406-4A04-9C08-12131C4E7FC5}"/>
                </a:ext>
              </a:extLst>
            </p:cNvPr>
            <p:cNvSpPr txBox="1">
              <a:spLocks noChangeArrowheads="1"/>
            </p:cNvSpPr>
            <p:nvPr/>
          </p:nvSpPr>
          <p:spPr bwMode="auto">
            <a:xfrm>
              <a:off x="3654"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141" name="Text Box 53">
              <a:extLst>
                <a:ext uri="{FF2B5EF4-FFF2-40B4-BE49-F238E27FC236}">
                  <a16:creationId xmlns:a16="http://schemas.microsoft.com/office/drawing/2014/main" id="{76272326-F3C9-42C1-9207-5464CD75B681}"/>
                </a:ext>
              </a:extLst>
            </p:cNvPr>
            <p:cNvSpPr txBox="1">
              <a:spLocks noChangeArrowheads="1"/>
            </p:cNvSpPr>
            <p:nvPr/>
          </p:nvSpPr>
          <p:spPr bwMode="auto">
            <a:xfrm>
              <a:off x="3895"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142" name="Text Box 54">
              <a:extLst>
                <a:ext uri="{FF2B5EF4-FFF2-40B4-BE49-F238E27FC236}">
                  <a16:creationId xmlns:a16="http://schemas.microsoft.com/office/drawing/2014/main" id="{305D4991-8345-4298-BC13-5AB5716532C2}"/>
                </a:ext>
              </a:extLst>
            </p:cNvPr>
            <p:cNvSpPr txBox="1">
              <a:spLocks noChangeArrowheads="1"/>
            </p:cNvSpPr>
            <p:nvPr/>
          </p:nvSpPr>
          <p:spPr bwMode="auto">
            <a:xfrm>
              <a:off x="4151"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143" name="Text Box 55">
              <a:extLst>
                <a:ext uri="{FF2B5EF4-FFF2-40B4-BE49-F238E27FC236}">
                  <a16:creationId xmlns:a16="http://schemas.microsoft.com/office/drawing/2014/main" id="{E9501D4F-2927-4E7A-9C5A-F5A761A9E665}"/>
                </a:ext>
              </a:extLst>
            </p:cNvPr>
            <p:cNvSpPr txBox="1">
              <a:spLocks noChangeArrowheads="1"/>
            </p:cNvSpPr>
            <p:nvPr/>
          </p:nvSpPr>
          <p:spPr bwMode="auto">
            <a:xfrm>
              <a:off x="4777"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2026</a:t>
              </a:r>
            </a:p>
          </p:txBody>
        </p:sp>
        <p:sp>
          <p:nvSpPr>
            <p:cNvPr id="144" name="Line 56">
              <a:extLst>
                <a:ext uri="{FF2B5EF4-FFF2-40B4-BE49-F238E27FC236}">
                  <a16:creationId xmlns:a16="http://schemas.microsoft.com/office/drawing/2014/main" id="{CA3EB38D-F530-4803-9846-B4C635E1E06C}"/>
                </a:ext>
              </a:extLst>
            </p:cNvPr>
            <p:cNvSpPr>
              <a:spLocks noChangeShapeType="1"/>
            </p:cNvSpPr>
            <p:nvPr/>
          </p:nvSpPr>
          <p:spPr bwMode="auto">
            <a:xfrm>
              <a:off x="4376"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45" name="Line 57">
              <a:extLst>
                <a:ext uri="{FF2B5EF4-FFF2-40B4-BE49-F238E27FC236}">
                  <a16:creationId xmlns:a16="http://schemas.microsoft.com/office/drawing/2014/main" id="{51223D0C-B791-4D0B-8451-D0B38DABC650}"/>
                </a:ext>
              </a:extLst>
            </p:cNvPr>
            <p:cNvSpPr>
              <a:spLocks noChangeShapeType="1"/>
            </p:cNvSpPr>
            <p:nvPr/>
          </p:nvSpPr>
          <p:spPr bwMode="auto">
            <a:xfrm>
              <a:off x="4385"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146" name="Line 58">
              <a:extLst>
                <a:ext uri="{FF2B5EF4-FFF2-40B4-BE49-F238E27FC236}">
                  <a16:creationId xmlns:a16="http://schemas.microsoft.com/office/drawing/2014/main" id="{62F17BEC-CC46-4360-B368-45527016F607}"/>
                </a:ext>
              </a:extLst>
            </p:cNvPr>
            <p:cNvSpPr>
              <a:spLocks noChangeShapeType="1"/>
            </p:cNvSpPr>
            <p:nvPr/>
          </p:nvSpPr>
          <p:spPr bwMode="auto">
            <a:xfrm>
              <a:off x="4898"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47" name="Line 59">
              <a:extLst>
                <a:ext uri="{FF2B5EF4-FFF2-40B4-BE49-F238E27FC236}">
                  <a16:creationId xmlns:a16="http://schemas.microsoft.com/office/drawing/2014/main" id="{DAF03E50-60DA-45DD-8D83-11F77864C184}"/>
                </a:ext>
              </a:extLst>
            </p:cNvPr>
            <p:cNvSpPr>
              <a:spLocks noChangeShapeType="1"/>
            </p:cNvSpPr>
            <p:nvPr/>
          </p:nvSpPr>
          <p:spPr bwMode="auto">
            <a:xfrm>
              <a:off x="4637"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48" name="Line 60">
              <a:extLst>
                <a:ext uri="{FF2B5EF4-FFF2-40B4-BE49-F238E27FC236}">
                  <a16:creationId xmlns:a16="http://schemas.microsoft.com/office/drawing/2014/main" id="{B1E2FC8D-8B36-4356-B539-5E10834F695A}"/>
                </a:ext>
              </a:extLst>
            </p:cNvPr>
            <p:cNvSpPr>
              <a:spLocks noChangeShapeType="1"/>
            </p:cNvSpPr>
            <p:nvPr/>
          </p:nvSpPr>
          <p:spPr bwMode="auto">
            <a:xfrm>
              <a:off x="5158"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49" name="Text Box 61">
              <a:extLst>
                <a:ext uri="{FF2B5EF4-FFF2-40B4-BE49-F238E27FC236}">
                  <a16:creationId xmlns:a16="http://schemas.microsoft.com/office/drawing/2014/main" id="{B978B5CF-CA2E-44E1-AD07-31BE209839FC}"/>
                </a:ext>
              </a:extLst>
            </p:cNvPr>
            <p:cNvSpPr txBox="1">
              <a:spLocks noChangeArrowheads="1"/>
            </p:cNvSpPr>
            <p:nvPr/>
          </p:nvSpPr>
          <p:spPr bwMode="auto">
            <a:xfrm>
              <a:off x="4426"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150" name="Text Box 62">
              <a:extLst>
                <a:ext uri="{FF2B5EF4-FFF2-40B4-BE49-F238E27FC236}">
                  <a16:creationId xmlns:a16="http://schemas.microsoft.com/office/drawing/2014/main" id="{B0F5E7DD-AB56-4F89-A588-B3D832FCCB7E}"/>
                </a:ext>
              </a:extLst>
            </p:cNvPr>
            <p:cNvSpPr txBox="1">
              <a:spLocks noChangeArrowheads="1"/>
            </p:cNvSpPr>
            <p:nvPr/>
          </p:nvSpPr>
          <p:spPr bwMode="auto">
            <a:xfrm>
              <a:off x="4697"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151" name="Text Box 63">
              <a:extLst>
                <a:ext uri="{FF2B5EF4-FFF2-40B4-BE49-F238E27FC236}">
                  <a16:creationId xmlns:a16="http://schemas.microsoft.com/office/drawing/2014/main" id="{0442ECEC-EEDB-4F7F-95A9-B4CCC7129934}"/>
                </a:ext>
              </a:extLst>
            </p:cNvPr>
            <p:cNvSpPr txBox="1">
              <a:spLocks noChangeArrowheads="1"/>
            </p:cNvSpPr>
            <p:nvPr/>
          </p:nvSpPr>
          <p:spPr bwMode="auto">
            <a:xfrm>
              <a:off x="4938"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152" name="Text Box 64">
              <a:extLst>
                <a:ext uri="{FF2B5EF4-FFF2-40B4-BE49-F238E27FC236}">
                  <a16:creationId xmlns:a16="http://schemas.microsoft.com/office/drawing/2014/main" id="{9CAD6E72-4BBC-479B-98F0-9907807B0B01}"/>
                </a:ext>
              </a:extLst>
            </p:cNvPr>
            <p:cNvSpPr txBox="1">
              <a:spLocks noChangeArrowheads="1"/>
            </p:cNvSpPr>
            <p:nvPr/>
          </p:nvSpPr>
          <p:spPr bwMode="auto">
            <a:xfrm>
              <a:off x="5194"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153" name="Line 65">
              <a:extLst>
                <a:ext uri="{FF2B5EF4-FFF2-40B4-BE49-F238E27FC236}">
                  <a16:creationId xmlns:a16="http://schemas.microsoft.com/office/drawing/2014/main" id="{E6474D05-5A9A-473D-BB43-0E661961BF6D}"/>
                </a:ext>
              </a:extLst>
            </p:cNvPr>
            <p:cNvSpPr>
              <a:spLocks noChangeShapeType="1"/>
            </p:cNvSpPr>
            <p:nvPr/>
          </p:nvSpPr>
          <p:spPr bwMode="auto">
            <a:xfrm>
              <a:off x="5426"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154" name="Line 66">
              <a:extLst>
                <a:ext uri="{FF2B5EF4-FFF2-40B4-BE49-F238E27FC236}">
                  <a16:creationId xmlns:a16="http://schemas.microsoft.com/office/drawing/2014/main" id="{B0CB3AC6-B778-4DCA-8938-BD5743179B89}"/>
                </a:ext>
              </a:extLst>
            </p:cNvPr>
            <p:cNvSpPr>
              <a:spLocks noChangeShapeType="1"/>
            </p:cNvSpPr>
            <p:nvPr/>
          </p:nvSpPr>
          <p:spPr bwMode="auto">
            <a:xfrm>
              <a:off x="3341"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155" name="Line 67">
              <a:extLst>
                <a:ext uri="{FF2B5EF4-FFF2-40B4-BE49-F238E27FC236}">
                  <a16:creationId xmlns:a16="http://schemas.microsoft.com/office/drawing/2014/main" id="{5DC3AFCD-6D6A-4211-B03D-E6EC0265DE54}"/>
                </a:ext>
              </a:extLst>
            </p:cNvPr>
            <p:cNvSpPr>
              <a:spLocks noChangeShapeType="1"/>
            </p:cNvSpPr>
            <p:nvPr/>
          </p:nvSpPr>
          <p:spPr bwMode="auto">
            <a:xfrm>
              <a:off x="2309"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156" name="Line 68">
              <a:extLst>
                <a:ext uri="{FF2B5EF4-FFF2-40B4-BE49-F238E27FC236}">
                  <a16:creationId xmlns:a16="http://schemas.microsoft.com/office/drawing/2014/main" id="{557BADA3-D2ED-47A4-BE51-F5A25139D36F}"/>
                </a:ext>
              </a:extLst>
            </p:cNvPr>
            <p:cNvSpPr>
              <a:spLocks noChangeShapeType="1"/>
            </p:cNvSpPr>
            <p:nvPr/>
          </p:nvSpPr>
          <p:spPr bwMode="auto">
            <a:xfrm>
              <a:off x="1247"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grpSp>
      <p:cxnSp>
        <p:nvCxnSpPr>
          <p:cNvPr id="157" name="Straight Connector 156">
            <a:extLst>
              <a:ext uri="{FF2B5EF4-FFF2-40B4-BE49-F238E27FC236}">
                <a16:creationId xmlns:a16="http://schemas.microsoft.com/office/drawing/2014/main" id="{42AD9395-7EC3-41DB-8A3B-FBEB174C3396}"/>
              </a:ext>
            </a:extLst>
          </p:cNvPr>
          <p:cNvCxnSpPr/>
          <p:nvPr/>
        </p:nvCxnSpPr>
        <p:spPr>
          <a:xfrm flipV="1">
            <a:off x="10135460" y="1013700"/>
            <a:ext cx="0"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2338C17-6A6A-484B-8AA1-5DB4A30CFCD8}"/>
              </a:ext>
            </a:extLst>
          </p:cNvPr>
          <p:cNvCxnSpPr>
            <a:cxnSpLocks/>
          </p:cNvCxnSpPr>
          <p:nvPr/>
        </p:nvCxnSpPr>
        <p:spPr>
          <a:xfrm>
            <a:off x="3613607" y="3825423"/>
            <a:ext cx="6719278" cy="0"/>
          </a:xfrm>
          <a:prstGeom prst="line">
            <a:avLst/>
          </a:prstGeom>
          <a:ln>
            <a:solidFill>
              <a:srgbClr val="000408"/>
            </a:solidFill>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FE9A4DD6-44A6-4966-84F1-0B2209A90D07}"/>
              </a:ext>
            </a:extLst>
          </p:cNvPr>
          <p:cNvSpPr txBox="1"/>
          <p:nvPr/>
        </p:nvSpPr>
        <p:spPr>
          <a:xfrm>
            <a:off x="2512382" y="736550"/>
            <a:ext cx="1702554" cy="246221"/>
          </a:xfrm>
          <a:prstGeom prst="rect">
            <a:avLst/>
          </a:prstGeom>
          <a:noFill/>
        </p:spPr>
        <p:txBody>
          <a:bodyPr wrap="square" rtlCol="0">
            <a:spAutoFit/>
          </a:bodyPr>
          <a:lstStyle/>
          <a:p>
            <a:r>
              <a:rPr lang="en-ZA" sz="1000" dirty="0">
                <a:solidFill>
                  <a:srgbClr val="000408"/>
                </a:solidFill>
              </a:rPr>
              <a:t>Mainstream Support</a:t>
            </a:r>
          </a:p>
        </p:txBody>
      </p:sp>
      <p:cxnSp>
        <p:nvCxnSpPr>
          <p:cNvPr id="169" name="Elbow Connector 146">
            <a:extLst>
              <a:ext uri="{FF2B5EF4-FFF2-40B4-BE49-F238E27FC236}">
                <a16:creationId xmlns:a16="http://schemas.microsoft.com/office/drawing/2014/main" id="{22BFF78D-E28D-4D54-B813-44AD307E5858}"/>
              </a:ext>
            </a:extLst>
          </p:cNvPr>
          <p:cNvCxnSpPr>
            <a:cxnSpLocks/>
          </p:cNvCxnSpPr>
          <p:nvPr/>
        </p:nvCxnSpPr>
        <p:spPr>
          <a:xfrm rot="16200000" flipV="1">
            <a:off x="2883227" y="1422272"/>
            <a:ext cx="1971039" cy="1115931"/>
          </a:xfrm>
          <a:prstGeom prst="bentConnector3">
            <a:avLst>
              <a:gd name="adj1" fmla="val 50000"/>
            </a:avLst>
          </a:prstGeom>
          <a:ln w="3175">
            <a:solidFill>
              <a:schemeClr val="bg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80" name="Rectangle 179">
            <a:extLst>
              <a:ext uri="{FF2B5EF4-FFF2-40B4-BE49-F238E27FC236}">
                <a16:creationId xmlns:a16="http://schemas.microsoft.com/office/drawing/2014/main" id="{2E2C26A9-179C-454E-9709-E860AE77F2B0}"/>
              </a:ext>
            </a:extLst>
          </p:cNvPr>
          <p:cNvSpPr/>
          <p:nvPr/>
        </p:nvSpPr>
        <p:spPr>
          <a:xfrm>
            <a:off x="5505050" y="3911339"/>
            <a:ext cx="5864913" cy="235564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ZA" sz="1100" b="1" u="sng" dirty="0">
                <a:solidFill>
                  <a:srgbClr val="000408"/>
                </a:solidFill>
              </a:rPr>
              <a:t>Notes:</a:t>
            </a:r>
          </a:p>
          <a:p>
            <a:r>
              <a:rPr lang="en-ZA" sz="1100" dirty="0">
                <a:solidFill>
                  <a:srgbClr val="000408"/>
                </a:solidFill>
              </a:rPr>
              <a:t>MongoDB offers both an Enterprise and Community version of its powerful distributed document database. MongoDB Enterprise is available as part of the MongoDB Enterprise Advanced subscription, which features the most comprehensive support and the best SLA when you run MongoDB on your own infrastructure. MongoDB Enterprise Advanced also gives you comprehensive operational tooling, advanced analytics and data visualization, platform integrations and certification, along with on-demand training for your teams.</a:t>
            </a:r>
          </a:p>
          <a:p>
            <a:r>
              <a:rPr lang="en-ZA" sz="1100" dirty="0">
                <a:solidFill>
                  <a:srgbClr val="000408"/>
                </a:solidFill>
              </a:rPr>
              <a:t>MongoDB 6.1, 6.2 and 6.3 are examples of minor releases and as such will not be listed here.</a:t>
            </a:r>
          </a:p>
          <a:p>
            <a:r>
              <a:rPr lang="en-ZA" sz="1100" dirty="0">
                <a:solidFill>
                  <a:srgbClr val="000408"/>
                </a:solidFill>
              </a:rPr>
              <a:t>Important Note: Vendor like support is only via a suitable support subscription. </a:t>
            </a:r>
          </a:p>
        </p:txBody>
      </p:sp>
      <p:sp>
        <p:nvSpPr>
          <p:cNvPr id="186" name="Text Box 26">
            <a:extLst>
              <a:ext uri="{FF2B5EF4-FFF2-40B4-BE49-F238E27FC236}">
                <a16:creationId xmlns:a16="http://schemas.microsoft.com/office/drawing/2014/main" id="{50B8FEEC-7304-41C8-87C9-0FBFB366D35E}"/>
              </a:ext>
            </a:extLst>
          </p:cNvPr>
          <p:cNvSpPr txBox="1">
            <a:spLocks noChangeArrowheads="1"/>
          </p:cNvSpPr>
          <p:nvPr/>
        </p:nvSpPr>
        <p:spPr bwMode="auto">
          <a:xfrm>
            <a:off x="1853104" y="1925155"/>
            <a:ext cx="1644090" cy="246221"/>
          </a:xfrm>
          <a:prstGeom prst="rect">
            <a:avLst/>
          </a:prstGeom>
          <a:solidFill>
            <a:schemeClr val="tx1"/>
          </a:solidFill>
          <a:ln w="19050">
            <a:solidFill>
              <a:srgbClr val="FF0000"/>
            </a:solidFill>
            <a:miter lim="800000"/>
            <a:headEnd/>
            <a:tailEnd/>
          </a:ln>
        </p:spPr>
        <p:txBody>
          <a:bodyPr wrap="square">
            <a:spAutoFit/>
          </a:bodyPr>
          <a:lstStyle>
            <a:defPPr>
              <a:defRPr lang="en-US"/>
            </a:defPPr>
            <a:lvl1pPr algn="ctr">
              <a:buSzTx/>
              <a:buFontTx/>
              <a:buNone/>
              <a:defRPr sz="1000">
                <a:solidFill>
                  <a:srgbClr val="000408"/>
                </a:solidFill>
                <a:latin typeface="Arial" charset="0"/>
                <a:ea typeface="Arial Unicode MS" pitchFamily="34" charset="-128"/>
                <a:cs typeface="Arial Unicode MS" pitchFamily="34" charset="-128"/>
              </a:defRPr>
            </a:lvl1pPr>
          </a:lstStyle>
          <a:p>
            <a:r>
              <a:rPr lang="en-GB" dirty="0">
                <a:solidFill>
                  <a:schemeClr val="bg1"/>
                </a:solidFill>
              </a:rPr>
              <a:t>MongoDB 4.0, 4.2, 4.4</a:t>
            </a:r>
          </a:p>
        </p:txBody>
      </p:sp>
      <p:cxnSp>
        <p:nvCxnSpPr>
          <p:cNvPr id="191" name="Straight Connector 190">
            <a:extLst>
              <a:ext uri="{FF2B5EF4-FFF2-40B4-BE49-F238E27FC236}">
                <a16:creationId xmlns:a16="http://schemas.microsoft.com/office/drawing/2014/main" id="{82C424DE-DFCC-449F-A4E4-A2273C96FADB}"/>
              </a:ext>
            </a:extLst>
          </p:cNvPr>
          <p:cNvCxnSpPr>
            <a:cxnSpLocks/>
          </p:cNvCxnSpPr>
          <p:nvPr/>
        </p:nvCxnSpPr>
        <p:spPr>
          <a:xfrm>
            <a:off x="3820126" y="2615980"/>
            <a:ext cx="1206314" cy="0"/>
          </a:xfrm>
          <a:prstGeom prst="line">
            <a:avLst/>
          </a:prstGeom>
          <a:ln w="28575">
            <a:solidFill>
              <a:srgbClr val="92D050"/>
            </a:solidFill>
            <a:prstDash val="dash"/>
          </a:ln>
        </p:spPr>
        <p:style>
          <a:lnRef idx="2">
            <a:schemeClr val="accent1"/>
          </a:lnRef>
          <a:fillRef idx="0">
            <a:schemeClr val="accent1"/>
          </a:fillRef>
          <a:effectRef idx="1">
            <a:schemeClr val="accent1"/>
          </a:effectRef>
          <a:fontRef idx="minor">
            <a:schemeClr val="tx1"/>
          </a:fontRef>
        </p:style>
      </p:cxnSp>
      <p:sp>
        <p:nvSpPr>
          <p:cNvPr id="193" name="Text Box 26">
            <a:extLst>
              <a:ext uri="{FF2B5EF4-FFF2-40B4-BE49-F238E27FC236}">
                <a16:creationId xmlns:a16="http://schemas.microsoft.com/office/drawing/2014/main" id="{056DB30B-1F57-43F7-9E2D-B23B3B5B06CC}"/>
              </a:ext>
            </a:extLst>
          </p:cNvPr>
          <p:cNvSpPr txBox="1">
            <a:spLocks noChangeArrowheads="1"/>
          </p:cNvSpPr>
          <p:nvPr/>
        </p:nvSpPr>
        <p:spPr bwMode="auto">
          <a:xfrm>
            <a:off x="1848619" y="2392627"/>
            <a:ext cx="1644090" cy="246221"/>
          </a:xfrm>
          <a:prstGeom prst="rect">
            <a:avLst/>
          </a:prstGeom>
          <a:solidFill>
            <a:srgbClr val="FF0000"/>
          </a:solidFill>
          <a:ln w="9525">
            <a:solidFill>
              <a:srgbClr val="000408"/>
            </a:solidFill>
            <a:miter lim="800000"/>
            <a:headEnd/>
            <a:tailEnd/>
          </a:ln>
        </p:spPr>
        <p:txBody>
          <a:bodyPr wrap="square">
            <a:spAutoFit/>
          </a:bodyPr>
          <a:lstStyle>
            <a:defPPr>
              <a:defRPr lang="en-US"/>
            </a:defPPr>
            <a:lvl1pPr algn="ctr">
              <a:buSzTx/>
              <a:buFontTx/>
              <a:buNone/>
              <a:defRPr sz="1000">
                <a:solidFill>
                  <a:srgbClr val="000408"/>
                </a:solidFill>
                <a:latin typeface="Arial" charset="0"/>
                <a:ea typeface="Arial Unicode MS" pitchFamily="34" charset="-128"/>
                <a:cs typeface="Arial Unicode MS" pitchFamily="34" charset="-128"/>
              </a:defRPr>
            </a:lvl1pPr>
          </a:lstStyle>
          <a:p>
            <a:r>
              <a:rPr lang="en-GB" dirty="0"/>
              <a:t>MongoDB 5.0</a:t>
            </a:r>
          </a:p>
        </p:txBody>
      </p:sp>
      <p:sp>
        <p:nvSpPr>
          <p:cNvPr id="202" name="Line 94">
            <a:extLst>
              <a:ext uri="{FF2B5EF4-FFF2-40B4-BE49-F238E27FC236}">
                <a16:creationId xmlns:a16="http://schemas.microsoft.com/office/drawing/2014/main" id="{FD960AD3-D5F7-4086-8F23-563F529B3290}"/>
              </a:ext>
            </a:extLst>
          </p:cNvPr>
          <p:cNvSpPr>
            <a:spLocks noChangeShapeType="1"/>
          </p:cNvSpPr>
          <p:nvPr/>
        </p:nvSpPr>
        <p:spPr bwMode="auto">
          <a:xfrm flipV="1">
            <a:off x="3820126" y="2514454"/>
            <a:ext cx="1339927" cy="0"/>
          </a:xfrm>
          <a:prstGeom prst="line">
            <a:avLst/>
          </a:prstGeom>
          <a:noFill/>
          <a:ln w="28575">
            <a:solidFill>
              <a:srgbClr val="CC0000"/>
            </a:solidFill>
            <a:round/>
            <a:headEnd/>
            <a:tailEnd/>
          </a:ln>
        </p:spPr>
        <p:txBody>
          <a:bodyPr/>
          <a:lstStyle/>
          <a:p>
            <a:endParaRPr lang="en-US" sz="1400" dirty="0"/>
          </a:p>
        </p:txBody>
      </p:sp>
      <p:sp>
        <p:nvSpPr>
          <p:cNvPr id="203" name="6-Point Star 96">
            <a:extLst>
              <a:ext uri="{FF2B5EF4-FFF2-40B4-BE49-F238E27FC236}">
                <a16:creationId xmlns:a16="http://schemas.microsoft.com/office/drawing/2014/main" id="{45752348-ADA5-49EA-A181-1B7F8FD17E3C}"/>
              </a:ext>
            </a:extLst>
          </p:cNvPr>
          <p:cNvSpPr/>
          <p:nvPr/>
        </p:nvSpPr>
        <p:spPr>
          <a:xfrm>
            <a:off x="5079761" y="2474562"/>
            <a:ext cx="156885" cy="214881"/>
          </a:xfrm>
          <a:prstGeom prst="star6">
            <a:avLst/>
          </a:prstGeom>
          <a:solidFill>
            <a:srgbClr val="000408"/>
          </a:solidFill>
          <a:ln>
            <a:solidFill>
              <a:srgbClr val="000408"/>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7200" tIns="72000" rtlCol="0" anchor="ctr"/>
          <a:lstStyle/>
          <a:p>
            <a:pPr algn="ctr"/>
            <a:r>
              <a:rPr lang="en-ZA" sz="1050" dirty="0">
                <a:solidFill>
                  <a:schemeClr val="bg1"/>
                </a:solidFill>
                <a:latin typeface="Calibri" pitchFamily="34" charset="0"/>
                <a:cs typeface="Calibri" pitchFamily="34" charset="0"/>
              </a:rPr>
              <a:t>V</a:t>
            </a:r>
            <a:endParaRPr lang="en-US" sz="1050" dirty="0">
              <a:solidFill>
                <a:schemeClr val="bg1"/>
              </a:solidFill>
              <a:latin typeface="Calibri" pitchFamily="34" charset="0"/>
              <a:cs typeface="Calibri" pitchFamily="34" charset="0"/>
            </a:endParaRPr>
          </a:p>
        </p:txBody>
      </p:sp>
      <p:sp>
        <p:nvSpPr>
          <p:cNvPr id="209" name="Rectangle 208">
            <a:extLst>
              <a:ext uri="{FF2B5EF4-FFF2-40B4-BE49-F238E27FC236}">
                <a16:creationId xmlns:a16="http://schemas.microsoft.com/office/drawing/2014/main" id="{391A4F87-1BC1-4C4F-8C85-07BFA1DBA410}"/>
              </a:ext>
            </a:extLst>
          </p:cNvPr>
          <p:cNvSpPr/>
          <p:nvPr/>
        </p:nvSpPr>
        <p:spPr>
          <a:xfrm>
            <a:off x="1351449" y="3693013"/>
            <a:ext cx="2262158" cy="369332"/>
          </a:xfrm>
          <a:prstGeom prst="rect">
            <a:avLst/>
          </a:prstGeom>
          <a:ln>
            <a:noFill/>
          </a:ln>
        </p:spPr>
        <p:txBody>
          <a:bodyPr wrap="none">
            <a:spAutoFit/>
          </a:bodyPr>
          <a:lstStyle/>
          <a:p>
            <a:r>
              <a:rPr lang="en-ZA" dirty="0">
                <a:solidFill>
                  <a:srgbClr val="000408"/>
                </a:solidFill>
              </a:rPr>
              <a:t>Dependant Services</a:t>
            </a:r>
            <a:endParaRPr lang="en-US" dirty="0">
              <a:solidFill>
                <a:srgbClr val="000408"/>
              </a:solidFill>
            </a:endParaRPr>
          </a:p>
        </p:txBody>
      </p:sp>
      <p:sp>
        <p:nvSpPr>
          <p:cNvPr id="210" name="TextBox 209">
            <a:extLst>
              <a:ext uri="{FF2B5EF4-FFF2-40B4-BE49-F238E27FC236}">
                <a16:creationId xmlns:a16="http://schemas.microsoft.com/office/drawing/2014/main" id="{9100CAB2-B3BA-4ABB-A120-286B4B940221}"/>
              </a:ext>
            </a:extLst>
          </p:cNvPr>
          <p:cNvSpPr txBox="1"/>
          <p:nvPr/>
        </p:nvSpPr>
        <p:spPr>
          <a:xfrm>
            <a:off x="2322418" y="4057320"/>
            <a:ext cx="1440626"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Unix Hosting Service</a:t>
            </a:r>
          </a:p>
        </p:txBody>
      </p:sp>
      <p:sp>
        <p:nvSpPr>
          <p:cNvPr id="211" name="TextBox 210">
            <a:extLst>
              <a:ext uri="{FF2B5EF4-FFF2-40B4-BE49-F238E27FC236}">
                <a16:creationId xmlns:a16="http://schemas.microsoft.com/office/drawing/2014/main" id="{060EE378-34CE-4433-BEEA-7E9DA31DB8C7}"/>
              </a:ext>
            </a:extLst>
          </p:cNvPr>
          <p:cNvSpPr txBox="1"/>
          <p:nvPr/>
        </p:nvSpPr>
        <p:spPr>
          <a:xfrm>
            <a:off x="2322419" y="4386002"/>
            <a:ext cx="1440626" cy="215444"/>
          </a:xfrm>
          <a:prstGeom prst="rect">
            <a:avLst/>
          </a:prstGeom>
          <a:solidFill>
            <a:srgbClr val="002060"/>
          </a:solidFill>
        </p:spPr>
        <p:txBody>
          <a:bodyPr wrap="square" rtlCol="0">
            <a:spAutoFit/>
          </a:bodyPr>
          <a:lstStyle/>
          <a:p>
            <a:pPr algn="ctr"/>
            <a:r>
              <a:rPr lang="en-ZA" sz="800" dirty="0">
                <a:solidFill>
                  <a:schemeClr val="bg1">
                    <a:lumMod val="65000"/>
                  </a:schemeClr>
                </a:solidFill>
              </a:rPr>
              <a:t>Open Systems Storage</a:t>
            </a:r>
          </a:p>
        </p:txBody>
      </p:sp>
      <p:sp>
        <p:nvSpPr>
          <p:cNvPr id="212" name="TextBox 211">
            <a:extLst>
              <a:ext uri="{FF2B5EF4-FFF2-40B4-BE49-F238E27FC236}">
                <a16:creationId xmlns:a16="http://schemas.microsoft.com/office/drawing/2014/main" id="{1D505E94-8AD1-41E4-88A5-5BC31B62A817}"/>
              </a:ext>
            </a:extLst>
          </p:cNvPr>
          <p:cNvSpPr txBox="1"/>
          <p:nvPr/>
        </p:nvSpPr>
        <p:spPr>
          <a:xfrm>
            <a:off x="2322418" y="4746042"/>
            <a:ext cx="1440626"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LAN  Port Service</a:t>
            </a:r>
          </a:p>
        </p:txBody>
      </p:sp>
      <p:sp>
        <p:nvSpPr>
          <p:cNvPr id="213" name="TextBox 212">
            <a:extLst>
              <a:ext uri="{FF2B5EF4-FFF2-40B4-BE49-F238E27FC236}">
                <a16:creationId xmlns:a16="http://schemas.microsoft.com/office/drawing/2014/main" id="{E956426F-B32D-4A65-B78A-354ED59B62E5}"/>
              </a:ext>
            </a:extLst>
          </p:cNvPr>
          <p:cNvSpPr txBox="1"/>
          <p:nvPr/>
        </p:nvSpPr>
        <p:spPr>
          <a:xfrm>
            <a:off x="1349120" y="4057320"/>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Platforms</a:t>
            </a:r>
          </a:p>
        </p:txBody>
      </p:sp>
      <p:sp>
        <p:nvSpPr>
          <p:cNvPr id="214" name="TextBox 213">
            <a:extLst>
              <a:ext uri="{FF2B5EF4-FFF2-40B4-BE49-F238E27FC236}">
                <a16:creationId xmlns:a16="http://schemas.microsoft.com/office/drawing/2014/main" id="{98344573-CE83-4550-9359-331A9ACBFC58}"/>
              </a:ext>
            </a:extLst>
          </p:cNvPr>
          <p:cNvSpPr txBox="1"/>
          <p:nvPr/>
        </p:nvSpPr>
        <p:spPr>
          <a:xfrm>
            <a:off x="1341690" y="4366257"/>
            <a:ext cx="973298" cy="246221"/>
          </a:xfrm>
          <a:prstGeom prst="rect">
            <a:avLst/>
          </a:prstGeom>
          <a:noFill/>
          <a:ln w="3175">
            <a:solidFill>
              <a:schemeClr val="tx1"/>
            </a:solidFill>
          </a:ln>
        </p:spPr>
        <p:txBody>
          <a:bodyPr wrap="square" rtlCol="0">
            <a:spAutoFit/>
          </a:bodyPr>
          <a:lstStyle/>
          <a:p>
            <a:pPr algn="ctr"/>
            <a:r>
              <a:rPr lang="en-ZA" sz="1000" dirty="0">
                <a:solidFill>
                  <a:schemeClr val="tx2">
                    <a:lumMod val="75000"/>
                  </a:schemeClr>
                </a:solidFill>
              </a:rPr>
              <a:t>Storage</a:t>
            </a:r>
          </a:p>
        </p:txBody>
      </p:sp>
      <p:sp>
        <p:nvSpPr>
          <p:cNvPr id="215" name="TextBox 214">
            <a:extLst>
              <a:ext uri="{FF2B5EF4-FFF2-40B4-BE49-F238E27FC236}">
                <a16:creationId xmlns:a16="http://schemas.microsoft.com/office/drawing/2014/main" id="{45A14856-DFB0-4B2C-9875-626F6F9C9678}"/>
              </a:ext>
            </a:extLst>
          </p:cNvPr>
          <p:cNvSpPr txBox="1"/>
          <p:nvPr/>
        </p:nvSpPr>
        <p:spPr>
          <a:xfrm>
            <a:off x="1349120" y="4746042"/>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Networks</a:t>
            </a:r>
          </a:p>
        </p:txBody>
      </p:sp>
      <p:sp>
        <p:nvSpPr>
          <p:cNvPr id="216" name="TextBox 215">
            <a:extLst>
              <a:ext uri="{FF2B5EF4-FFF2-40B4-BE49-F238E27FC236}">
                <a16:creationId xmlns:a16="http://schemas.microsoft.com/office/drawing/2014/main" id="{C38DA928-6D19-4168-A63D-1BB9D49AEF6E}"/>
              </a:ext>
            </a:extLst>
          </p:cNvPr>
          <p:cNvSpPr txBox="1"/>
          <p:nvPr/>
        </p:nvSpPr>
        <p:spPr>
          <a:xfrm>
            <a:off x="1349121" y="5384821"/>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Security</a:t>
            </a:r>
          </a:p>
        </p:txBody>
      </p:sp>
      <p:sp>
        <p:nvSpPr>
          <p:cNvPr id="217" name="TextBox 216">
            <a:extLst>
              <a:ext uri="{FF2B5EF4-FFF2-40B4-BE49-F238E27FC236}">
                <a16:creationId xmlns:a16="http://schemas.microsoft.com/office/drawing/2014/main" id="{9516F05C-9E40-4ADB-8509-C6FE1FB0C561}"/>
              </a:ext>
            </a:extLst>
          </p:cNvPr>
          <p:cNvSpPr txBox="1"/>
          <p:nvPr/>
        </p:nvSpPr>
        <p:spPr>
          <a:xfrm>
            <a:off x="3845889" y="4746042"/>
            <a:ext cx="1503957"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WAN Bandwidth </a:t>
            </a:r>
          </a:p>
        </p:txBody>
      </p:sp>
      <p:sp>
        <p:nvSpPr>
          <p:cNvPr id="218" name="TextBox 217">
            <a:extLst>
              <a:ext uri="{FF2B5EF4-FFF2-40B4-BE49-F238E27FC236}">
                <a16:creationId xmlns:a16="http://schemas.microsoft.com/office/drawing/2014/main" id="{0297190E-A9A0-47AF-8270-3A60B5AFDC26}"/>
              </a:ext>
            </a:extLst>
          </p:cNvPr>
          <p:cNvSpPr txBox="1"/>
          <p:nvPr/>
        </p:nvSpPr>
        <p:spPr>
          <a:xfrm>
            <a:off x="3865907" y="4055831"/>
            <a:ext cx="1456644"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X86 Hosting Service</a:t>
            </a:r>
          </a:p>
        </p:txBody>
      </p:sp>
      <p:sp>
        <p:nvSpPr>
          <p:cNvPr id="219" name="TextBox 218">
            <a:extLst>
              <a:ext uri="{FF2B5EF4-FFF2-40B4-BE49-F238E27FC236}">
                <a16:creationId xmlns:a16="http://schemas.microsoft.com/office/drawing/2014/main" id="{6ED038B8-F69C-4988-A759-415182A6B681}"/>
              </a:ext>
            </a:extLst>
          </p:cNvPr>
          <p:cNvSpPr txBox="1"/>
          <p:nvPr/>
        </p:nvSpPr>
        <p:spPr>
          <a:xfrm>
            <a:off x="3865907" y="4386002"/>
            <a:ext cx="1440626" cy="215444"/>
          </a:xfrm>
          <a:prstGeom prst="rect">
            <a:avLst/>
          </a:prstGeom>
          <a:solidFill>
            <a:srgbClr val="002060"/>
          </a:solidFill>
        </p:spPr>
        <p:txBody>
          <a:bodyPr wrap="square" rtlCol="0">
            <a:spAutoFit/>
          </a:bodyPr>
          <a:lstStyle/>
          <a:p>
            <a:pPr algn="ctr"/>
            <a:r>
              <a:rPr lang="en-ZA" sz="800" dirty="0">
                <a:solidFill>
                  <a:schemeClr val="bg1">
                    <a:lumMod val="65000"/>
                  </a:schemeClr>
                </a:solidFill>
              </a:rPr>
              <a:t>Open Systems Backup</a:t>
            </a:r>
          </a:p>
        </p:txBody>
      </p:sp>
      <p:sp>
        <p:nvSpPr>
          <p:cNvPr id="220" name="TextBox 219">
            <a:extLst>
              <a:ext uri="{FF2B5EF4-FFF2-40B4-BE49-F238E27FC236}">
                <a16:creationId xmlns:a16="http://schemas.microsoft.com/office/drawing/2014/main" id="{FAB3FA02-3387-4CEB-994B-4EC200C82324}"/>
              </a:ext>
            </a:extLst>
          </p:cNvPr>
          <p:cNvSpPr txBox="1"/>
          <p:nvPr/>
        </p:nvSpPr>
        <p:spPr>
          <a:xfrm>
            <a:off x="2329850" y="5386310"/>
            <a:ext cx="1440626"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Authentication</a:t>
            </a:r>
          </a:p>
        </p:txBody>
      </p:sp>
      <p:sp>
        <p:nvSpPr>
          <p:cNvPr id="221" name="TextBox 220">
            <a:extLst>
              <a:ext uri="{FF2B5EF4-FFF2-40B4-BE49-F238E27FC236}">
                <a16:creationId xmlns:a16="http://schemas.microsoft.com/office/drawing/2014/main" id="{A96692F6-A375-45FB-9439-D88AB79C2D83}"/>
              </a:ext>
            </a:extLst>
          </p:cNvPr>
          <p:cNvSpPr txBox="1"/>
          <p:nvPr/>
        </p:nvSpPr>
        <p:spPr>
          <a:xfrm>
            <a:off x="3873339" y="5384821"/>
            <a:ext cx="1456644"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Network Protection</a:t>
            </a:r>
          </a:p>
        </p:txBody>
      </p:sp>
      <p:sp>
        <p:nvSpPr>
          <p:cNvPr id="222" name="TextBox 221">
            <a:extLst>
              <a:ext uri="{FF2B5EF4-FFF2-40B4-BE49-F238E27FC236}">
                <a16:creationId xmlns:a16="http://schemas.microsoft.com/office/drawing/2014/main" id="{F49B88B2-026C-4BAE-9EC4-7DB7B0FF935B}"/>
              </a:ext>
            </a:extLst>
          </p:cNvPr>
          <p:cNvSpPr txBox="1"/>
          <p:nvPr/>
        </p:nvSpPr>
        <p:spPr>
          <a:xfrm>
            <a:off x="1341690" y="6028176"/>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ESM</a:t>
            </a:r>
          </a:p>
        </p:txBody>
      </p:sp>
      <p:sp>
        <p:nvSpPr>
          <p:cNvPr id="223" name="TextBox 222">
            <a:extLst>
              <a:ext uri="{FF2B5EF4-FFF2-40B4-BE49-F238E27FC236}">
                <a16:creationId xmlns:a16="http://schemas.microsoft.com/office/drawing/2014/main" id="{63DEBB17-7F3E-4CC9-BFF9-CA5C8F1498FD}"/>
              </a:ext>
            </a:extLst>
          </p:cNvPr>
          <p:cNvSpPr txBox="1"/>
          <p:nvPr/>
        </p:nvSpPr>
        <p:spPr>
          <a:xfrm>
            <a:off x="2322418" y="6029665"/>
            <a:ext cx="3000133"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Service Operation</a:t>
            </a:r>
          </a:p>
        </p:txBody>
      </p:sp>
      <p:sp>
        <p:nvSpPr>
          <p:cNvPr id="224" name="TextBox 223">
            <a:extLst>
              <a:ext uri="{FF2B5EF4-FFF2-40B4-BE49-F238E27FC236}">
                <a16:creationId xmlns:a16="http://schemas.microsoft.com/office/drawing/2014/main" id="{BA9F13DE-2E61-4BC1-893F-B7ABFDD56CCF}"/>
              </a:ext>
            </a:extLst>
          </p:cNvPr>
          <p:cNvSpPr txBox="1"/>
          <p:nvPr/>
        </p:nvSpPr>
        <p:spPr>
          <a:xfrm>
            <a:off x="1341690" y="5694087"/>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Security</a:t>
            </a:r>
          </a:p>
        </p:txBody>
      </p:sp>
      <p:sp>
        <p:nvSpPr>
          <p:cNvPr id="225" name="TextBox 224">
            <a:extLst>
              <a:ext uri="{FF2B5EF4-FFF2-40B4-BE49-F238E27FC236}">
                <a16:creationId xmlns:a16="http://schemas.microsoft.com/office/drawing/2014/main" id="{4E2D6D49-553A-4E84-BB9D-826993669950}"/>
              </a:ext>
            </a:extLst>
          </p:cNvPr>
          <p:cNvSpPr txBox="1"/>
          <p:nvPr/>
        </p:nvSpPr>
        <p:spPr>
          <a:xfrm>
            <a:off x="2322418" y="5695576"/>
            <a:ext cx="3007565"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Server Protection</a:t>
            </a:r>
          </a:p>
        </p:txBody>
      </p:sp>
      <p:sp>
        <p:nvSpPr>
          <p:cNvPr id="226" name="TextBox 225">
            <a:extLst>
              <a:ext uri="{FF2B5EF4-FFF2-40B4-BE49-F238E27FC236}">
                <a16:creationId xmlns:a16="http://schemas.microsoft.com/office/drawing/2014/main" id="{17D156BC-FAFE-4BDC-A069-7A0D82B54796}"/>
              </a:ext>
            </a:extLst>
          </p:cNvPr>
          <p:cNvSpPr txBox="1"/>
          <p:nvPr/>
        </p:nvSpPr>
        <p:spPr>
          <a:xfrm>
            <a:off x="1356552" y="5062781"/>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Data Centre</a:t>
            </a:r>
          </a:p>
        </p:txBody>
      </p:sp>
      <p:sp>
        <p:nvSpPr>
          <p:cNvPr id="227" name="TextBox 226">
            <a:extLst>
              <a:ext uri="{FF2B5EF4-FFF2-40B4-BE49-F238E27FC236}">
                <a16:creationId xmlns:a16="http://schemas.microsoft.com/office/drawing/2014/main" id="{60116C3C-BECB-4981-91D0-77E0B1637053}"/>
              </a:ext>
            </a:extLst>
          </p:cNvPr>
          <p:cNvSpPr txBox="1"/>
          <p:nvPr/>
        </p:nvSpPr>
        <p:spPr>
          <a:xfrm>
            <a:off x="2337280" y="5064270"/>
            <a:ext cx="3000133"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Data Centre Hosting</a:t>
            </a:r>
          </a:p>
        </p:txBody>
      </p:sp>
      <p:sp>
        <p:nvSpPr>
          <p:cNvPr id="97" name="Line 19">
            <a:extLst>
              <a:ext uri="{FF2B5EF4-FFF2-40B4-BE49-F238E27FC236}">
                <a16:creationId xmlns:a16="http://schemas.microsoft.com/office/drawing/2014/main" id="{5EBFE293-CBF6-4E1B-93C1-90797ADCD97A}"/>
              </a:ext>
            </a:extLst>
          </p:cNvPr>
          <p:cNvSpPr>
            <a:spLocks noChangeShapeType="1"/>
          </p:cNvSpPr>
          <p:nvPr/>
        </p:nvSpPr>
        <p:spPr bwMode="auto">
          <a:xfrm>
            <a:off x="3820126" y="2965757"/>
            <a:ext cx="2449442" cy="0"/>
          </a:xfrm>
          <a:prstGeom prst="line">
            <a:avLst/>
          </a:prstGeom>
          <a:noFill/>
          <a:ln w="28575">
            <a:solidFill>
              <a:srgbClr val="008000"/>
            </a:solidFill>
            <a:round/>
            <a:headEnd/>
            <a:tailEnd/>
          </a:ln>
        </p:spPr>
        <p:txBody>
          <a:bodyPr/>
          <a:lstStyle/>
          <a:p>
            <a:endParaRPr lang="en-US" sz="1400" dirty="0"/>
          </a:p>
        </p:txBody>
      </p:sp>
      <p:cxnSp>
        <p:nvCxnSpPr>
          <p:cNvPr id="98" name="Straight Connector 97">
            <a:extLst>
              <a:ext uri="{FF2B5EF4-FFF2-40B4-BE49-F238E27FC236}">
                <a16:creationId xmlns:a16="http://schemas.microsoft.com/office/drawing/2014/main" id="{D9D68053-1A02-4518-94D8-D36C70AB0A73}"/>
              </a:ext>
            </a:extLst>
          </p:cNvPr>
          <p:cNvCxnSpPr>
            <a:cxnSpLocks/>
          </p:cNvCxnSpPr>
          <p:nvPr/>
        </p:nvCxnSpPr>
        <p:spPr>
          <a:xfrm>
            <a:off x="3820126" y="3067283"/>
            <a:ext cx="4016415" cy="0"/>
          </a:xfrm>
          <a:prstGeom prst="line">
            <a:avLst/>
          </a:prstGeom>
          <a:ln w="28575">
            <a:solidFill>
              <a:srgbClr val="92D050"/>
            </a:solidFill>
            <a:prstDash val="dash"/>
          </a:ln>
        </p:spPr>
        <p:style>
          <a:lnRef idx="2">
            <a:schemeClr val="accent1"/>
          </a:lnRef>
          <a:fillRef idx="0">
            <a:schemeClr val="accent1"/>
          </a:fillRef>
          <a:effectRef idx="1">
            <a:schemeClr val="accent1"/>
          </a:effectRef>
          <a:fontRef idx="minor">
            <a:schemeClr val="tx1"/>
          </a:fontRef>
        </p:style>
      </p:cxnSp>
      <p:sp>
        <p:nvSpPr>
          <p:cNvPr id="99" name="Text Box 26">
            <a:extLst>
              <a:ext uri="{FF2B5EF4-FFF2-40B4-BE49-F238E27FC236}">
                <a16:creationId xmlns:a16="http://schemas.microsoft.com/office/drawing/2014/main" id="{8EF2564E-9C42-47E7-BD52-B89B8CEC3535}"/>
              </a:ext>
            </a:extLst>
          </p:cNvPr>
          <p:cNvSpPr txBox="1">
            <a:spLocks noChangeArrowheads="1"/>
          </p:cNvSpPr>
          <p:nvPr/>
        </p:nvSpPr>
        <p:spPr bwMode="auto">
          <a:xfrm>
            <a:off x="1848619" y="2843930"/>
            <a:ext cx="1644090" cy="246221"/>
          </a:xfrm>
          <a:prstGeom prst="rect">
            <a:avLst/>
          </a:prstGeom>
          <a:solidFill>
            <a:srgbClr val="00B050"/>
          </a:solidFill>
          <a:ln w="9525">
            <a:solidFill>
              <a:srgbClr val="000408"/>
            </a:solidFill>
            <a:miter lim="800000"/>
            <a:headEnd/>
            <a:tailEnd/>
          </a:ln>
        </p:spPr>
        <p:txBody>
          <a:bodyPr wrap="square">
            <a:spAutoFit/>
          </a:bodyPr>
          <a:lstStyle>
            <a:defPPr>
              <a:defRPr lang="en-US"/>
            </a:defPPr>
            <a:lvl1pPr algn="ctr">
              <a:buSzTx/>
              <a:buFontTx/>
              <a:buNone/>
              <a:defRPr sz="1000">
                <a:solidFill>
                  <a:srgbClr val="000408"/>
                </a:solidFill>
                <a:latin typeface="Arial" charset="0"/>
                <a:ea typeface="Arial Unicode MS" pitchFamily="34" charset="-128"/>
                <a:cs typeface="Arial Unicode MS" pitchFamily="34" charset="-128"/>
              </a:defRPr>
            </a:lvl1pPr>
          </a:lstStyle>
          <a:p>
            <a:r>
              <a:rPr lang="en-GB" dirty="0"/>
              <a:t>MongoDB 6.0</a:t>
            </a:r>
          </a:p>
        </p:txBody>
      </p:sp>
      <p:sp>
        <p:nvSpPr>
          <p:cNvPr id="100" name="Line 94">
            <a:extLst>
              <a:ext uri="{FF2B5EF4-FFF2-40B4-BE49-F238E27FC236}">
                <a16:creationId xmlns:a16="http://schemas.microsoft.com/office/drawing/2014/main" id="{08A17933-D8CA-4E17-AF41-A84508E40E72}"/>
              </a:ext>
            </a:extLst>
          </p:cNvPr>
          <p:cNvSpPr>
            <a:spLocks noChangeShapeType="1"/>
          </p:cNvSpPr>
          <p:nvPr/>
        </p:nvSpPr>
        <p:spPr bwMode="auto">
          <a:xfrm flipV="1">
            <a:off x="6269569" y="2965757"/>
            <a:ext cx="1566972" cy="0"/>
          </a:xfrm>
          <a:prstGeom prst="line">
            <a:avLst/>
          </a:prstGeom>
          <a:noFill/>
          <a:ln w="28575">
            <a:solidFill>
              <a:srgbClr val="CC0000"/>
            </a:solidFill>
            <a:round/>
            <a:headEnd/>
            <a:tailEnd/>
          </a:ln>
        </p:spPr>
        <p:txBody>
          <a:bodyPr/>
          <a:lstStyle/>
          <a:p>
            <a:endParaRPr lang="en-US" sz="1400" dirty="0"/>
          </a:p>
        </p:txBody>
      </p:sp>
      <p:sp>
        <p:nvSpPr>
          <p:cNvPr id="105" name="AutoShape 88">
            <a:extLst>
              <a:ext uri="{FF2B5EF4-FFF2-40B4-BE49-F238E27FC236}">
                <a16:creationId xmlns:a16="http://schemas.microsoft.com/office/drawing/2014/main" id="{C79A0190-AF68-42C7-8418-1891E9F93805}"/>
              </a:ext>
            </a:extLst>
          </p:cNvPr>
          <p:cNvSpPr>
            <a:spLocks noChangeArrowheads="1"/>
          </p:cNvSpPr>
          <p:nvPr/>
        </p:nvSpPr>
        <p:spPr bwMode="auto">
          <a:xfrm flipH="1">
            <a:off x="6209795" y="2863626"/>
            <a:ext cx="59773" cy="173090"/>
          </a:xfrm>
          <a:prstGeom prst="flowChartDecision">
            <a:avLst/>
          </a:prstGeom>
          <a:solidFill>
            <a:srgbClr val="C00000"/>
          </a:solidFill>
          <a:ln w="9525">
            <a:solidFill>
              <a:srgbClr val="C00000"/>
            </a:solidFill>
            <a:miter lim="800000"/>
            <a:headEnd/>
            <a:tailEnd/>
          </a:ln>
        </p:spPr>
        <p:txBody>
          <a:bodyPr wrap="none" anchor="ctr"/>
          <a:lstStyle/>
          <a:p>
            <a:endParaRPr lang="en-US" dirty="0">
              <a:solidFill>
                <a:srgbClr val="000000"/>
              </a:solidFill>
            </a:endParaRPr>
          </a:p>
        </p:txBody>
      </p:sp>
      <p:sp>
        <p:nvSpPr>
          <p:cNvPr id="161" name="6-Point Star 96">
            <a:extLst>
              <a:ext uri="{FF2B5EF4-FFF2-40B4-BE49-F238E27FC236}">
                <a16:creationId xmlns:a16="http://schemas.microsoft.com/office/drawing/2014/main" id="{ECD26A6C-905F-415F-90CF-B16A52BB0AD1}"/>
              </a:ext>
            </a:extLst>
          </p:cNvPr>
          <p:cNvSpPr/>
          <p:nvPr/>
        </p:nvSpPr>
        <p:spPr>
          <a:xfrm>
            <a:off x="7793107" y="2889685"/>
            <a:ext cx="156885" cy="214881"/>
          </a:xfrm>
          <a:prstGeom prst="star6">
            <a:avLst/>
          </a:prstGeom>
          <a:solidFill>
            <a:srgbClr val="000408"/>
          </a:solidFill>
          <a:ln>
            <a:solidFill>
              <a:srgbClr val="000408"/>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7200" tIns="72000" rtlCol="0" anchor="ctr"/>
          <a:lstStyle/>
          <a:p>
            <a:pPr algn="ctr"/>
            <a:r>
              <a:rPr lang="en-ZA" sz="1050" dirty="0">
                <a:solidFill>
                  <a:schemeClr val="bg1"/>
                </a:solidFill>
                <a:latin typeface="Calibri" pitchFamily="34" charset="0"/>
                <a:cs typeface="Calibri" pitchFamily="34" charset="0"/>
              </a:rPr>
              <a:t>V</a:t>
            </a:r>
            <a:endParaRPr lang="en-US" sz="1050" dirty="0">
              <a:solidFill>
                <a:schemeClr val="bg1"/>
              </a:solidFill>
              <a:latin typeface="Calibri" pitchFamily="34" charset="0"/>
              <a:cs typeface="Calibri" pitchFamily="34" charset="0"/>
            </a:endParaRPr>
          </a:p>
        </p:txBody>
      </p:sp>
      <p:cxnSp>
        <p:nvCxnSpPr>
          <p:cNvPr id="2" name="Straight Connector 1">
            <a:extLst>
              <a:ext uri="{FF2B5EF4-FFF2-40B4-BE49-F238E27FC236}">
                <a16:creationId xmlns:a16="http://schemas.microsoft.com/office/drawing/2014/main" id="{E889542E-4C1C-F7CF-3342-0884753D9541}"/>
              </a:ext>
            </a:extLst>
          </p:cNvPr>
          <p:cNvCxnSpPr/>
          <p:nvPr/>
        </p:nvCxnSpPr>
        <p:spPr bwMode="auto">
          <a:xfrm>
            <a:off x="4609745" y="1136059"/>
            <a:ext cx="0" cy="2290899"/>
          </a:xfrm>
          <a:prstGeom prst="line">
            <a:avLst/>
          </a:prstGeom>
          <a:noFill/>
          <a:ln w="12700" cap="flat" cmpd="sng" algn="ctr">
            <a:solidFill>
              <a:schemeClr val="accent1"/>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166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0BC6E735-B0C5-464D-92F2-D2ABFBD726D4}"/>
              </a:ext>
            </a:extLst>
          </p:cNvPr>
          <p:cNvCxnSpPr/>
          <p:nvPr/>
        </p:nvCxnSpPr>
        <p:spPr>
          <a:xfrm flipV="1">
            <a:off x="8580239" y="1013700"/>
            <a:ext cx="0"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72BF8B73-438A-4DCF-8E01-15ABA4223B18}"/>
              </a:ext>
            </a:extLst>
          </p:cNvPr>
          <p:cNvCxnSpPr/>
          <p:nvPr/>
        </p:nvCxnSpPr>
        <p:spPr>
          <a:xfrm flipH="1" flipV="1">
            <a:off x="3829362" y="979316"/>
            <a:ext cx="1"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912741F6-26DA-4B74-8C61-00A58053509D}"/>
              </a:ext>
            </a:extLst>
          </p:cNvPr>
          <p:cNvCxnSpPr/>
          <p:nvPr/>
        </p:nvCxnSpPr>
        <p:spPr>
          <a:xfrm flipV="1">
            <a:off x="5435829" y="979316"/>
            <a:ext cx="0" cy="2272710"/>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F380A7E2-48FF-4236-B60B-7F85347327A5}"/>
              </a:ext>
            </a:extLst>
          </p:cNvPr>
          <p:cNvCxnSpPr/>
          <p:nvPr/>
        </p:nvCxnSpPr>
        <p:spPr>
          <a:xfrm flipV="1">
            <a:off x="6998371" y="1006612"/>
            <a:ext cx="0" cy="2272710"/>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
        <p:nvSpPr>
          <p:cNvPr id="116" name="TextBox 115">
            <a:extLst>
              <a:ext uri="{FF2B5EF4-FFF2-40B4-BE49-F238E27FC236}">
                <a16:creationId xmlns:a16="http://schemas.microsoft.com/office/drawing/2014/main" id="{2D80D0BA-3500-43EF-A34F-55E176F0E2E0}"/>
              </a:ext>
            </a:extLst>
          </p:cNvPr>
          <p:cNvSpPr txBox="1"/>
          <p:nvPr/>
        </p:nvSpPr>
        <p:spPr>
          <a:xfrm>
            <a:off x="1365880" y="0"/>
            <a:ext cx="3567752" cy="736550"/>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800">
                <a:solidFill>
                  <a:schemeClr val="lt1"/>
                </a:solidFill>
                <a:latin typeface="Arial" charset="0"/>
                <a:cs typeface="Arial"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sz="1600" dirty="0"/>
              <a:t>Database Hosting Service – </a:t>
            </a:r>
          </a:p>
          <a:p>
            <a:r>
              <a:rPr lang="en-ZA" sz="1600" dirty="0"/>
              <a:t>Oracle Engineered Systems</a:t>
            </a:r>
          </a:p>
        </p:txBody>
      </p:sp>
      <p:sp>
        <p:nvSpPr>
          <p:cNvPr id="117" name="TextBox 116">
            <a:extLst>
              <a:ext uri="{FF2B5EF4-FFF2-40B4-BE49-F238E27FC236}">
                <a16:creationId xmlns:a16="http://schemas.microsoft.com/office/drawing/2014/main" id="{91228C76-0A5D-4C42-BF60-09A204718AAE}"/>
              </a:ext>
            </a:extLst>
          </p:cNvPr>
          <p:cNvSpPr txBox="1"/>
          <p:nvPr/>
        </p:nvSpPr>
        <p:spPr>
          <a:xfrm>
            <a:off x="5880408" y="92211"/>
            <a:ext cx="2360082" cy="523220"/>
          </a:xfrm>
          <a:prstGeom prst="rect">
            <a:avLst/>
          </a:prstGeom>
          <a:solidFill>
            <a:srgbClr val="002060"/>
          </a:solidFill>
          <a:ln>
            <a:solidFill>
              <a:schemeClr val="tx1"/>
            </a:solidFill>
          </a:ln>
        </p:spPr>
        <p:txBody>
          <a:bodyPr wrap="square" rtlCol="0">
            <a:spAutoFit/>
          </a:bodyPr>
          <a:lstStyle/>
          <a:p>
            <a:pPr algn="ctr"/>
            <a:r>
              <a:rPr lang="en-ZA" sz="1400" dirty="0">
                <a:solidFill>
                  <a:schemeClr val="bg1"/>
                </a:solidFill>
              </a:rPr>
              <a:t>Technology Adoption Strategy</a:t>
            </a:r>
          </a:p>
        </p:txBody>
      </p:sp>
      <p:sp>
        <p:nvSpPr>
          <p:cNvPr id="118" name="Rectangle 117">
            <a:extLst>
              <a:ext uri="{FF2B5EF4-FFF2-40B4-BE49-F238E27FC236}">
                <a16:creationId xmlns:a16="http://schemas.microsoft.com/office/drawing/2014/main" id="{EE1DAECA-8A98-481C-BAE6-313B154475D8}"/>
              </a:ext>
            </a:extLst>
          </p:cNvPr>
          <p:cNvSpPr/>
          <p:nvPr/>
        </p:nvSpPr>
        <p:spPr>
          <a:xfrm>
            <a:off x="8222188" y="92211"/>
            <a:ext cx="1224137" cy="523220"/>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rial" charset="0"/>
                <a:cs typeface="Arial" charset="0"/>
              </a:rPr>
              <a:t>N</a:t>
            </a:r>
          </a:p>
        </p:txBody>
      </p:sp>
      <p:sp>
        <p:nvSpPr>
          <p:cNvPr id="119" name="Rectangle 118">
            <a:extLst>
              <a:ext uri="{FF2B5EF4-FFF2-40B4-BE49-F238E27FC236}">
                <a16:creationId xmlns:a16="http://schemas.microsoft.com/office/drawing/2014/main" id="{2DEB1D4D-2F66-4F82-A81D-2F611B1E7450}"/>
              </a:ext>
            </a:extLst>
          </p:cNvPr>
          <p:cNvSpPr/>
          <p:nvPr/>
        </p:nvSpPr>
        <p:spPr>
          <a:xfrm rot="16200000">
            <a:off x="465216" y="1975827"/>
            <a:ext cx="2238327" cy="337743"/>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dirty="0">
                <a:solidFill>
                  <a:schemeClr val="lt1"/>
                </a:solidFill>
                <a:latin typeface="Arial" charset="0"/>
                <a:cs typeface="Arial" charset="0"/>
              </a:rPr>
              <a:t>DBMS</a:t>
            </a:r>
          </a:p>
        </p:txBody>
      </p:sp>
      <p:grpSp>
        <p:nvGrpSpPr>
          <p:cNvPr id="120" name="Group 27">
            <a:extLst>
              <a:ext uri="{FF2B5EF4-FFF2-40B4-BE49-F238E27FC236}">
                <a16:creationId xmlns:a16="http://schemas.microsoft.com/office/drawing/2014/main" id="{3C2DA4FA-CB96-4BE8-8BF7-7A6E40CF08ED}"/>
              </a:ext>
            </a:extLst>
          </p:cNvPr>
          <p:cNvGrpSpPr>
            <a:grpSpLocks/>
          </p:cNvGrpSpPr>
          <p:nvPr/>
        </p:nvGrpSpPr>
        <p:grpSpPr bwMode="auto">
          <a:xfrm>
            <a:off x="3829362" y="3279320"/>
            <a:ext cx="6321494" cy="708026"/>
            <a:chOff x="1247" y="2901"/>
            <a:chExt cx="4179" cy="446"/>
          </a:xfrm>
        </p:grpSpPr>
        <p:sp>
          <p:nvSpPr>
            <p:cNvPr id="121" name="Text Box 28">
              <a:extLst>
                <a:ext uri="{FF2B5EF4-FFF2-40B4-BE49-F238E27FC236}">
                  <a16:creationId xmlns:a16="http://schemas.microsoft.com/office/drawing/2014/main" id="{A7793484-694C-49EB-A9E6-5DD10922965B}"/>
                </a:ext>
              </a:extLst>
            </p:cNvPr>
            <p:cNvSpPr txBox="1">
              <a:spLocks noChangeArrowheads="1"/>
            </p:cNvSpPr>
            <p:nvPr/>
          </p:nvSpPr>
          <p:spPr bwMode="auto">
            <a:xfrm>
              <a:off x="1648" y="3085"/>
              <a:ext cx="361" cy="262"/>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2024	</a:t>
              </a:r>
            </a:p>
          </p:txBody>
        </p:sp>
        <p:sp>
          <p:nvSpPr>
            <p:cNvPr id="122" name="Line 29">
              <a:extLst>
                <a:ext uri="{FF2B5EF4-FFF2-40B4-BE49-F238E27FC236}">
                  <a16:creationId xmlns:a16="http://schemas.microsoft.com/office/drawing/2014/main" id="{6FF12F89-56D9-4E5B-B301-1A07E5645F20}"/>
                </a:ext>
              </a:extLst>
            </p:cNvPr>
            <p:cNvSpPr>
              <a:spLocks noChangeShapeType="1"/>
            </p:cNvSpPr>
            <p:nvPr/>
          </p:nvSpPr>
          <p:spPr bwMode="auto">
            <a:xfrm>
              <a:off x="1247"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23" name="Line 30">
              <a:extLst>
                <a:ext uri="{FF2B5EF4-FFF2-40B4-BE49-F238E27FC236}">
                  <a16:creationId xmlns:a16="http://schemas.microsoft.com/office/drawing/2014/main" id="{612D49C4-3EC5-4BED-854B-75DED325F2B6}"/>
                </a:ext>
              </a:extLst>
            </p:cNvPr>
            <p:cNvSpPr>
              <a:spLocks noChangeShapeType="1"/>
            </p:cNvSpPr>
            <p:nvPr/>
          </p:nvSpPr>
          <p:spPr bwMode="auto">
            <a:xfrm>
              <a:off x="1769"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24" name="Line 31">
              <a:extLst>
                <a:ext uri="{FF2B5EF4-FFF2-40B4-BE49-F238E27FC236}">
                  <a16:creationId xmlns:a16="http://schemas.microsoft.com/office/drawing/2014/main" id="{242529BE-0360-46B3-9A03-1A96C63D8A5B}"/>
                </a:ext>
              </a:extLst>
            </p:cNvPr>
            <p:cNvSpPr>
              <a:spLocks noChangeShapeType="1"/>
            </p:cNvSpPr>
            <p:nvPr/>
          </p:nvSpPr>
          <p:spPr bwMode="auto">
            <a:xfrm>
              <a:off x="1508"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25" name="Line 32">
              <a:extLst>
                <a:ext uri="{FF2B5EF4-FFF2-40B4-BE49-F238E27FC236}">
                  <a16:creationId xmlns:a16="http://schemas.microsoft.com/office/drawing/2014/main" id="{1D59B0EB-5EEF-4FE7-B907-D84E0C4D3782}"/>
                </a:ext>
              </a:extLst>
            </p:cNvPr>
            <p:cNvSpPr>
              <a:spLocks noChangeShapeType="1"/>
            </p:cNvSpPr>
            <p:nvPr/>
          </p:nvSpPr>
          <p:spPr bwMode="auto">
            <a:xfrm>
              <a:off x="2029"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26" name="Text Box 33">
              <a:extLst>
                <a:ext uri="{FF2B5EF4-FFF2-40B4-BE49-F238E27FC236}">
                  <a16:creationId xmlns:a16="http://schemas.microsoft.com/office/drawing/2014/main" id="{6126BFAE-36DB-41D8-BE06-6AAD9E4D7029}"/>
                </a:ext>
              </a:extLst>
            </p:cNvPr>
            <p:cNvSpPr txBox="1">
              <a:spLocks noChangeArrowheads="1"/>
            </p:cNvSpPr>
            <p:nvPr/>
          </p:nvSpPr>
          <p:spPr bwMode="auto">
            <a:xfrm>
              <a:off x="1297"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127" name="Text Box 34">
              <a:extLst>
                <a:ext uri="{FF2B5EF4-FFF2-40B4-BE49-F238E27FC236}">
                  <a16:creationId xmlns:a16="http://schemas.microsoft.com/office/drawing/2014/main" id="{DDE96150-1BFA-4E9F-9F43-488780F838D8}"/>
                </a:ext>
              </a:extLst>
            </p:cNvPr>
            <p:cNvSpPr txBox="1">
              <a:spLocks noChangeArrowheads="1"/>
            </p:cNvSpPr>
            <p:nvPr/>
          </p:nvSpPr>
          <p:spPr bwMode="auto">
            <a:xfrm>
              <a:off x="1568"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128" name="Text Box 35">
              <a:extLst>
                <a:ext uri="{FF2B5EF4-FFF2-40B4-BE49-F238E27FC236}">
                  <a16:creationId xmlns:a16="http://schemas.microsoft.com/office/drawing/2014/main" id="{9C5B5B93-E137-4761-9E92-6E2FBEAB271D}"/>
                </a:ext>
              </a:extLst>
            </p:cNvPr>
            <p:cNvSpPr txBox="1">
              <a:spLocks noChangeArrowheads="1"/>
            </p:cNvSpPr>
            <p:nvPr/>
          </p:nvSpPr>
          <p:spPr bwMode="auto">
            <a:xfrm>
              <a:off x="1809"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129" name="Text Box 36">
              <a:extLst>
                <a:ext uri="{FF2B5EF4-FFF2-40B4-BE49-F238E27FC236}">
                  <a16:creationId xmlns:a16="http://schemas.microsoft.com/office/drawing/2014/main" id="{6551191D-28CE-4D15-8176-DC64FBE32240}"/>
                </a:ext>
              </a:extLst>
            </p:cNvPr>
            <p:cNvSpPr txBox="1">
              <a:spLocks noChangeArrowheads="1"/>
            </p:cNvSpPr>
            <p:nvPr/>
          </p:nvSpPr>
          <p:spPr bwMode="auto">
            <a:xfrm>
              <a:off x="2065"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130" name="Text Box 37">
              <a:extLst>
                <a:ext uri="{FF2B5EF4-FFF2-40B4-BE49-F238E27FC236}">
                  <a16:creationId xmlns:a16="http://schemas.microsoft.com/office/drawing/2014/main" id="{8B9005FF-C8BB-421D-B145-24B72511641F}"/>
                </a:ext>
              </a:extLst>
            </p:cNvPr>
            <p:cNvSpPr txBox="1">
              <a:spLocks noChangeArrowheads="1"/>
            </p:cNvSpPr>
            <p:nvPr/>
          </p:nvSpPr>
          <p:spPr bwMode="auto">
            <a:xfrm>
              <a:off x="2691"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2025</a:t>
              </a:r>
            </a:p>
          </p:txBody>
        </p:sp>
        <p:sp>
          <p:nvSpPr>
            <p:cNvPr id="131" name="Line 38">
              <a:extLst>
                <a:ext uri="{FF2B5EF4-FFF2-40B4-BE49-F238E27FC236}">
                  <a16:creationId xmlns:a16="http://schemas.microsoft.com/office/drawing/2014/main" id="{CE19645D-5CC8-4B7F-88A9-B23659942CFC}"/>
                </a:ext>
              </a:extLst>
            </p:cNvPr>
            <p:cNvSpPr>
              <a:spLocks noChangeShapeType="1"/>
            </p:cNvSpPr>
            <p:nvPr/>
          </p:nvSpPr>
          <p:spPr bwMode="auto">
            <a:xfrm>
              <a:off x="2290"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32" name="Line 39">
              <a:extLst>
                <a:ext uri="{FF2B5EF4-FFF2-40B4-BE49-F238E27FC236}">
                  <a16:creationId xmlns:a16="http://schemas.microsoft.com/office/drawing/2014/main" id="{ED78F116-BA72-4069-874E-8D1DD842BE05}"/>
                </a:ext>
              </a:extLst>
            </p:cNvPr>
            <p:cNvSpPr>
              <a:spLocks noChangeShapeType="1"/>
            </p:cNvSpPr>
            <p:nvPr/>
          </p:nvSpPr>
          <p:spPr bwMode="auto">
            <a:xfrm>
              <a:off x="2812"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33" name="Line 40">
              <a:extLst>
                <a:ext uri="{FF2B5EF4-FFF2-40B4-BE49-F238E27FC236}">
                  <a16:creationId xmlns:a16="http://schemas.microsoft.com/office/drawing/2014/main" id="{0D6110CB-E6D9-47F9-A75C-0F761221C129}"/>
                </a:ext>
              </a:extLst>
            </p:cNvPr>
            <p:cNvSpPr>
              <a:spLocks noChangeShapeType="1"/>
            </p:cNvSpPr>
            <p:nvPr/>
          </p:nvSpPr>
          <p:spPr bwMode="auto">
            <a:xfrm>
              <a:off x="2551"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34" name="Line 41">
              <a:extLst>
                <a:ext uri="{FF2B5EF4-FFF2-40B4-BE49-F238E27FC236}">
                  <a16:creationId xmlns:a16="http://schemas.microsoft.com/office/drawing/2014/main" id="{DF8B9962-A6BD-4EDD-8679-01A7BEB8C02F}"/>
                </a:ext>
              </a:extLst>
            </p:cNvPr>
            <p:cNvSpPr>
              <a:spLocks noChangeShapeType="1"/>
            </p:cNvSpPr>
            <p:nvPr/>
          </p:nvSpPr>
          <p:spPr bwMode="auto">
            <a:xfrm>
              <a:off x="3072"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35" name="Text Box 42">
              <a:extLst>
                <a:ext uri="{FF2B5EF4-FFF2-40B4-BE49-F238E27FC236}">
                  <a16:creationId xmlns:a16="http://schemas.microsoft.com/office/drawing/2014/main" id="{2858CD80-CFA4-4060-A9F6-A0D3C02CF715}"/>
                </a:ext>
              </a:extLst>
            </p:cNvPr>
            <p:cNvSpPr txBox="1">
              <a:spLocks noChangeArrowheads="1"/>
            </p:cNvSpPr>
            <p:nvPr/>
          </p:nvSpPr>
          <p:spPr bwMode="auto">
            <a:xfrm>
              <a:off x="2340"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136" name="Text Box 43">
              <a:extLst>
                <a:ext uri="{FF2B5EF4-FFF2-40B4-BE49-F238E27FC236}">
                  <a16:creationId xmlns:a16="http://schemas.microsoft.com/office/drawing/2014/main" id="{9A4E2C7D-8460-4276-A197-DE30D066187C}"/>
                </a:ext>
              </a:extLst>
            </p:cNvPr>
            <p:cNvSpPr txBox="1">
              <a:spLocks noChangeArrowheads="1"/>
            </p:cNvSpPr>
            <p:nvPr/>
          </p:nvSpPr>
          <p:spPr bwMode="auto">
            <a:xfrm>
              <a:off x="2611"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137" name="Text Box 44">
              <a:extLst>
                <a:ext uri="{FF2B5EF4-FFF2-40B4-BE49-F238E27FC236}">
                  <a16:creationId xmlns:a16="http://schemas.microsoft.com/office/drawing/2014/main" id="{4C1EC664-15A1-4C4E-9D81-957FA947CF46}"/>
                </a:ext>
              </a:extLst>
            </p:cNvPr>
            <p:cNvSpPr txBox="1">
              <a:spLocks noChangeArrowheads="1"/>
            </p:cNvSpPr>
            <p:nvPr/>
          </p:nvSpPr>
          <p:spPr bwMode="auto">
            <a:xfrm>
              <a:off x="2852"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138" name="Text Box 45">
              <a:extLst>
                <a:ext uri="{FF2B5EF4-FFF2-40B4-BE49-F238E27FC236}">
                  <a16:creationId xmlns:a16="http://schemas.microsoft.com/office/drawing/2014/main" id="{15B2E6F9-1635-4880-A32B-0F2744DA947A}"/>
                </a:ext>
              </a:extLst>
            </p:cNvPr>
            <p:cNvSpPr txBox="1">
              <a:spLocks noChangeArrowheads="1"/>
            </p:cNvSpPr>
            <p:nvPr/>
          </p:nvSpPr>
          <p:spPr bwMode="auto">
            <a:xfrm>
              <a:off x="3108"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139" name="Text Box 46">
              <a:extLst>
                <a:ext uri="{FF2B5EF4-FFF2-40B4-BE49-F238E27FC236}">
                  <a16:creationId xmlns:a16="http://schemas.microsoft.com/office/drawing/2014/main" id="{A2434751-D29F-4D5D-AA25-144E5C4E4744}"/>
                </a:ext>
              </a:extLst>
            </p:cNvPr>
            <p:cNvSpPr txBox="1">
              <a:spLocks noChangeArrowheads="1"/>
            </p:cNvSpPr>
            <p:nvPr/>
          </p:nvSpPr>
          <p:spPr bwMode="auto">
            <a:xfrm>
              <a:off x="3734"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2026</a:t>
              </a:r>
            </a:p>
          </p:txBody>
        </p:sp>
        <p:sp>
          <p:nvSpPr>
            <p:cNvPr id="140" name="Line 47">
              <a:extLst>
                <a:ext uri="{FF2B5EF4-FFF2-40B4-BE49-F238E27FC236}">
                  <a16:creationId xmlns:a16="http://schemas.microsoft.com/office/drawing/2014/main" id="{4C788879-21FD-4A2A-B869-E1AA4AEC7776}"/>
                </a:ext>
              </a:extLst>
            </p:cNvPr>
            <p:cNvSpPr>
              <a:spLocks noChangeShapeType="1"/>
            </p:cNvSpPr>
            <p:nvPr/>
          </p:nvSpPr>
          <p:spPr bwMode="auto">
            <a:xfrm>
              <a:off x="3333"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41" name="Line 48">
              <a:extLst>
                <a:ext uri="{FF2B5EF4-FFF2-40B4-BE49-F238E27FC236}">
                  <a16:creationId xmlns:a16="http://schemas.microsoft.com/office/drawing/2014/main" id="{A967420B-4A47-4949-A65D-7805BC4DDD16}"/>
                </a:ext>
              </a:extLst>
            </p:cNvPr>
            <p:cNvSpPr>
              <a:spLocks noChangeShapeType="1"/>
            </p:cNvSpPr>
            <p:nvPr/>
          </p:nvSpPr>
          <p:spPr bwMode="auto">
            <a:xfrm>
              <a:off x="3855"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42" name="Line 49">
              <a:extLst>
                <a:ext uri="{FF2B5EF4-FFF2-40B4-BE49-F238E27FC236}">
                  <a16:creationId xmlns:a16="http://schemas.microsoft.com/office/drawing/2014/main" id="{585E7218-9BC5-4E99-A205-901D7A878C89}"/>
                </a:ext>
              </a:extLst>
            </p:cNvPr>
            <p:cNvSpPr>
              <a:spLocks noChangeShapeType="1"/>
            </p:cNvSpPr>
            <p:nvPr/>
          </p:nvSpPr>
          <p:spPr bwMode="auto">
            <a:xfrm>
              <a:off x="3594"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43" name="Line 50">
              <a:extLst>
                <a:ext uri="{FF2B5EF4-FFF2-40B4-BE49-F238E27FC236}">
                  <a16:creationId xmlns:a16="http://schemas.microsoft.com/office/drawing/2014/main" id="{B21D67D3-98C0-4103-9D77-62208610002D}"/>
                </a:ext>
              </a:extLst>
            </p:cNvPr>
            <p:cNvSpPr>
              <a:spLocks noChangeShapeType="1"/>
            </p:cNvSpPr>
            <p:nvPr/>
          </p:nvSpPr>
          <p:spPr bwMode="auto">
            <a:xfrm>
              <a:off x="4115"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44" name="Text Box 51">
              <a:extLst>
                <a:ext uri="{FF2B5EF4-FFF2-40B4-BE49-F238E27FC236}">
                  <a16:creationId xmlns:a16="http://schemas.microsoft.com/office/drawing/2014/main" id="{106876EA-D4C5-4A0D-8794-C7086065487C}"/>
                </a:ext>
              </a:extLst>
            </p:cNvPr>
            <p:cNvSpPr txBox="1">
              <a:spLocks noChangeArrowheads="1"/>
            </p:cNvSpPr>
            <p:nvPr/>
          </p:nvSpPr>
          <p:spPr bwMode="auto">
            <a:xfrm>
              <a:off x="3383"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145" name="Text Box 52">
              <a:extLst>
                <a:ext uri="{FF2B5EF4-FFF2-40B4-BE49-F238E27FC236}">
                  <a16:creationId xmlns:a16="http://schemas.microsoft.com/office/drawing/2014/main" id="{C7A60FF5-A724-46D8-9791-1F593F75B0F1}"/>
                </a:ext>
              </a:extLst>
            </p:cNvPr>
            <p:cNvSpPr txBox="1">
              <a:spLocks noChangeArrowheads="1"/>
            </p:cNvSpPr>
            <p:nvPr/>
          </p:nvSpPr>
          <p:spPr bwMode="auto">
            <a:xfrm>
              <a:off x="3654"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146" name="Text Box 53">
              <a:extLst>
                <a:ext uri="{FF2B5EF4-FFF2-40B4-BE49-F238E27FC236}">
                  <a16:creationId xmlns:a16="http://schemas.microsoft.com/office/drawing/2014/main" id="{57B78FEE-BBD1-4885-9AD3-EEDDDD8CEAFE}"/>
                </a:ext>
              </a:extLst>
            </p:cNvPr>
            <p:cNvSpPr txBox="1">
              <a:spLocks noChangeArrowheads="1"/>
            </p:cNvSpPr>
            <p:nvPr/>
          </p:nvSpPr>
          <p:spPr bwMode="auto">
            <a:xfrm>
              <a:off x="3895"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147" name="Text Box 54">
              <a:extLst>
                <a:ext uri="{FF2B5EF4-FFF2-40B4-BE49-F238E27FC236}">
                  <a16:creationId xmlns:a16="http://schemas.microsoft.com/office/drawing/2014/main" id="{6C3E4041-AEF4-48B1-9784-C36F5B5AB67F}"/>
                </a:ext>
              </a:extLst>
            </p:cNvPr>
            <p:cNvSpPr txBox="1">
              <a:spLocks noChangeArrowheads="1"/>
            </p:cNvSpPr>
            <p:nvPr/>
          </p:nvSpPr>
          <p:spPr bwMode="auto">
            <a:xfrm>
              <a:off x="4151"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148" name="Text Box 55">
              <a:extLst>
                <a:ext uri="{FF2B5EF4-FFF2-40B4-BE49-F238E27FC236}">
                  <a16:creationId xmlns:a16="http://schemas.microsoft.com/office/drawing/2014/main" id="{7C0145F4-56F3-452C-AF9D-5E1B39971D53}"/>
                </a:ext>
              </a:extLst>
            </p:cNvPr>
            <p:cNvSpPr txBox="1">
              <a:spLocks noChangeArrowheads="1"/>
            </p:cNvSpPr>
            <p:nvPr/>
          </p:nvSpPr>
          <p:spPr bwMode="auto">
            <a:xfrm>
              <a:off x="4777"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2027</a:t>
              </a:r>
            </a:p>
          </p:txBody>
        </p:sp>
        <p:sp>
          <p:nvSpPr>
            <p:cNvPr id="149" name="Line 56">
              <a:extLst>
                <a:ext uri="{FF2B5EF4-FFF2-40B4-BE49-F238E27FC236}">
                  <a16:creationId xmlns:a16="http://schemas.microsoft.com/office/drawing/2014/main" id="{1D7BDBC8-D14A-4D07-ABE4-32ED065A4F98}"/>
                </a:ext>
              </a:extLst>
            </p:cNvPr>
            <p:cNvSpPr>
              <a:spLocks noChangeShapeType="1"/>
            </p:cNvSpPr>
            <p:nvPr/>
          </p:nvSpPr>
          <p:spPr bwMode="auto">
            <a:xfrm>
              <a:off x="4376"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50" name="Line 57">
              <a:extLst>
                <a:ext uri="{FF2B5EF4-FFF2-40B4-BE49-F238E27FC236}">
                  <a16:creationId xmlns:a16="http://schemas.microsoft.com/office/drawing/2014/main" id="{14365FDD-5BBF-448B-8793-A206A25D4927}"/>
                </a:ext>
              </a:extLst>
            </p:cNvPr>
            <p:cNvSpPr>
              <a:spLocks noChangeShapeType="1"/>
            </p:cNvSpPr>
            <p:nvPr/>
          </p:nvSpPr>
          <p:spPr bwMode="auto">
            <a:xfrm>
              <a:off x="4385"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151" name="Line 58">
              <a:extLst>
                <a:ext uri="{FF2B5EF4-FFF2-40B4-BE49-F238E27FC236}">
                  <a16:creationId xmlns:a16="http://schemas.microsoft.com/office/drawing/2014/main" id="{7F36D462-8D73-46CD-9EF5-B13C0E2A41A7}"/>
                </a:ext>
              </a:extLst>
            </p:cNvPr>
            <p:cNvSpPr>
              <a:spLocks noChangeShapeType="1"/>
            </p:cNvSpPr>
            <p:nvPr/>
          </p:nvSpPr>
          <p:spPr bwMode="auto">
            <a:xfrm>
              <a:off x="4898"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52" name="Line 59">
              <a:extLst>
                <a:ext uri="{FF2B5EF4-FFF2-40B4-BE49-F238E27FC236}">
                  <a16:creationId xmlns:a16="http://schemas.microsoft.com/office/drawing/2014/main" id="{558818B9-6573-494D-BD05-34F6BFED15B7}"/>
                </a:ext>
              </a:extLst>
            </p:cNvPr>
            <p:cNvSpPr>
              <a:spLocks noChangeShapeType="1"/>
            </p:cNvSpPr>
            <p:nvPr/>
          </p:nvSpPr>
          <p:spPr bwMode="auto">
            <a:xfrm>
              <a:off x="4637"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53" name="Line 60">
              <a:extLst>
                <a:ext uri="{FF2B5EF4-FFF2-40B4-BE49-F238E27FC236}">
                  <a16:creationId xmlns:a16="http://schemas.microsoft.com/office/drawing/2014/main" id="{D008B2D2-AE68-4D03-AFF3-1857FDD482B6}"/>
                </a:ext>
              </a:extLst>
            </p:cNvPr>
            <p:cNvSpPr>
              <a:spLocks noChangeShapeType="1"/>
            </p:cNvSpPr>
            <p:nvPr/>
          </p:nvSpPr>
          <p:spPr bwMode="auto">
            <a:xfrm>
              <a:off x="5158"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54" name="Text Box 61">
              <a:extLst>
                <a:ext uri="{FF2B5EF4-FFF2-40B4-BE49-F238E27FC236}">
                  <a16:creationId xmlns:a16="http://schemas.microsoft.com/office/drawing/2014/main" id="{32307CA2-5D20-41ED-B20E-A6D340F0B42C}"/>
                </a:ext>
              </a:extLst>
            </p:cNvPr>
            <p:cNvSpPr txBox="1">
              <a:spLocks noChangeArrowheads="1"/>
            </p:cNvSpPr>
            <p:nvPr/>
          </p:nvSpPr>
          <p:spPr bwMode="auto">
            <a:xfrm>
              <a:off x="4426"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155" name="Text Box 62">
              <a:extLst>
                <a:ext uri="{FF2B5EF4-FFF2-40B4-BE49-F238E27FC236}">
                  <a16:creationId xmlns:a16="http://schemas.microsoft.com/office/drawing/2014/main" id="{C98F45E2-39F0-4ECC-B456-C6DBB0164470}"/>
                </a:ext>
              </a:extLst>
            </p:cNvPr>
            <p:cNvSpPr txBox="1">
              <a:spLocks noChangeArrowheads="1"/>
            </p:cNvSpPr>
            <p:nvPr/>
          </p:nvSpPr>
          <p:spPr bwMode="auto">
            <a:xfrm>
              <a:off x="4697"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156" name="Text Box 63">
              <a:extLst>
                <a:ext uri="{FF2B5EF4-FFF2-40B4-BE49-F238E27FC236}">
                  <a16:creationId xmlns:a16="http://schemas.microsoft.com/office/drawing/2014/main" id="{2368EA17-92B3-4839-A2E5-C06CC2ACCCE0}"/>
                </a:ext>
              </a:extLst>
            </p:cNvPr>
            <p:cNvSpPr txBox="1">
              <a:spLocks noChangeArrowheads="1"/>
            </p:cNvSpPr>
            <p:nvPr/>
          </p:nvSpPr>
          <p:spPr bwMode="auto">
            <a:xfrm>
              <a:off x="4938"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157" name="Text Box 64">
              <a:extLst>
                <a:ext uri="{FF2B5EF4-FFF2-40B4-BE49-F238E27FC236}">
                  <a16:creationId xmlns:a16="http://schemas.microsoft.com/office/drawing/2014/main" id="{C61B70A0-5298-46F2-A7A2-21D377DFCD7E}"/>
                </a:ext>
              </a:extLst>
            </p:cNvPr>
            <p:cNvSpPr txBox="1">
              <a:spLocks noChangeArrowheads="1"/>
            </p:cNvSpPr>
            <p:nvPr/>
          </p:nvSpPr>
          <p:spPr bwMode="auto">
            <a:xfrm>
              <a:off x="5194"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158" name="Line 65">
              <a:extLst>
                <a:ext uri="{FF2B5EF4-FFF2-40B4-BE49-F238E27FC236}">
                  <a16:creationId xmlns:a16="http://schemas.microsoft.com/office/drawing/2014/main" id="{E0C159F6-1A79-4DC7-BA4F-1C5D36C8A51B}"/>
                </a:ext>
              </a:extLst>
            </p:cNvPr>
            <p:cNvSpPr>
              <a:spLocks noChangeShapeType="1"/>
            </p:cNvSpPr>
            <p:nvPr/>
          </p:nvSpPr>
          <p:spPr bwMode="auto">
            <a:xfrm>
              <a:off x="5426"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159" name="Line 66">
              <a:extLst>
                <a:ext uri="{FF2B5EF4-FFF2-40B4-BE49-F238E27FC236}">
                  <a16:creationId xmlns:a16="http://schemas.microsoft.com/office/drawing/2014/main" id="{0621E094-312C-44A4-9591-A3E937FAE191}"/>
                </a:ext>
              </a:extLst>
            </p:cNvPr>
            <p:cNvSpPr>
              <a:spLocks noChangeShapeType="1"/>
            </p:cNvSpPr>
            <p:nvPr/>
          </p:nvSpPr>
          <p:spPr bwMode="auto">
            <a:xfrm>
              <a:off x="3341"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160" name="Line 67">
              <a:extLst>
                <a:ext uri="{FF2B5EF4-FFF2-40B4-BE49-F238E27FC236}">
                  <a16:creationId xmlns:a16="http://schemas.microsoft.com/office/drawing/2014/main" id="{A7037BBE-0BD7-41F1-9918-53120923BB8C}"/>
                </a:ext>
              </a:extLst>
            </p:cNvPr>
            <p:cNvSpPr>
              <a:spLocks noChangeShapeType="1"/>
            </p:cNvSpPr>
            <p:nvPr/>
          </p:nvSpPr>
          <p:spPr bwMode="auto">
            <a:xfrm>
              <a:off x="2309"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161" name="Line 68">
              <a:extLst>
                <a:ext uri="{FF2B5EF4-FFF2-40B4-BE49-F238E27FC236}">
                  <a16:creationId xmlns:a16="http://schemas.microsoft.com/office/drawing/2014/main" id="{D05EB45E-3E3B-463F-A6CD-0444DEA0F0A6}"/>
                </a:ext>
              </a:extLst>
            </p:cNvPr>
            <p:cNvSpPr>
              <a:spLocks noChangeShapeType="1"/>
            </p:cNvSpPr>
            <p:nvPr/>
          </p:nvSpPr>
          <p:spPr bwMode="auto">
            <a:xfrm>
              <a:off x="1247"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grpSp>
      <p:cxnSp>
        <p:nvCxnSpPr>
          <p:cNvPr id="162" name="Straight Connector 161">
            <a:extLst>
              <a:ext uri="{FF2B5EF4-FFF2-40B4-BE49-F238E27FC236}">
                <a16:creationId xmlns:a16="http://schemas.microsoft.com/office/drawing/2014/main" id="{16F692F1-6A7C-4F01-A95C-C99975679C3D}"/>
              </a:ext>
            </a:extLst>
          </p:cNvPr>
          <p:cNvCxnSpPr/>
          <p:nvPr/>
        </p:nvCxnSpPr>
        <p:spPr>
          <a:xfrm flipV="1">
            <a:off x="10144696" y="1013700"/>
            <a:ext cx="0"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154A998C-18DB-4E7F-ADDB-8A93350B5E93}"/>
              </a:ext>
            </a:extLst>
          </p:cNvPr>
          <p:cNvCxnSpPr/>
          <p:nvPr/>
        </p:nvCxnSpPr>
        <p:spPr>
          <a:xfrm>
            <a:off x="1415506" y="3825423"/>
            <a:ext cx="8926615" cy="0"/>
          </a:xfrm>
          <a:prstGeom prst="line">
            <a:avLst/>
          </a:prstGeom>
          <a:ln>
            <a:solidFill>
              <a:srgbClr val="000408"/>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694D8834-6AFF-49AF-BC1C-10C9D1ACE5BA}"/>
              </a:ext>
            </a:extLst>
          </p:cNvPr>
          <p:cNvSpPr/>
          <p:nvPr/>
        </p:nvSpPr>
        <p:spPr>
          <a:xfrm>
            <a:off x="1365880" y="3924042"/>
            <a:ext cx="2262158" cy="369332"/>
          </a:xfrm>
          <a:prstGeom prst="rect">
            <a:avLst/>
          </a:prstGeom>
          <a:ln>
            <a:noFill/>
          </a:ln>
        </p:spPr>
        <p:txBody>
          <a:bodyPr wrap="none">
            <a:spAutoFit/>
          </a:bodyPr>
          <a:lstStyle/>
          <a:p>
            <a:r>
              <a:rPr lang="en-ZA" dirty="0">
                <a:solidFill>
                  <a:srgbClr val="000408"/>
                </a:solidFill>
              </a:rPr>
              <a:t>Dependant Services</a:t>
            </a:r>
            <a:endParaRPr lang="en-US" dirty="0">
              <a:solidFill>
                <a:srgbClr val="000408"/>
              </a:solidFill>
            </a:endParaRPr>
          </a:p>
        </p:txBody>
      </p:sp>
      <p:sp>
        <p:nvSpPr>
          <p:cNvPr id="165" name="TextBox 164">
            <a:extLst>
              <a:ext uri="{FF2B5EF4-FFF2-40B4-BE49-F238E27FC236}">
                <a16:creationId xmlns:a16="http://schemas.microsoft.com/office/drawing/2014/main" id="{D0C63812-6A9E-47DA-A926-6770493F506C}"/>
              </a:ext>
            </a:extLst>
          </p:cNvPr>
          <p:cNvSpPr txBox="1"/>
          <p:nvPr/>
        </p:nvSpPr>
        <p:spPr>
          <a:xfrm>
            <a:off x="2455294" y="4770519"/>
            <a:ext cx="1440626"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LAN  Port Service</a:t>
            </a:r>
          </a:p>
        </p:txBody>
      </p:sp>
      <p:sp>
        <p:nvSpPr>
          <p:cNvPr id="166" name="TextBox 165">
            <a:extLst>
              <a:ext uri="{FF2B5EF4-FFF2-40B4-BE49-F238E27FC236}">
                <a16:creationId xmlns:a16="http://schemas.microsoft.com/office/drawing/2014/main" id="{F41223E4-7A4B-4361-91F3-F2009991A576}"/>
              </a:ext>
            </a:extLst>
          </p:cNvPr>
          <p:cNvSpPr txBox="1"/>
          <p:nvPr/>
        </p:nvSpPr>
        <p:spPr>
          <a:xfrm>
            <a:off x="1474566" y="4390734"/>
            <a:ext cx="973298" cy="246221"/>
          </a:xfrm>
          <a:prstGeom prst="rect">
            <a:avLst/>
          </a:prstGeom>
          <a:noFill/>
          <a:ln w="3175">
            <a:solidFill>
              <a:schemeClr val="tx1"/>
            </a:solidFill>
          </a:ln>
        </p:spPr>
        <p:txBody>
          <a:bodyPr wrap="square" rtlCol="0">
            <a:spAutoFit/>
          </a:bodyPr>
          <a:lstStyle/>
          <a:p>
            <a:pPr algn="ctr"/>
            <a:r>
              <a:rPr lang="en-ZA" sz="1000" dirty="0">
                <a:solidFill>
                  <a:schemeClr val="tx2">
                    <a:lumMod val="75000"/>
                  </a:schemeClr>
                </a:solidFill>
              </a:rPr>
              <a:t>Storage</a:t>
            </a:r>
          </a:p>
        </p:txBody>
      </p:sp>
      <p:sp>
        <p:nvSpPr>
          <p:cNvPr id="167" name="TextBox 166">
            <a:extLst>
              <a:ext uri="{FF2B5EF4-FFF2-40B4-BE49-F238E27FC236}">
                <a16:creationId xmlns:a16="http://schemas.microsoft.com/office/drawing/2014/main" id="{8A689A8B-3BD3-4291-A2E6-7541AEAD2DA9}"/>
              </a:ext>
            </a:extLst>
          </p:cNvPr>
          <p:cNvSpPr txBox="1"/>
          <p:nvPr/>
        </p:nvSpPr>
        <p:spPr>
          <a:xfrm>
            <a:off x="1481996" y="4770519"/>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Networks</a:t>
            </a:r>
          </a:p>
        </p:txBody>
      </p:sp>
      <p:sp>
        <p:nvSpPr>
          <p:cNvPr id="168" name="TextBox 167">
            <a:extLst>
              <a:ext uri="{FF2B5EF4-FFF2-40B4-BE49-F238E27FC236}">
                <a16:creationId xmlns:a16="http://schemas.microsoft.com/office/drawing/2014/main" id="{3A03CFDB-E352-415F-B48C-171903BB7EAA}"/>
              </a:ext>
            </a:extLst>
          </p:cNvPr>
          <p:cNvSpPr txBox="1"/>
          <p:nvPr/>
        </p:nvSpPr>
        <p:spPr>
          <a:xfrm>
            <a:off x="1481997" y="5409298"/>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Security</a:t>
            </a:r>
          </a:p>
        </p:txBody>
      </p:sp>
      <p:sp>
        <p:nvSpPr>
          <p:cNvPr id="169" name="TextBox 168">
            <a:extLst>
              <a:ext uri="{FF2B5EF4-FFF2-40B4-BE49-F238E27FC236}">
                <a16:creationId xmlns:a16="http://schemas.microsoft.com/office/drawing/2014/main" id="{423DF8D0-BA2B-4923-992A-ECA1F6A416CF}"/>
              </a:ext>
            </a:extLst>
          </p:cNvPr>
          <p:cNvSpPr txBox="1"/>
          <p:nvPr/>
        </p:nvSpPr>
        <p:spPr>
          <a:xfrm>
            <a:off x="3978765" y="4770519"/>
            <a:ext cx="1503957"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WAN Bandwidth </a:t>
            </a:r>
          </a:p>
        </p:txBody>
      </p:sp>
      <p:sp>
        <p:nvSpPr>
          <p:cNvPr id="170" name="TextBox 169">
            <a:extLst>
              <a:ext uri="{FF2B5EF4-FFF2-40B4-BE49-F238E27FC236}">
                <a16:creationId xmlns:a16="http://schemas.microsoft.com/office/drawing/2014/main" id="{D79FCF8D-8615-4240-933F-208AF3A9FE02}"/>
              </a:ext>
            </a:extLst>
          </p:cNvPr>
          <p:cNvSpPr txBox="1"/>
          <p:nvPr/>
        </p:nvSpPr>
        <p:spPr>
          <a:xfrm>
            <a:off x="2521618" y="736550"/>
            <a:ext cx="1702554" cy="246221"/>
          </a:xfrm>
          <a:prstGeom prst="rect">
            <a:avLst/>
          </a:prstGeom>
          <a:noFill/>
        </p:spPr>
        <p:txBody>
          <a:bodyPr wrap="square" rtlCol="0">
            <a:spAutoFit/>
          </a:bodyPr>
          <a:lstStyle/>
          <a:p>
            <a:r>
              <a:rPr lang="en-ZA" sz="1000" dirty="0">
                <a:solidFill>
                  <a:srgbClr val="000408"/>
                </a:solidFill>
              </a:rPr>
              <a:t>Mainstream Support</a:t>
            </a:r>
          </a:p>
        </p:txBody>
      </p:sp>
      <p:cxnSp>
        <p:nvCxnSpPr>
          <p:cNvPr id="171" name="Elbow Connector 146">
            <a:extLst>
              <a:ext uri="{FF2B5EF4-FFF2-40B4-BE49-F238E27FC236}">
                <a16:creationId xmlns:a16="http://schemas.microsoft.com/office/drawing/2014/main" id="{974F0EAC-15A4-461D-B237-601A0F9544EE}"/>
              </a:ext>
            </a:extLst>
          </p:cNvPr>
          <p:cNvCxnSpPr>
            <a:cxnSpLocks/>
          </p:cNvCxnSpPr>
          <p:nvPr/>
        </p:nvCxnSpPr>
        <p:spPr>
          <a:xfrm rot="16200000" flipV="1">
            <a:off x="3099638" y="1095926"/>
            <a:ext cx="1548627" cy="1139709"/>
          </a:xfrm>
          <a:prstGeom prst="bentConnector3">
            <a:avLst>
              <a:gd name="adj1" fmla="val 50000"/>
            </a:avLst>
          </a:prstGeom>
          <a:ln w="3175">
            <a:solidFill>
              <a:schemeClr val="bg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72" name="TextBox 171">
            <a:extLst>
              <a:ext uri="{FF2B5EF4-FFF2-40B4-BE49-F238E27FC236}">
                <a16:creationId xmlns:a16="http://schemas.microsoft.com/office/drawing/2014/main" id="{7214A939-9858-424C-B514-FE0741107A35}"/>
              </a:ext>
            </a:extLst>
          </p:cNvPr>
          <p:cNvSpPr txBox="1"/>
          <p:nvPr/>
        </p:nvSpPr>
        <p:spPr>
          <a:xfrm>
            <a:off x="3998783" y="4410479"/>
            <a:ext cx="1440626" cy="215444"/>
          </a:xfrm>
          <a:prstGeom prst="rect">
            <a:avLst/>
          </a:prstGeom>
          <a:solidFill>
            <a:srgbClr val="002060"/>
          </a:solidFill>
        </p:spPr>
        <p:txBody>
          <a:bodyPr wrap="square" rtlCol="0">
            <a:spAutoFit/>
          </a:bodyPr>
          <a:lstStyle/>
          <a:p>
            <a:pPr algn="ctr"/>
            <a:r>
              <a:rPr lang="en-ZA" sz="800" dirty="0">
                <a:solidFill>
                  <a:schemeClr val="bg1">
                    <a:lumMod val="65000"/>
                  </a:schemeClr>
                </a:solidFill>
              </a:rPr>
              <a:t>Open Systems Backup</a:t>
            </a:r>
          </a:p>
        </p:txBody>
      </p:sp>
      <p:sp>
        <p:nvSpPr>
          <p:cNvPr id="173" name="TextBox 172">
            <a:extLst>
              <a:ext uri="{FF2B5EF4-FFF2-40B4-BE49-F238E27FC236}">
                <a16:creationId xmlns:a16="http://schemas.microsoft.com/office/drawing/2014/main" id="{5ED8C7C1-85D0-49BF-AB07-BF7651117B36}"/>
              </a:ext>
            </a:extLst>
          </p:cNvPr>
          <p:cNvSpPr txBox="1"/>
          <p:nvPr/>
        </p:nvSpPr>
        <p:spPr>
          <a:xfrm>
            <a:off x="2462726" y="5410787"/>
            <a:ext cx="1440626"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Authentication</a:t>
            </a:r>
          </a:p>
        </p:txBody>
      </p:sp>
      <p:sp>
        <p:nvSpPr>
          <p:cNvPr id="174" name="TextBox 173">
            <a:extLst>
              <a:ext uri="{FF2B5EF4-FFF2-40B4-BE49-F238E27FC236}">
                <a16:creationId xmlns:a16="http://schemas.microsoft.com/office/drawing/2014/main" id="{AB0E1EE3-9E13-44E3-87A9-E0C3CA958AE6}"/>
              </a:ext>
            </a:extLst>
          </p:cNvPr>
          <p:cNvSpPr txBox="1"/>
          <p:nvPr/>
        </p:nvSpPr>
        <p:spPr>
          <a:xfrm>
            <a:off x="4006215" y="5409298"/>
            <a:ext cx="1456644"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Network Protection</a:t>
            </a:r>
          </a:p>
        </p:txBody>
      </p:sp>
      <p:sp>
        <p:nvSpPr>
          <p:cNvPr id="175" name="TextBox 174">
            <a:extLst>
              <a:ext uri="{FF2B5EF4-FFF2-40B4-BE49-F238E27FC236}">
                <a16:creationId xmlns:a16="http://schemas.microsoft.com/office/drawing/2014/main" id="{9432BCA1-D4F4-491E-90C8-8EAFA350D009}"/>
              </a:ext>
            </a:extLst>
          </p:cNvPr>
          <p:cNvSpPr txBox="1"/>
          <p:nvPr/>
        </p:nvSpPr>
        <p:spPr>
          <a:xfrm>
            <a:off x="1474566" y="6052653"/>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ESM</a:t>
            </a:r>
          </a:p>
        </p:txBody>
      </p:sp>
      <p:sp>
        <p:nvSpPr>
          <p:cNvPr id="176" name="TextBox 175">
            <a:extLst>
              <a:ext uri="{FF2B5EF4-FFF2-40B4-BE49-F238E27FC236}">
                <a16:creationId xmlns:a16="http://schemas.microsoft.com/office/drawing/2014/main" id="{710E7277-7F06-4257-9AC1-1D3E82B96EDF}"/>
              </a:ext>
            </a:extLst>
          </p:cNvPr>
          <p:cNvSpPr txBox="1"/>
          <p:nvPr/>
        </p:nvSpPr>
        <p:spPr>
          <a:xfrm>
            <a:off x="2455294" y="6054142"/>
            <a:ext cx="3000133"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Service Operation</a:t>
            </a:r>
          </a:p>
        </p:txBody>
      </p:sp>
      <p:sp>
        <p:nvSpPr>
          <p:cNvPr id="177" name="TextBox 176">
            <a:extLst>
              <a:ext uri="{FF2B5EF4-FFF2-40B4-BE49-F238E27FC236}">
                <a16:creationId xmlns:a16="http://schemas.microsoft.com/office/drawing/2014/main" id="{DCCF7363-73C8-4EA4-BF84-CA3C8808A463}"/>
              </a:ext>
            </a:extLst>
          </p:cNvPr>
          <p:cNvSpPr txBox="1"/>
          <p:nvPr/>
        </p:nvSpPr>
        <p:spPr>
          <a:xfrm>
            <a:off x="1474566" y="5718564"/>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Security</a:t>
            </a:r>
          </a:p>
        </p:txBody>
      </p:sp>
      <p:sp>
        <p:nvSpPr>
          <p:cNvPr id="178" name="TextBox 177">
            <a:extLst>
              <a:ext uri="{FF2B5EF4-FFF2-40B4-BE49-F238E27FC236}">
                <a16:creationId xmlns:a16="http://schemas.microsoft.com/office/drawing/2014/main" id="{3C5C4342-1637-409A-A214-6E3247E16F2A}"/>
              </a:ext>
            </a:extLst>
          </p:cNvPr>
          <p:cNvSpPr txBox="1"/>
          <p:nvPr/>
        </p:nvSpPr>
        <p:spPr>
          <a:xfrm>
            <a:off x="2455294" y="5720053"/>
            <a:ext cx="3007565"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Server Protection</a:t>
            </a:r>
          </a:p>
        </p:txBody>
      </p:sp>
      <p:sp>
        <p:nvSpPr>
          <p:cNvPr id="179" name="TextBox 178">
            <a:extLst>
              <a:ext uri="{FF2B5EF4-FFF2-40B4-BE49-F238E27FC236}">
                <a16:creationId xmlns:a16="http://schemas.microsoft.com/office/drawing/2014/main" id="{1A082D51-26CE-44D3-B1BF-56727505CD99}"/>
              </a:ext>
            </a:extLst>
          </p:cNvPr>
          <p:cNvSpPr txBox="1"/>
          <p:nvPr/>
        </p:nvSpPr>
        <p:spPr>
          <a:xfrm>
            <a:off x="1489428" y="5087258"/>
            <a:ext cx="973298" cy="246221"/>
          </a:xfrm>
          <a:prstGeom prst="rect">
            <a:avLst/>
          </a:prstGeom>
          <a:noFill/>
          <a:ln w="3175">
            <a:solidFill>
              <a:schemeClr val="tx1"/>
            </a:solidFill>
          </a:ln>
        </p:spPr>
        <p:txBody>
          <a:bodyPr wrap="square" rtlCol="0">
            <a:spAutoFit/>
          </a:bodyPr>
          <a:lstStyle/>
          <a:p>
            <a:pPr algn="ctr"/>
            <a:r>
              <a:rPr lang="en-ZA" sz="1000" dirty="0">
                <a:solidFill>
                  <a:schemeClr val="bg1">
                    <a:lumMod val="65000"/>
                  </a:schemeClr>
                </a:solidFill>
              </a:rPr>
              <a:t>Data Centre</a:t>
            </a:r>
          </a:p>
        </p:txBody>
      </p:sp>
      <p:sp>
        <p:nvSpPr>
          <p:cNvPr id="180" name="TextBox 179">
            <a:extLst>
              <a:ext uri="{FF2B5EF4-FFF2-40B4-BE49-F238E27FC236}">
                <a16:creationId xmlns:a16="http://schemas.microsoft.com/office/drawing/2014/main" id="{BF037A0E-C7C0-4DBF-A9BE-92B3AADDF7D6}"/>
              </a:ext>
            </a:extLst>
          </p:cNvPr>
          <p:cNvSpPr txBox="1"/>
          <p:nvPr/>
        </p:nvSpPr>
        <p:spPr>
          <a:xfrm>
            <a:off x="2470156" y="5088747"/>
            <a:ext cx="3000133" cy="246221"/>
          </a:xfrm>
          <a:prstGeom prst="rect">
            <a:avLst/>
          </a:prstGeom>
          <a:solidFill>
            <a:srgbClr val="002060"/>
          </a:solidFill>
        </p:spPr>
        <p:txBody>
          <a:bodyPr wrap="square" rtlCol="0">
            <a:spAutoFit/>
          </a:bodyPr>
          <a:lstStyle/>
          <a:p>
            <a:pPr algn="ctr"/>
            <a:r>
              <a:rPr lang="en-ZA" sz="1000" dirty="0">
                <a:solidFill>
                  <a:schemeClr val="bg1">
                    <a:lumMod val="65000"/>
                  </a:schemeClr>
                </a:solidFill>
              </a:rPr>
              <a:t>Data Centre Hosting</a:t>
            </a:r>
          </a:p>
        </p:txBody>
      </p:sp>
      <p:sp>
        <p:nvSpPr>
          <p:cNvPr id="181" name="Rectangle 180">
            <a:extLst>
              <a:ext uri="{FF2B5EF4-FFF2-40B4-BE49-F238E27FC236}">
                <a16:creationId xmlns:a16="http://schemas.microsoft.com/office/drawing/2014/main" id="{4479472C-C912-4686-BD2C-8ED1C74B0138}"/>
              </a:ext>
            </a:extLst>
          </p:cNvPr>
          <p:cNvSpPr/>
          <p:nvPr/>
        </p:nvSpPr>
        <p:spPr>
          <a:xfrm>
            <a:off x="5514286" y="3942664"/>
            <a:ext cx="6280549" cy="239823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ZA" sz="1100" b="1" u="sng" dirty="0">
                <a:solidFill>
                  <a:srgbClr val="000408"/>
                </a:solidFill>
              </a:rPr>
              <a:t>Notes:</a:t>
            </a:r>
          </a:p>
          <a:p>
            <a:r>
              <a:rPr lang="en-ZA" sz="950" b="1" dirty="0">
                <a:solidFill>
                  <a:srgbClr val="FF0000"/>
                </a:solidFill>
              </a:rPr>
              <a:t>Oracle Linux 7.9 </a:t>
            </a:r>
            <a:r>
              <a:rPr lang="en-ZA" sz="950" dirty="0">
                <a:solidFill>
                  <a:srgbClr val="000408"/>
                </a:solidFill>
              </a:rPr>
              <a:t>on engineered systems does not follow normal Oracle Linux support dates. It  is tied to the Exadata software which in this case is Release 22.1, which is end of support March 2025. </a:t>
            </a:r>
            <a:r>
              <a:rPr lang="en-ZA" sz="950" b="1" dirty="0">
                <a:solidFill>
                  <a:srgbClr val="000408"/>
                </a:solidFill>
              </a:rPr>
              <a:t>Upgrade soonest.</a:t>
            </a:r>
          </a:p>
          <a:p>
            <a:br>
              <a:rPr lang="en-ZA" sz="1000" dirty="0">
                <a:solidFill>
                  <a:srgbClr val="000408"/>
                </a:solidFill>
              </a:rPr>
            </a:br>
            <a:r>
              <a:rPr lang="en-ZA" sz="1000" dirty="0">
                <a:solidFill>
                  <a:srgbClr val="000408"/>
                </a:solidFill>
              </a:rPr>
              <a:t>Oracle Engineered Systems (e.g. Exadata and Oracle database appliance - ODA) are converged compute platforms developed by Oracle Inc. with the explicit purpose of running Oracle databases. </a:t>
            </a:r>
          </a:p>
          <a:p>
            <a:r>
              <a:rPr lang="en-ZA" sz="1000" dirty="0">
                <a:solidFill>
                  <a:srgbClr val="000408"/>
                </a:solidFill>
              </a:rPr>
              <a:t>The disposal dates are calculated as 5 years from general availability dates</a:t>
            </a:r>
            <a:r>
              <a:rPr lang="en-ZA" sz="1000" b="1" dirty="0">
                <a:solidFill>
                  <a:srgbClr val="000408"/>
                </a:solidFill>
              </a:rPr>
              <a:t>. Support for the systems are available for a number of years after the 5 year period</a:t>
            </a:r>
            <a:r>
              <a:rPr lang="en-ZA" sz="1000" dirty="0">
                <a:solidFill>
                  <a:srgbClr val="000408"/>
                </a:solidFill>
              </a:rPr>
              <a:t> </a:t>
            </a:r>
            <a:r>
              <a:rPr lang="en-ZA" sz="1000" b="1" dirty="0">
                <a:solidFill>
                  <a:srgbClr val="000408"/>
                </a:solidFill>
              </a:rPr>
              <a:t>at a cost </a:t>
            </a:r>
            <a:r>
              <a:rPr lang="en-ZA" sz="1000" dirty="0">
                <a:solidFill>
                  <a:srgbClr val="000408"/>
                </a:solidFill>
              </a:rPr>
              <a:t>but has to be viewed in the context of substantially reduced performance and capacities when compared to newer devices. </a:t>
            </a:r>
          </a:p>
          <a:p>
            <a:r>
              <a:rPr lang="en-ZA" sz="1000" dirty="0">
                <a:solidFill>
                  <a:srgbClr val="000408"/>
                </a:solidFill>
              </a:rPr>
              <a:t>Support costs also increase over time, increasing Total Cost off ownership, particularly after the 5 year period. </a:t>
            </a:r>
          </a:p>
          <a:p>
            <a:r>
              <a:rPr lang="en-ZA" sz="1000" dirty="0">
                <a:solidFill>
                  <a:srgbClr val="000408"/>
                </a:solidFill>
              </a:rPr>
              <a:t>Also expect increased lead times for replacement parts after the 5 year period due to reduced availability of stock.</a:t>
            </a:r>
          </a:p>
        </p:txBody>
      </p:sp>
      <p:sp>
        <p:nvSpPr>
          <p:cNvPr id="182" name="Text Box 26">
            <a:extLst>
              <a:ext uri="{FF2B5EF4-FFF2-40B4-BE49-F238E27FC236}">
                <a16:creationId xmlns:a16="http://schemas.microsoft.com/office/drawing/2014/main" id="{14B69D2C-E88D-45AC-A1CD-F007AC7D3DF0}"/>
              </a:ext>
            </a:extLst>
          </p:cNvPr>
          <p:cNvSpPr txBox="1">
            <a:spLocks noChangeArrowheads="1"/>
          </p:cNvSpPr>
          <p:nvPr/>
        </p:nvSpPr>
        <p:spPr bwMode="auto">
          <a:xfrm>
            <a:off x="1791646" y="2441303"/>
            <a:ext cx="1644090" cy="246221"/>
          </a:xfrm>
          <a:prstGeom prst="rect">
            <a:avLst/>
          </a:prstGeom>
          <a:solidFill>
            <a:srgbClr val="FFC000"/>
          </a:solidFill>
          <a:ln w="9525">
            <a:solidFill>
              <a:srgbClr val="000408"/>
            </a:solidFill>
            <a:miter lim="800000"/>
            <a:headEnd/>
            <a:tailEnd/>
          </a:ln>
        </p:spPr>
        <p:txBody>
          <a:bodyPr wrap="square">
            <a:spAutoFit/>
          </a:bodyPr>
          <a:lstStyle>
            <a:defPPr>
              <a:defRPr lang="en-US"/>
            </a:defPPr>
            <a:lvl1pPr algn="ctr">
              <a:buSzTx/>
              <a:buFontTx/>
              <a:buNone/>
              <a:defRPr sz="1000">
                <a:solidFill>
                  <a:srgbClr val="000408"/>
                </a:solidFill>
                <a:latin typeface="Arial" charset="0"/>
                <a:ea typeface="Arial Unicode MS" pitchFamily="34" charset="-128"/>
                <a:cs typeface="Arial Unicode MS" pitchFamily="34" charset="-128"/>
              </a:defRPr>
            </a:lvl1pPr>
          </a:lstStyle>
          <a:p>
            <a:r>
              <a:rPr lang="en-GB" dirty="0"/>
              <a:t>Exadata X8M-2</a:t>
            </a:r>
          </a:p>
        </p:txBody>
      </p:sp>
      <p:sp>
        <p:nvSpPr>
          <p:cNvPr id="183" name="Text Box 26">
            <a:extLst>
              <a:ext uri="{FF2B5EF4-FFF2-40B4-BE49-F238E27FC236}">
                <a16:creationId xmlns:a16="http://schemas.microsoft.com/office/drawing/2014/main" id="{DB319EFA-78CC-44EE-A2C5-858711677F80}"/>
              </a:ext>
            </a:extLst>
          </p:cNvPr>
          <p:cNvSpPr txBox="1">
            <a:spLocks noChangeArrowheads="1"/>
          </p:cNvSpPr>
          <p:nvPr/>
        </p:nvSpPr>
        <p:spPr bwMode="auto">
          <a:xfrm>
            <a:off x="1791646" y="2156742"/>
            <a:ext cx="1644090" cy="246221"/>
          </a:xfrm>
          <a:prstGeom prst="rect">
            <a:avLst/>
          </a:prstGeom>
          <a:solidFill>
            <a:srgbClr val="FFC000"/>
          </a:solidFill>
          <a:ln w="9525">
            <a:solidFill>
              <a:srgbClr val="000408"/>
            </a:solidFill>
            <a:miter lim="800000"/>
            <a:headEnd/>
            <a:tailEnd/>
          </a:ln>
        </p:spPr>
        <p:txBody>
          <a:bodyPr wrap="square">
            <a:spAutoFit/>
          </a:bodyPr>
          <a:lstStyle>
            <a:defPPr>
              <a:defRPr lang="en-US"/>
            </a:defPPr>
            <a:lvl1pPr algn="ctr">
              <a:buSzTx/>
              <a:buFontTx/>
              <a:buNone/>
              <a:defRPr sz="1000">
                <a:solidFill>
                  <a:srgbClr val="000408"/>
                </a:solidFill>
                <a:latin typeface="Arial" charset="0"/>
                <a:ea typeface="Arial Unicode MS" pitchFamily="34" charset="-128"/>
                <a:cs typeface="Arial Unicode MS" pitchFamily="34" charset="-128"/>
              </a:defRPr>
            </a:lvl1pPr>
          </a:lstStyle>
          <a:p>
            <a:r>
              <a:rPr lang="en-GB" dirty="0"/>
              <a:t>Exadata / ODA X8-2</a:t>
            </a:r>
          </a:p>
        </p:txBody>
      </p:sp>
      <p:sp>
        <p:nvSpPr>
          <p:cNvPr id="186" name="Text Box 26">
            <a:extLst>
              <a:ext uri="{FF2B5EF4-FFF2-40B4-BE49-F238E27FC236}">
                <a16:creationId xmlns:a16="http://schemas.microsoft.com/office/drawing/2014/main" id="{C270B5F0-63B5-42D5-A76F-BF0359D23C96}"/>
              </a:ext>
            </a:extLst>
          </p:cNvPr>
          <p:cNvSpPr txBox="1">
            <a:spLocks noChangeArrowheads="1"/>
          </p:cNvSpPr>
          <p:nvPr/>
        </p:nvSpPr>
        <p:spPr bwMode="auto">
          <a:xfrm>
            <a:off x="1791646" y="3012226"/>
            <a:ext cx="1644090" cy="246221"/>
          </a:xfrm>
          <a:prstGeom prst="rect">
            <a:avLst/>
          </a:prstGeom>
          <a:solidFill>
            <a:srgbClr val="00B050"/>
          </a:solidFill>
          <a:ln w="9525">
            <a:solidFill>
              <a:srgbClr val="000408"/>
            </a:solidFill>
            <a:miter lim="800000"/>
            <a:headEnd/>
            <a:tailEnd/>
          </a:ln>
        </p:spPr>
        <p:txBody>
          <a:bodyPr wrap="square">
            <a:spAutoFit/>
          </a:bodyPr>
          <a:lstStyle>
            <a:defPPr>
              <a:defRPr lang="en-US"/>
            </a:defPPr>
            <a:lvl1pPr algn="ctr">
              <a:buSzTx/>
              <a:buFontTx/>
              <a:buNone/>
              <a:defRPr sz="1000">
                <a:solidFill>
                  <a:srgbClr val="000408"/>
                </a:solidFill>
                <a:latin typeface="Arial" charset="0"/>
                <a:ea typeface="Arial Unicode MS" pitchFamily="34" charset="-128"/>
                <a:cs typeface="Arial Unicode MS" pitchFamily="34" charset="-128"/>
              </a:defRPr>
            </a:lvl1pPr>
          </a:lstStyle>
          <a:p>
            <a:r>
              <a:rPr lang="en-GB" dirty="0"/>
              <a:t>Exadata / X10M-2</a:t>
            </a:r>
          </a:p>
        </p:txBody>
      </p:sp>
      <p:sp>
        <p:nvSpPr>
          <p:cNvPr id="189" name="Text Box 26">
            <a:extLst>
              <a:ext uri="{FF2B5EF4-FFF2-40B4-BE49-F238E27FC236}">
                <a16:creationId xmlns:a16="http://schemas.microsoft.com/office/drawing/2014/main" id="{0486204D-C0C8-4CC3-A4D2-F84192BAAAC8}"/>
              </a:ext>
            </a:extLst>
          </p:cNvPr>
          <p:cNvSpPr txBox="1">
            <a:spLocks noChangeArrowheads="1"/>
          </p:cNvSpPr>
          <p:nvPr/>
        </p:nvSpPr>
        <p:spPr bwMode="auto">
          <a:xfrm>
            <a:off x="1791646" y="1868943"/>
            <a:ext cx="1644090" cy="246221"/>
          </a:xfrm>
          <a:prstGeom prst="rect">
            <a:avLst/>
          </a:prstGeom>
          <a:solidFill>
            <a:schemeClr val="tx1"/>
          </a:solidFill>
          <a:ln w="9525">
            <a:solidFill>
              <a:srgbClr val="000408"/>
            </a:solidFill>
            <a:miter lim="800000"/>
            <a:headEnd/>
            <a:tailEnd/>
          </a:ln>
        </p:spPr>
        <p:txBody>
          <a:bodyPr wrap="square">
            <a:spAutoFit/>
          </a:bodyPr>
          <a:lstStyle>
            <a:defPPr>
              <a:defRPr lang="en-US"/>
            </a:defPPr>
            <a:lvl1pPr algn="ctr">
              <a:buSzTx/>
              <a:buFontTx/>
              <a:buNone/>
              <a:defRPr sz="1000">
                <a:solidFill>
                  <a:srgbClr val="000408"/>
                </a:solidFill>
                <a:latin typeface="Arial" charset="0"/>
                <a:ea typeface="Arial Unicode MS" pitchFamily="34" charset="-128"/>
                <a:cs typeface="Arial Unicode MS" pitchFamily="34" charset="-128"/>
              </a:defRPr>
            </a:lvl1pPr>
          </a:lstStyle>
          <a:p>
            <a:r>
              <a:rPr lang="en-GB" dirty="0">
                <a:solidFill>
                  <a:schemeClr val="bg1"/>
                </a:solidFill>
                <a:highlight>
                  <a:srgbClr val="000000"/>
                </a:highlight>
              </a:rPr>
              <a:t>Exadata X5, X6, X7</a:t>
            </a:r>
          </a:p>
        </p:txBody>
      </p:sp>
      <p:cxnSp>
        <p:nvCxnSpPr>
          <p:cNvPr id="192" name="Straight Connector 191">
            <a:extLst>
              <a:ext uri="{FF2B5EF4-FFF2-40B4-BE49-F238E27FC236}">
                <a16:creationId xmlns:a16="http://schemas.microsoft.com/office/drawing/2014/main" id="{581DB512-8420-43B3-9C47-2E9343793762}"/>
              </a:ext>
            </a:extLst>
          </p:cNvPr>
          <p:cNvCxnSpPr>
            <a:cxnSpLocks/>
            <a:endCxn id="206" idx="1"/>
          </p:cNvCxnSpPr>
          <p:nvPr/>
        </p:nvCxnSpPr>
        <p:spPr>
          <a:xfrm>
            <a:off x="3793903" y="2336764"/>
            <a:ext cx="2269902" cy="0"/>
          </a:xfrm>
          <a:prstGeom prst="line">
            <a:avLst/>
          </a:prstGeom>
          <a:ln w="28575">
            <a:solidFill>
              <a:srgbClr val="92D050"/>
            </a:solidFill>
            <a:prstDash val="dash"/>
          </a:ln>
        </p:spPr>
        <p:style>
          <a:lnRef idx="2">
            <a:schemeClr val="accent1"/>
          </a:lnRef>
          <a:fillRef idx="0">
            <a:schemeClr val="accent1"/>
          </a:fillRef>
          <a:effectRef idx="1">
            <a:schemeClr val="accent1"/>
          </a:effectRef>
          <a:fontRef idx="minor">
            <a:schemeClr val="tx1"/>
          </a:fontRef>
        </p:style>
      </p:cxnSp>
      <p:cxnSp>
        <p:nvCxnSpPr>
          <p:cNvPr id="193" name="Straight Connector 192">
            <a:extLst>
              <a:ext uri="{FF2B5EF4-FFF2-40B4-BE49-F238E27FC236}">
                <a16:creationId xmlns:a16="http://schemas.microsoft.com/office/drawing/2014/main" id="{EAAF90AB-F033-4EFF-A15E-98278DD86161}"/>
              </a:ext>
            </a:extLst>
          </p:cNvPr>
          <p:cNvCxnSpPr>
            <a:cxnSpLocks/>
          </p:cNvCxnSpPr>
          <p:nvPr/>
        </p:nvCxnSpPr>
        <p:spPr>
          <a:xfrm>
            <a:off x="3799848" y="2063814"/>
            <a:ext cx="6286808" cy="0"/>
          </a:xfrm>
          <a:prstGeom prst="line">
            <a:avLst/>
          </a:prstGeom>
          <a:ln w="28575">
            <a:solidFill>
              <a:schemeClr val="accent5">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sp>
        <p:nvSpPr>
          <p:cNvPr id="194" name="Line 94">
            <a:extLst>
              <a:ext uri="{FF2B5EF4-FFF2-40B4-BE49-F238E27FC236}">
                <a16:creationId xmlns:a16="http://schemas.microsoft.com/office/drawing/2014/main" id="{2F437070-9600-4C33-8984-AB858EAE41EA}"/>
              </a:ext>
            </a:extLst>
          </p:cNvPr>
          <p:cNvSpPr>
            <a:spLocks noChangeShapeType="1"/>
          </p:cNvSpPr>
          <p:nvPr/>
        </p:nvSpPr>
        <p:spPr bwMode="auto">
          <a:xfrm>
            <a:off x="3802081" y="1951582"/>
            <a:ext cx="6286808" cy="0"/>
          </a:xfrm>
          <a:prstGeom prst="line">
            <a:avLst/>
          </a:prstGeom>
          <a:noFill/>
          <a:ln w="28575">
            <a:solidFill>
              <a:srgbClr val="000408"/>
            </a:solidFill>
            <a:prstDash val="sysDot"/>
            <a:round/>
            <a:headEnd/>
            <a:tailEnd/>
          </a:ln>
        </p:spPr>
        <p:txBody>
          <a:bodyPr/>
          <a:lstStyle/>
          <a:p>
            <a:endParaRPr lang="en-US" sz="1400" dirty="0"/>
          </a:p>
        </p:txBody>
      </p:sp>
      <p:sp>
        <p:nvSpPr>
          <p:cNvPr id="197" name="Text Box 26">
            <a:extLst>
              <a:ext uri="{FF2B5EF4-FFF2-40B4-BE49-F238E27FC236}">
                <a16:creationId xmlns:a16="http://schemas.microsoft.com/office/drawing/2014/main" id="{226CFA49-B211-4E9D-9B79-C48861BF38F9}"/>
              </a:ext>
            </a:extLst>
          </p:cNvPr>
          <p:cNvSpPr txBox="1">
            <a:spLocks noChangeArrowheads="1"/>
          </p:cNvSpPr>
          <p:nvPr/>
        </p:nvSpPr>
        <p:spPr bwMode="auto">
          <a:xfrm>
            <a:off x="1791646" y="1583998"/>
            <a:ext cx="1644090" cy="246221"/>
          </a:xfrm>
          <a:prstGeom prst="rect">
            <a:avLst/>
          </a:prstGeom>
          <a:solidFill>
            <a:srgbClr val="000408"/>
          </a:solidFill>
          <a:ln w="9525">
            <a:solidFill>
              <a:srgbClr val="000408"/>
            </a:solidFill>
            <a:miter lim="800000"/>
            <a:headEnd/>
            <a:tailEnd/>
          </a:ln>
        </p:spPr>
        <p:txBody>
          <a:bodyPr wrap="square">
            <a:spAutoFit/>
          </a:bodyPr>
          <a:lstStyle>
            <a:defPPr>
              <a:defRPr lang="en-US"/>
            </a:defPPr>
            <a:lvl1pPr algn="ctr">
              <a:buSzTx/>
              <a:buFontTx/>
              <a:buNone/>
              <a:defRPr sz="1000">
                <a:solidFill>
                  <a:srgbClr val="000408"/>
                </a:solidFill>
                <a:latin typeface="Arial" charset="0"/>
                <a:ea typeface="Arial Unicode MS" pitchFamily="34" charset="-128"/>
                <a:cs typeface="Arial Unicode MS" pitchFamily="34" charset="-128"/>
              </a:defRPr>
            </a:lvl1pPr>
          </a:lstStyle>
          <a:p>
            <a:r>
              <a:rPr lang="en-GB" dirty="0">
                <a:solidFill>
                  <a:schemeClr val="bg1"/>
                </a:solidFill>
              </a:rPr>
              <a:t>ODA X5-2, X6-2</a:t>
            </a:r>
          </a:p>
        </p:txBody>
      </p:sp>
      <p:sp>
        <p:nvSpPr>
          <p:cNvPr id="198" name="Line 94">
            <a:extLst>
              <a:ext uri="{FF2B5EF4-FFF2-40B4-BE49-F238E27FC236}">
                <a16:creationId xmlns:a16="http://schemas.microsoft.com/office/drawing/2014/main" id="{1EDF7DCE-01FD-4142-8D2E-5F9B278649B0}"/>
              </a:ext>
            </a:extLst>
          </p:cNvPr>
          <p:cNvSpPr>
            <a:spLocks noChangeShapeType="1"/>
          </p:cNvSpPr>
          <p:nvPr/>
        </p:nvSpPr>
        <p:spPr bwMode="auto">
          <a:xfrm>
            <a:off x="3809003" y="1684159"/>
            <a:ext cx="6290978" cy="1"/>
          </a:xfrm>
          <a:prstGeom prst="line">
            <a:avLst/>
          </a:prstGeom>
          <a:noFill/>
          <a:ln w="28575">
            <a:solidFill>
              <a:srgbClr val="000408"/>
            </a:solidFill>
            <a:prstDash val="sysDot"/>
            <a:round/>
            <a:headEnd/>
            <a:tailEnd/>
          </a:ln>
        </p:spPr>
        <p:txBody>
          <a:bodyPr/>
          <a:lstStyle/>
          <a:p>
            <a:endParaRPr lang="en-US" sz="1400" dirty="0"/>
          </a:p>
        </p:txBody>
      </p:sp>
      <p:sp>
        <p:nvSpPr>
          <p:cNvPr id="199" name="TextBox 198">
            <a:extLst>
              <a:ext uri="{FF2B5EF4-FFF2-40B4-BE49-F238E27FC236}">
                <a16:creationId xmlns:a16="http://schemas.microsoft.com/office/drawing/2014/main" id="{F288B10B-3A3F-4F28-A608-C17013514936}"/>
              </a:ext>
            </a:extLst>
          </p:cNvPr>
          <p:cNvSpPr txBox="1"/>
          <p:nvPr/>
        </p:nvSpPr>
        <p:spPr>
          <a:xfrm>
            <a:off x="4191929" y="733095"/>
            <a:ext cx="1580192" cy="246221"/>
          </a:xfrm>
          <a:prstGeom prst="rect">
            <a:avLst/>
          </a:prstGeom>
          <a:noFill/>
        </p:spPr>
        <p:txBody>
          <a:bodyPr wrap="square" rtlCol="0">
            <a:spAutoFit/>
          </a:bodyPr>
          <a:lstStyle/>
          <a:p>
            <a:r>
              <a:rPr lang="en-ZA" sz="1000" dirty="0">
                <a:solidFill>
                  <a:srgbClr val="000408"/>
                </a:solidFill>
              </a:rPr>
              <a:t>Extended Support</a:t>
            </a:r>
          </a:p>
        </p:txBody>
      </p:sp>
      <p:cxnSp>
        <p:nvCxnSpPr>
          <p:cNvPr id="200" name="Elbow Connector 173">
            <a:extLst>
              <a:ext uri="{FF2B5EF4-FFF2-40B4-BE49-F238E27FC236}">
                <a16:creationId xmlns:a16="http://schemas.microsoft.com/office/drawing/2014/main" id="{A8650C33-C21C-41A9-8455-FEC4B353432B}"/>
              </a:ext>
            </a:extLst>
          </p:cNvPr>
          <p:cNvCxnSpPr>
            <a:cxnSpLocks/>
          </p:cNvCxnSpPr>
          <p:nvPr/>
        </p:nvCxnSpPr>
        <p:spPr>
          <a:xfrm rot="16200000" flipV="1">
            <a:off x="4660711" y="990724"/>
            <a:ext cx="504761" cy="275450"/>
          </a:xfrm>
          <a:prstGeom prst="bentConnector3">
            <a:avLst>
              <a:gd name="adj1" fmla="val 50000"/>
            </a:avLst>
          </a:prstGeom>
          <a:ln w="3175">
            <a:solidFill>
              <a:schemeClr val="bg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01" name="Line 94">
            <a:extLst>
              <a:ext uri="{FF2B5EF4-FFF2-40B4-BE49-F238E27FC236}">
                <a16:creationId xmlns:a16="http://schemas.microsoft.com/office/drawing/2014/main" id="{73B7A395-99FF-4EB4-8865-17F5313CF4A3}"/>
              </a:ext>
            </a:extLst>
          </p:cNvPr>
          <p:cNvSpPr>
            <a:spLocks noChangeShapeType="1"/>
          </p:cNvSpPr>
          <p:nvPr/>
        </p:nvSpPr>
        <p:spPr bwMode="auto">
          <a:xfrm flipV="1">
            <a:off x="3809003" y="2229167"/>
            <a:ext cx="2169210" cy="0"/>
          </a:xfrm>
          <a:prstGeom prst="line">
            <a:avLst/>
          </a:prstGeom>
          <a:noFill/>
          <a:ln w="28575">
            <a:solidFill>
              <a:srgbClr val="FFC000"/>
            </a:solidFill>
            <a:round/>
            <a:headEnd/>
            <a:tailEnd/>
          </a:ln>
        </p:spPr>
        <p:txBody>
          <a:bodyPr/>
          <a:lstStyle/>
          <a:p>
            <a:endParaRPr lang="en-US" sz="1400" dirty="0"/>
          </a:p>
        </p:txBody>
      </p:sp>
      <p:cxnSp>
        <p:nvCxnSpPr>
          <p:cNvPr id="204" name="Straight Connector 203">
            <a:extLst>
              <a:ext uri="{FF2B5EF4-FFF2-40B4-BE49-F238E27FC236}">
                <a16:creationId xmlns:a16="http://schemas.microsoft.com/office/drawing/2014/main" id="{667F4BCE-CF4D-4DD3-A956-A3004527D2A0}"/>
              </a:ext>
            </a:extLst>
          </p:cNvPr>
          <p:cNvCxnSpPr>
            <a:cxnSpLocks/>
          </p:cNvCxnSpPr>
          <p:nvPr/>
        </p:nvCxnSpPr>
        <p:spPr>
          <a:xfrm>
            <a:off x="5978214" y="2333650"/>
            <a:ext cx="4145291" cy="0"/>
          </a:xfrm>
          <a:prstGeom prst="line">
            <a:avLst/>
          </a:prstGeom>
          <a:ln w="28575">
            <a:solidFill>
              <a:schemeClr val="accent5">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sp>
        <p:nvSpPr>
          <p:cNvPr id="205" name="Line 94">
            <a:extLst>
              <a:ext uri="{FF2B5EF4-FFF2-40B4-BE49-F238E27FC236}">
                <a16:creationId xmlns:a16="http://schemas.microsoft.com/office/drawing/2014/main" id="{C405B8E7-BEC9-493F-82E5-6274480A8830}"/>
              </a:ext>
            </a:extLst>
          </p:cNvPr>
          <p:cNvSpPr>
            <a:spLocks noChangeShapeType="1"/>
          </p:cNvSpPr>
          <p:nvPr/>
        </p:nvSpPr>
        <p:spPr bwMode="auto">
          <a:xfrm>
            <a:off x="5978213" y="2233281"/>
            <a:ext cx="4121767" cy="0"/>
          </a:xfrm>
          <a:prstGeom prst="line">
            <a:avLst/>
          </a:prstGeom>
          <a:noFill/>
          <a:ln w="28575">
            <a:solidFill>
              <a:srgbClr val="000408"/>
            </a:solidFill>
            <a:prstDash val="sysDot"/>
            <a:round/>
            <a:headEnd/>
            <a:tailEnd/>
          </a:ln>
        </p:spPr>
        <p:txBody>
          <a:bodyPr/>
          <a:lstStyle/>
          <a:p>
            <a:endParaRPr lang="en-US" sz="1400" dirty="0"/>
          </a:p>
        </p:txBody>
      </p:sp>
      <p:sp>
        <p:nvSpPr>
          <p:cNvPr id="206" name="6-Point Star 96">
            <a:extLst>
              <a:ext uri="{FF2B5EF4-FFF2-40B4-BE49-F238E27FC236}">
                <a16:creationId xmlns:a16="http://schemas.microsoft.com/office/drawing/2014/main" id="{0F4807DA-06BA-46D3-86D3-02C68A77E53D}"/>
              </a:ext>
            </a:extLst>
          </p:cNvPr>
          <p:cNvSpPr/>
          <p:nvPr/>
        </p:nvSpPr>
        <p:spPr>
          <a:xfrm>
            <a:off x="5906920" y="2175603"/>
            <a:ext cx="156885" cy="214881"/>
          </a:xfrm>
          <a:prstGeom prst="star6">
            <a:avLst/>
          </a:prstGeom>
          <a:solidFill>
            <a:srgbClr val="000408"/>
          </a:solidFill>
          <a:ln>
            <a:solidFill>
              <a:srgbClr val="000408"/>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7200" tIns="72000" rtlCol="0" anchor="ctr"/>
          <a:lstStyle/>
          <a:p>
            <a:pPr algn="ctr"/>
            <a:r>
              <a:rPr lang="en-US" sz="1050" dirty="0">
                <a:solidFill>
                  <a:schemeClr val="bg1"/>
                </a:solidFill>
                <a:latin typeface="Calibri" pitchFamily="34" charset="0"/>
                <a:cs typeface="Calibri" pitchFamily="34" charset="0"/>
              </a:rPr>
              <a:t>M</a:t>
            </a:r>
          </a:p>
        </p:txBody>
      </p:sp>
      <p:cxnSp>
        <p:nvCxnSpPr>
          <p:cNvPr id="208" name="Straight Connector 207">
            <a:extLst>
              <a:ext uri="{FF2B5EF4-FFF2-40B4-BE49-F238E27FC236}">
                <a16:creationId xmlns:a16="http://schemas.microsoft.com/office/drawing/2014/main" id="{EB085E15-CA81-429C-92D9-2A93AA4009CD}"/>
              </a:ext>
            </a:extLst>
          </p:cNvPr>
          <p:cNvCxnSpPr>
            <a:cxnSpLocks/>
            <a:endCxn id="213" idx="1"/>
          </p:cNvCxnSpPr>
          <p:nvPr/>
        </p:nvCxnSpPr>
        <p:spPr>
          <a:xfrm>
            <a:off x="3793903" y="2622093"/>
            <a:ext cx="2275423" cy="0"/>
          </a:xfrm>
          <a:prstGeom prst="line">
            <a:avLst/>
          </a:prstGeom>
          <a:ln w="28575">
            <a:solidFill>
              <a:srgbClr val="92D050"/>
            </a:solidFill>
            <a:prstDash val="dash"/>
          </a:ln>
        </p:spPr>
        <p:style>
          <a:lnRef idx="2">
            <a:schemeClr val="accent1"/>
          </a:lnRef>
          <a:fillRef idx="0">
            <a:schemeClr val="accent1"/>
          </a:fillRef>
          <a:effectRef idx="1">
            <a:schemeClr val="accent1"/>
          </a:effectRef>
          <a:fontRef idx="minor">
            <a:schemeClr val="tx1"/>
          </a:fontRef>
        </p:style>
      </p:cxnSp>
      <p:sp>
        <p:nvSpPr>
          <p:cNvPr id="209" name="Line 94">
            <a:extLst>
              <a:ext uri="{FF2B5EF4-FFF2-40B4-BE49-F238E27FC236}">
                <a16:creationId xmlns:a16="http://schemas.microsoft.com/office/drawing/2014/main" id="{8474E22B-968E-417A-BBAD-6BF7D430B7A4}"/>
              </a:ext>
            </a:extLst>
          </p:cNvPr>
          <p:cNvSpPr>
            <a:spLocks noChangeShapeType="1"/>
          </p:cNvSpPr>
          <p:nvPr/>
        </p:nvSpPr>
        <p:spPr bwMode="auto">
          <a:xfrm flipV="1">
            <a:off x="3801660" y="2514496"/>
            <a:ext cx="2176553" cy="0"/>
          </a:xfrm>
          <a:prstGeom prst="line">
            <a:avLst/>
          </a:prstGeom>
          <a:noFill/>
          <a:ln w="28575">
            <a:solidFill>
              <a:srgbClr val="FFC000"/>
            </a:solidFill>
            <a:round/>
            <a:headEnd/>
            <a:tailEnd/>
          </a:ln>
        </p:spPr>
        <p:txBody>
          <a:bodyPr/>
          <a:lstStyle/>
          <a:p>
            <a:endParaRPr lang="en-US" sz="1400" dirty="0"/>
          </a:p>
        </p:txBody>
      </p:sp>
      <p:cxnSp>
        <p:nvCxnSpPr>
          <p:cNvPr id="211" name="Straight Connector 210">
            <a:extLst>
              <a:ext uri="{FF2B5EF4-FFF2-40B4-BE49-F238E27FC236}">
                <a16:creationId xmlns:a16="http://schemas.microsoft.com/office/drawing/2014/main" id="{6E7C57A5-0D23-470D-8D1D-27E617D40489}"/>
              </a:ext>
            </a:extLst>
          </p:cNvPr>
          <p:cNvCxnSpPr>
            <a:cxnSpLocks/>
          </p:cNvCxnSpPr>
          <p:nvPr/>
        </p:nvCxnSpPr>
        <p:spPr>
          <a:xfrm>
            <a:off x="5978214" y="2618979"/>
            <a:ext cx="4131023" cy="0"/>
          </a:xfrm>
          <a:prstGeom prst="line">
            <a:avLst/>
          </a:prstGeom>
          <a:ln w="28575">
            <a:solidFill>
              <a:schemeClr val="accent5">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sp>
        <p:nvSpPr>
          <p:cNvPr id="212" name="Line 94">
            <a:extLst>
              <a:ext uri="{FF2B5EF4-FFF2-40B4-BE49-F238E27FC236}">
                <a16:creationId xmlns:a16="http://schemas.microsoft.com/office/drawing/2014/main" id="{3D1836FB-35C9-4DCB-9337-42478772AA04}"/>
              </a:ext>
            </a:extLst>
          </p:cNvPr>
          <p:cNvSpPr>
            <a:spLocks noChangeShapeType="1"/>
          </p:cNvSpPr>
          <p:nvPr/>
        </p:nvSpPr>
        <p:spPr bwMode="auto">
          <a:xfrm>
            <a:off x="5978213" y="2518610"/>
            <a:ext cx="4131024" cy="0"/>
          </a:xfrm>
          <a:prstGeom prst="line">
            <a:avLst/>
          </a:prstGeom>
          <a:noFill/>
          <a:ln w="28575">
            <a:solidFill>
              <a:srgbClr val="000408"/>
            </a:solidFill>
            <a:prstDash val="sysDot"/>
            <a:round/>
            <a:headEnd/>
            <a:tailEnd/>
          </a:ln>
        </p:spPr>
        <p:txBody>
          <a:bodyPr/>
          <a:lstStyle/>
          <a:p>
            <a:endParaRPr lang="en-US" sz="1400" dirty="0"/>
          </a:p>
        </p:txBody>
      </p:sp>
      <p:sp>
        <p:nvSpPr>
          <p:cNvPr id="213" name="6-Point Star 96">
            <a:extLst>
              <a:ext uri="{FF2B5EF4-FFF2-40B4-BE49-F238E27FC236}">
                <a16:creationId xmlns:a16="http://schemas.microsoft.com/office/drawing/2014/main" id="{798D0B39-CD88-4378-9EED-434276925528}"/>
              </a:ext>
            </a:extLst>
          </p:cNvPr>
          <p:cNvSpPr/>
          <p:nvPr/>
        </p:nvSpPr>
        <p:spPr>
          <a:xfrm>
            <a:off x="5912441" y="2460932"/>
            <a:ext cx="156885" cy="214881"/>
          </a:xfrm>
          <a:prstGeom prst="star6">
            <a:avLst/>
          </a:prstGeom>
          <a:solidFill>
            <a:srgbClr val="000408"/>
          </a:solidFill>
          <a:ln>
            <a:solidFill>
              <a:srgbClr val="000408"/>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7200" tIns="72000" rtlCol="0" anchor="ctr"/>
          <a:lstStyle/>
          <a:p>
            <a:pPr algn="ctr"/>
            <a:r>
              <a:rPr lang="en-US" sz="1050" dirty="0">
                <a:solidFill>
                  <a:schemeClr val="bg1"/>
                </a:solidFill>
                <a:latin typeface="Calibri" pitchFamily="34" charset="0"/>
                <a:cs typeface="Calibri" pitchFamily="34" charset="0"/>
              </a:rPr>
              <a:t>M</a:t>
            </a:r>
          </a:p>
        </p:txBody>
      </p:sp>
      <p:cxnSp>
        <p:nvCxnSpPr>
          <p:cNvPr id="214" name="Straight Connector 213">
            <a:extLst>
              <a:ext uri="{FF2B5EF4-FFF2-40B4-BE49-F238E27FC236}">
                <a16:creationId xmlns:a16="http://schemas.microsoft.com/office/drawing/2014/main" id="{DEA895C9-3AB9-4E7C-BE11-B817BAD78922}"/>
              </a:ext>
            </a:extLst>
          </p:cNvPr>
          <p:cNvCxnSpPr>
            <a:cxnSpLocks/>
          </p:cNvCxnSpPr>
          <p:nvPr/>
        </p:nvCxnSpPr>
        <p:spPr>
          <a:xfrm>
            <a:off x="3802081" y="1772149"/>
            <a:ext cx="6290978" cy="0"/>
          </a:xfrm>
          <a:prstGeom prst="line">
            <a:avLst/>
          </a:prstGeom>
          <a:ln w="28575">
            <a:solidFill>
              <a:schemeClr val="accent5">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sp>
        <p:nvSpPr>
          <p:cNvPr id="216" name="Text Box 26">
            <a:extLst>
              <a:ext uri="{FF2B5EF4-FFF2-40B4-BE49-F238E27FC236}">
                <a16:creationId xmlns:a16="http://schemas.microsoft.com/office/drawing/2014/main" id="{2CCFF60E-307D-48A1-AF19-7C4028459091}"/>
              </a:ext>
            </a:extLst>
          </p:cNvPr>
          <p:cNvSpPr txBox="1">
            <a:spLocks noChangeArrowheads="1"/>
          </p:cNvSpPr>
          <p:nvPr/>
        </p:nvSpPr>
        <p:spPr bwMode="auto">
          <a:xfrm>
            <a:off x="1797355" y="2724864"/>
            <a:ext cx="1644090" cy="246221"/>
          </a:xfrm>
          <a:prstGeom prst="rect">
            <a:avLst/>
          </a:prstGeom>
          <a:solidFill>
            <a:srgbClr val="00B050"/>
          </a:solidFill>
          <a:ln w="9525">
            <a:solidFill>
              <a:srgbClr val="000408"/>
            </a:solidFill>
            <a:miter lim="800000"/>
            <a:headEnd/>
            <a:tailEnd/>
          </a:ln>
        </p:spPr>
        <p:txBody>
          <a:bodyPr wrap="square">
            <a:spAutoFit/>
          </a:bodyPr>
          <a:lstStyle>
            <a:defPPr>
              <a:defRPr lang="en-US"/>
            </a:defPPr>
            <a:lvl1pPr algn="ctr">
              <a:buSzTx/>
              <a:buFontTx/>
              <a:buNone/>
              <a:defRPr sz="1000">
                <a:solidFill>
                  <a:srgbClr val="000408"/>
                </a:solidFill>
                <a:latin typeface="Arial" charset="0"/>
                <a:ea typeface="Arial Unicode MS" pitchFamily="34" charset="-128"/>
                <a:cs typeface="Arial Unicode MS" pitchFamily="34" charset="-128"/>
              </a:defRPr>
            </a:lvl1pPr>
          </a:lstStyle>
          <a:p>
            <a:r>
              <a:rPr lang="en-GB" dirty="0"/>
              <a:t>Exadata X9M-2</a:t>
            </a:r>
          </a:p>
        </p:txBody>
      </p:sp>
      <p:sp>
        <p:nvSpPr>
          <p:cNvPr id="217" name="Line 19">
            <a:extLst>
              <a:ext uri="{FF2B5EF4-FFF2-40B4-BE49-F238E27FC236}">
                <a16:creationId xmlns:a16="http://schemas.microsoft.com/office/drawing/2014/main" id="{309C4196-6E6F-4D72-BFB5-CBFF3A3FD1C2}"/>
              </a:ext>
            </a:extLst>
          </p:cNvPr>
          <p:cNvSpPr>
            <a:spLocks noChangeShapeType="1"/>
          </p:cNvSpPr>
          <p:nvPr/>
        </p:nvSpPr>
        <p:spPr bwMode="auto">
          <a:xfrm>
            <a:off x="3794735" y="2791768"/>
            <a:ext cx="6320662" cy="0"/>
          </a:xfrm>
          <a:prstGeom prst="line">
            <a:avLst/>
          </a:prstGeom>
          <a:noFill/>
          <a:ln w="28575">
            <a:solidFill>
              <a:srgbClr val="008000"/>
            </a:solidFill>
            <a:round/>
            <a:headEnd/>
            <a:tailEnd/>
          </a:ln>
        </p:spPr>
        <p:txBody>
          <a:bodyPr/>
          <a:lstStyle/>
          <a:p>
            <a:endParaRPr lang="en-US" sz="1400" dirty="0"/>
          </a:p>
        </p:txBody>
      </p:sp>
      <p:cxnSp>
        <p:nvCxnSpPr>
          <p:cNvPr id="218" name="Straight Connector 217">
            <a:extLst>
              <a:ext uri="{FF2B5EF4-FFF2-40B4-BE49-F238E27FC236}">
                <a16:creationId xmlns:a16="http://schemas.microsoft.com/office/drawing/2014/main" id="{A0774BD3-4504-4287-976F-239F68FEFD1B}"/>
              </a:ext>
            </a:extLst>
          </p:cNvPr>
          <p:cNvCxnSpPr>
            <a:cxnSpLocks/>
          </p:cNvCxnSpPr>
          <p:nvPr/>
        </p:nvCxnSpPr>
        <p:spPr>
          <a:xfrm>
            <a:off x="3794735" y="2896394"/>
            <a:ext cx="6314502" cy="0"/>
          </a:xfrm>
          <a:prstGeom prst="line">
            <a:avLst/>
          </a:prstGeom>
          <a:ln w="28575">
            <a:solidFill>
              <a:srgbClr val="92D050"/>
            </a:solidFill>
            <a:prstDash val="dash"/>
          </a:ln>
        </p:spPr>
        <p:style>
          <a:lnRef idx="2">
            <a:schemeClr val="accent1"/>
          </a:lnRef>
          <a:fillRef idx="0">
            <a:schemeClr val="accent1"/>
          </a:fillRef>
          <a:effectRef idx="1">
            <a:schemeClr val="accent1"/>
          </a:effectRef>
          <a:fontRef idx="minor">
            <a:schemeClr val="tx1"/>
          </a:fontRef>
        </p:style>
      </p:cxnSp>
      <p:sp>
        <p:nvSpPr>
          <p:cNvPr id="3" name="Line 19">
            <a:extLst>
              <a:ext uri="{FF2B5EF4-FFF2-40B4-BE49-F238E27FC236}">
                <a16:creationId xmlns:a16="http://schemas.microsoft.com/office/drawing/2014/main" id="{9527E391-236E-EAA2-FB22-FF96295DAAEA}"/>
              </a:ext>
            </a:extLst>
          </p:cNvPr>
          <p:cNvSpPr>
            <a:spLocks noChangeShapeType="1"/>
          </p:cNvSpPr>
          <p:nvPr/>
        </p:nvSpPr>
        <p:spPr bwMode="auto">
          <a:xfrm>
            <a:off x="3809003" y="3093876"/>
            <a:ext cx="6320662" cy="0"/>
          </a:xfrm>
          <a:prstGeom prst="line">
            <a:avLst/>
          </a:prstGeom>
          <a:noFill/>
          <a:ln w="28575">
            <a:solidFill>
              <a:srgbClr val="008000"/>
            </a:solidFill>
            <a:round/>
            <a:headEnd/>
            <a:tailEnd/>
          </a:ln>
        </p:spPr>
        <p:txBody>
          <a:bodyPr/>
          <a:lstStyle/>
          <a:p>
            <a:endParaRPr lang="en-US" sz="1400" dirty="0"/>
          </a:p>
        </p:txBody>
      </p:sp>
      <p:cxnSp>
        <p:nvCxnSpPr>
          <p:cNvPr id="4" name="Straight Connector 3">
            <a:extLst>
              <a:ext uri="{FF2B5EF4-FFF2-40B4-BE49-F238E27FC236}">
                <a16:creationId xmlns:a16="http://schemas.microsoft.com/office/drawing/2014/main" id="{E586E13C-3A91-A7D5-BE21-C8CD4DD79A99}"/>
              </a:ext>
            </a:extLst>
          </p:cNvPr>
          <p:cNvCxnSpPr>
            <a:cxnSpLocks/>
          </p:cNvCxnSpPr>
          <p:nvPr/>
        </p:nvCxnSpPr>
        <p:spPr>
          <a:xfrm>
            <a:off x="3809003" y="3198502"/>
            <a:ext cx="6314502" cy="0"/>
          </a:xfrm>
          <a:prstGeom prst="line">
            <a:avLst/>
          </a:prstGeom>
          <a:ln w="28575">
            <a:solidFill>
              <a:srgbClr val="92D050"/>
            </a:solidFill>
            <a:prstDash val="dash"/>
          </a:ln>
        </p:spPr>
        <p:style>
          <a:lnRef idx="2">
            <a:schemeClr val="accent1"/>
          </a:lnRef>
          <a:fillRef idx="0">
            <a:schemeClr val="accent1"/>
          </a:fillRef>
          <a:effectRef idx="1">
            <a:schemeClr val="accent1"/>
          </a:effectRef>
          <a:fontRef idx="minor">
            <a:schemeClr val="tx1"/>
          </a:fontRef>
        </p:style>
      </p:cxnSp>
      <p:cxnSp>
        <p:nvCxnSpPr>
          <p:cNvPr id="2" name="Straight Connector 1">
            <a:extLst>
              <a:ext uri="{FF2B5EF4-FFF2-40B4-BE49-F238E27FC236}">
                <a16:creationId xmlns:a16="http://schemas.microsoft.com/office/drawing/2014/main" id="{5883CB07-A139-F482-CD44-371D722DC0DA}"/>
              </a:ext>
            </a:extLst>
          </p:cNvPr>
          <p:cNvCxnSpPr/>
          <p:nvPr/>
        </p:nvCxnSpPr>
        <p:spPr bwMode="auto">
          <a:xfrm>
            <a:off x="4618981" y="1060839"/>
            <a:ext cx="0" cy="2290899"/>
          </a:xfrm>
          <a:prstGeom prst="line">
            <a:avLst/>
          </a:prstGeom>
          <a:noFill/>
          <a:ln w="12700" cap="flat" cmpd="sng" algn="ctr">
            <a:solidFill>
              <a:schemeClr val="accent1"/>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sp>
        <p:nvSpPr>
          <p:cNvPr id="13" name="Text Box 26">
            <a:extLst>
              <a:ext uri="{FF2B5EF4-FFF2-40B4-BE49-F238E27FC236}">
                <a16:creationId xmlns:a16="http://schemas.microsoft.com/office/drawing/2014/main" id="{F986D751-57E3-031F-8C73-8ACE1454E6CF}"/>
              </a:ext>
            </a:extLst>
          </p:cNvPr>
          <p:cNvSpPr txBox="1">
            <a:spLocks noChangeArrowheads="1"/>
          </p:cNvSpPr>
          <p:nvPr/>
        </p:nvSpPr>
        <p:spPr bwMode="auto">
          <a:xfrm>
            <a:off x="1798528" y="1268063"/>
            <a:ext cx="1644090" cy="215444"/>
          </a:xfrm>
          <a:prstGeom prst="rect">
            <a:avLst/>
          </a:prstGeom>
          <a:solidFill>
            <a:srgbClr val="00AE41"/>
          </a:solidFill>
          <a:ln w="9525">
            <a:solidFill>
              <a:srgbClr val="000408"/>
            </a:solidFill>
            <a:miter lim="800000"/>
            <a:headEnd/>
            <a:tailEnd/>
          </a:ln>
        </p:spPr>
        <p:txBody>
          <a:bodyPr wrap="square">
            <a:spAutoFit/>
          </a:bodyPr>
          <a:lstStyle>
            <a:defPPr>
              <a:defRPr lang="en-US"/>
            </a:defPPr>
            <a:lvl1pPr algn="ctr">
              <a:buSzTx/>
              <a:buFontTx/>
              <a:buNone/>
              <a:defRPr sz="1000">
                <a:solidFill>
                  <a:srgbClr val="000408"/>
                </a:solidFill>
                <a:latin typeface="Arial" charset="0"/>
                <a:ea typeface="Arial Unicode MS" pitchFamily="34" charset="-128"/>
                <a:cs typeface="Arial Unicode MS" pitchFamily="34" charset="-128"/>
              </a:defRPr>
            </a:lvl1pPr>
          </a:lstStyle>
          <a:p>
            <a:r>
              <a:rPr lang="en-GB" sz="800" b="1" dirty="0"/>
              <a:t>OEL8 for Exadata / ODA</a:t>
            </a:r>
          </a:p>
        </p:txBody>
      </p:sp>
      <p:sp>
        <p:nvSpPr>
          <p:cNvPr id="14" name="Line 19">
            <a:extLst>
              <a:ext uri="{FF2B5EF4-FFF2-40B4-BE49-F238E27FC236}">
                <a16:creationId xmlns:a16="http://schemas.microsoft.com/office/drawing/2014/main" id="{AD2634B6-AD5D-275B-2491-AD933DB062CE}"/>
              </a:ext>
            </a:extLst>
          </p:cNvPr>
          <p:cNvSpPr>
            <a:spLocks noChangeShapeType="1"/>
          </p:cNvSpPr>
          <p:nvPr/>
        </p:nvSpPr>
        <p:spPr bwMode="auto">
          <a:xfrm>
            <a:off x="3815885" y="1349713"/>
            <a:ext cx="6324382" cy="0"/>
          </a:xfrm>
          <a:prstGeom prst="line">
            <a:avLst/>
          </a:prstGeom>
          <a:noFill/>
          <a:ln w="28575">
            <a:solidFill>
              <a:srgbClr val="00AE41"/>
            </a:solidFill>
            <a:round/>
            <a:headEnd/>
            <a:tailEnd/>
          </a:ln>
        </p:spPr>
        <p:txBody>
          <a:bodyPr/>
          <a:lstStyle/>
          <a:p>
            <a:endParaRPr lang="en-US" sz="1400" dirty="0"/>
          </a:p>
        </p:txBody>
      </p:sp>
      <p:cxnSp>
        <p:nvCxnSpPr>
          <p:cNvPr id="15" name="Straight Connector 14">
            <a:extLst>
              <a:ext uri="{FF2B5EF4-FFF2-40B4-BE49-F238E27FC236}">
                <a16:creationId xmlns:a16="http://schemas.microsoft.com/office/drawing/2014/main" id="{F18A0094-7CEA-DDAA-F668-ED7D872FCFCF}"/>
              </a:ext>
            </a:extLst>
          </p:cNvPr>
          <p:cNvCxnSpPr>
            <a:cxnSpLocks/>
          </p:cNvCxnSpPr>
          <p:nvPr/>
        </p:nvCxnSpPr>
        <p:spPr>
          <a:xfrm>
            <a:off x="3815885" y="1454339"/>
            <a:ext cx="6313780" cy="0"/>
          </a:xfrm>
          <a:prstGeom prst="line">
            <a:avLst/>
          </a:prstGeom>
          <a:ln w="28575">
            <a:solidFill>
              <a:srgbClr val="92D050"/>
            </a:solidFill>
            <a:prstDash val="dash"/>
          </a:ln>
        </p:spPr>
        <p:style>
          <a:lnRef idx="2">
            <a:schemeClr val="accent1"/>
          </a:lnRef>
          <a:fillRef idx="0">
            <a:schemeClr val="accent1"/>
          </a:fillRef>
          <a:effectRef idx="1">
            <a:schemeClr val="accent1"/>
          </a:effectRef>
          <a:fontRef idx="minor">
            <a:schemeClr val="tx1"/>
          </a:fontRef>
        </p:style>
      </p:cxnSp>
      <p:sp>
        <p:nvSpPr>
          <p:cNvPr id="22" name="Text Box 26">
            <a:extLst>
              <a:ext uri="{FF2B5EF4-FFF2-40B4-BE49-F238E27FC236}">
                <a16:creationId xmlns:a16="http://schemas.microsoft.com/office/drawing/2014/main" id="{EB5411BD-40BF-E9FF-6227-51364F30C069}"/>
              </a:ext>
            </a:extLst>
          </p:cNvPr>
          <p:cNvSpPr txBox="1">
            <a:spLocks noChangeArrowheads="1"/>
          </p:cNvSpPr>
          <p:nvPr/>
        </p:nvSpPr>
        <p:spPr bwMode="auto">
          <a:xfrm>
            <a:off x="1798528" y="1025848"/>
            <a:ext cx="1644090" cy="215444"/>
          </a:xfrm>
          <a:prstGeom prst="rect">
            <a:avLst/>
          </a:prstGeom>
          <a:solidFill>
            <a:srgbClr val="FF0000"/>
          </a:solidFill>
          <a:ln w="9525">
            <a:solidFill>
              <a:srgbClr val="000408"/>
            </a:solidFill>
            <a:miter lim="800000"/>
            <a:headEnd/>
            <a:tailEnd/>
          </a:ln>
        </p:spPr>
        <p:txBody>
          <a:bodyPr wrap="square">
            <a:spAutoFit/>
          </a:bodyPr>
          <a:lstStyle>
            <a:defPPr>
              <a:defRPr lang="en-US"/>
            </a:defPPr>
            <a:lvl1pPr algn="ctr">
              <a:buSzTx/>
              <a:buFontTx/>
              <a:buNone/>
              <a:defRPr sz="1000">
                <a:solidFill>
                  <a:srgbClr val="000408"/>
                </a:solidFill>
                <a:latin typeface="Arial" charset="0"/>
                <a:ea typeface="Arial Unicode MS" pitchFamily="34" charset="-128"/>
                <a:cs typeface="Arial Unicode MS" pitchFamily="34" charset="-128"/>
              </a:defRPr>
            </a:lvl1pPr>
          </a:lstStyle>
          <a:p>
            <a:r>
              <a:rPr lang="en-GB" sz="800" b="1" dirty="0">
                <a:highlight>
                  <a:srgbClr val="FF0000"/>
                </a:highlight>
              </a:rPr>
              <a:t>OEL7.9 for Exadata / ODA</a:t>
            </a:r>
          </a:p>
        </p:txBody>
      </p:sp>
      <p:sp>
        <p:nvSpPr>
          <p:cNvPr id="23" name="Line 19">
            <a:extLst>
              <a:ext uri="{FF2B5EF4-FFF2-40B4-BE49-F238E27FC236}">
                <a16:creationId xmlns:a16="http://schemas.microsoft.com/office/drawing/2014/main" id="{2C40F8F1-EA1A-FAD2-9A47-FAD337E4B43C}"/>
              </a:ext>
            </a:extLst>
          </p:cNvPr>
          <p:cNvSpPr>
            <a:spLocks noChangeShapeType="1"/>
          </p:cNvSpPr>
          <p:nvPr/>
        </p:nvSpPr>
        <p:spPr bwMode="auto">
          <a:xfrm>
            <a:off x="3815885" y="1107498"/>
            <a:ext cx="1986013" cy="0"/>
          </a:xfrm>
          <a:prstGeom prst="line">
            <a:avLst/>
          </a:prstGeom>
          <a:noFill/>
          <a:ln w="28575">
            <a:solidFill>
              <a:srgbClr val="FF0000"/>
            </a:solidFill>
            <a:round/>
            <a:headEnd/>
            <a:tailEnd/>
          </a:ln>
        </p:spPr>
        <p:txBody>
          <a:bodyPr/>
          <a:lstStyle/>
          <a:p>
            <a:endParaRPr lang="en-US" sz="1400" dirty="0"/>
          </a:p>
        </p:txBody>
      </p:sp>
      <p:cxnSp>
        <p:nvCxnSpPr>
          <p:cNvPr id="24" name="Straight Connector 23">
            <a:extLst>
              <a:ext uri="{FF2B5EF4-FFF2-40B4-BE49-F238E27FC236}">
                <a16:creationId xmlns:a16="http://schemas.microsoft.com/office/drawing/2014/main" id="{D81EFDD0-1018-A26F-45BA-28B4E7DC7088}"/>
              </a:ext>
            </a:extLst>
          </p:cNvPr>
          <p:cNvCxnSpPr>
            <a:cxnSpLocks/>
          </p:cNvCxnSpPr>
          <p:nvPr/>
        </p:nvCxnSpPr>
        <p:spPr>
          <a:xfrm>
            <a:off x="3815885" y="1212124"/>
            <a:ext cx="1986013" cy="0"/>
          </a:xfrm>
          <a:prstGeom prst="line">
            <a:avLst/>
          </a:prstGeom>
          <a:ln w="28575">
            <a:solidFill>
              <a:srgbClr val="92D050"/>
            </a:solidFill>
            <a:prstDash val="dash"/>
          </a:ln>
        </p:spPr>
        <p:style>
          <a:lnRef idx="2">
            <a:schemeClr val="accent1"/>
          </a:lnRef>
          <a:fillRef idx="0">
            <a:schemeClr val="accent1"/>
          </a:fillRef>
          <a:effectRef idx="1">
            <a:schemeClr val="accent1"/>
          </a:effectRef>
          <a:fontRef idx="minor">
            <a:schemeClr val="tx1"/>
          </a:fontRef>
        </p:style>
      </p:cxnSp>
      <p:sp>
        <p:nvSpPr>
          <p:cNvPr id="25" name="6-Point Star 96">
            <a:extLst>
              <a:ext uri="{FF2B5EF4-FFF2-40B4-BE49-F238E27FC236}">
                <a16:creationId xmlns:a16="http://schemas.microsoft.com/office/drawing/2014/main" id="{262EE407-9A6A-129E-0A6C-59545AADC70D}"/>
              </a:ext>
            </a:extLst>
          </p:cNvPr>
          <p:cNvSpPr/>
          <p:nvPr/>
        </p:nvSpPr>
        <p:spPr>
          <a:xfrm>
            <a:off x="5710779" y="1032528"/>
            <a:ext cx="156885" cy="214881"/>
          </a:xfrm>
          <a:prstGeom prst="star6">
            <a:avLst/>
          </a:prstGeom>
          <a:solidFill>
            <a:srgbClr val="000408"/>
          </a:solidFill>
          <a:ln>
            <a:solidFill>
              <a:srgbClr val="000408"/>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7200" tIns="72000" rtlCol="0" anchor="ctr"/>
          <a:lstStyle/>
          <a:p>
            <a:pPr algn="ctr"/>
            <a:r>
              <a:rPr lang="en-US" sz="1050" dirty="0">
                <a:solidFill>
                  <a:schemeClr val="bg1"/>
                </a:solidFill>
                <a:latin typeface="Calibri" pitchFamily="34" charset="0"/>
                <a:cs typeface="Calibri" pitchFamily="34" charset="0"/>
              </a:rPr>
              <a:t>M</a:t>
            </a:r>
          </a:p>
        </p:txBody>
      </p:sp>
      <p:sp>
        <p:nvSpPr>
          <p:cNvPr id="26" name="Line 94">
            <a:extLst>
              <a:ext uri="{FF2B5EF4-FFF2-40B4-BE49-F238E27FC236}">
                <a16:creationId xmlns:a16="http://schemas.microsoft.com/office/drawing/2014/main" id="{99804264-9C3B-A8BF-5F65-1D849C461C53}"/>
              </a:ext>
            </a:extLst>
          </p:cNvPr>
          <p:cNvSpPr>
            <a:spLocks noChangeShapeType="1"/>
          </p:cNvSpPr>
          <p:nvPr/>
        </p:nvSpPr>
        <p:spPr bwMode="auto">
          <a:xfrm>
            <a:off x="5846298" y="1107499"/>
            <a:ext cx="4293969" cy="0"/>
          </a:xfrm>
          <a:prstGeom prst="line">
            <a:avLst/>
          </a:prstGeom>
          <a:noFill/>
          <a:ln w="28575">
            <a:solidFill>
              <a:srgbClr val="000408"/>
            </a:solidFill>
            <a:prstDash val="sysDot"/>
            <a:round/>
            <a:headEnd/>
            <a:tailEnd/>
          </a:ln>
        </p:spPr>
        <p:txBody>
          <a:bodyPr/>
          <a:lstStyle/>
          <a:p>
            <a:endParaRPr lang="en-US" sz="1400" dirty="0"/>
          </a:p>
        </p:txBody>
      </p:sp>
      <p:cxnSp>
        <p:nvCxnSpPr>
          <p:cNvPr id="27" name="Straight Connector 26">
            <a:extLst>
              <a:ext uri="{FF2B5EF4-FFF2-40B4-BE49-F238E27FC236}">
                <a16:creationId xmlns:a16="http://schemas.microsoft.com/office/drawing/2014/main" id="{2176EF85-84F7-249D-5802-9CA935E3EB3A}"/>
              </a:ext>
            </a:extLst>
          </p:cNvPr>
          <p:cNvCxnSpPr>
            <a:cxnSpLocks/>
          </p:cNvCxnSpPr>
          <p:nvPr/>
        </p:nvCxnSpPr>
        <p:spPr>
          <a:xfrm>
            <a:off x="5839376" y="1195488"/>
            <a:ext cx="4311480" cy="0"/>
          </a:xfrm>
          <a:prstGeom prst="line">
            <a:avLst/>
          </a:prstGeom>
          <a:ln w="28575">
            <a:solidFill>
              <a:schemeClr val="accent5">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7908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56C6F-2C30-40E0-8F8F-234AF8B9C05B}"/>
              </a:ext>
            </a:extLst>
          </p:cNvPr>
          <p:cNvSpPr>
            <a:spLocks noGrp="1"/>
          </p:cNvSpPr>
          <p:nvPr>
            <p:ph type="title"/>
          </p:nvPr>
        </p:nvSpPr>
        <p:spPr/>
        <p:txBody>
          <a:bodyPr/>
          <a:lstStyle/>
          <a:p>
            <a:endParaRPr lang="en-ZA" dirty="0"/>
          </a:p>
        </p:txBody>
      </p:sp>
    </p:spTree>
    <p:extLst>
      <p:ext uri="{BB962C8B-B14F-4D97-AF65-F5344CB8AC3E}">
        <p14:creationId xmlns:p14="http://schemas.microsoft.com/office/powerpoint/2010/main" val="2257961760"/>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CBF490B-F523-49FC-A7D8-E12E455C9824}"/>
              </a:ext>
            </a:extLst>
          </p:cNvPr>
          <p:cNvSpPr>
            <a:spLocks noGrp="1"/>
          </p:cNvSpPr>
          <p:nvPr>
            <p:ph type="body" sz="quarter" idx="10"/>
          </p:nvPr>
        </p:nvSpPr>
        <p:spPr/>
        <p:txBody>
          <a:bodyPr/>
          <a:lstStyle/>
          <a:p>
            <a:r>
              <a:rPr lang="en-ZA" dirty="0"/>
              <a:t>The following keys represent the Lifecycle status for a time period for each of the products within the Roadmap</a:t>
            </a:r>
          </a:p>
        </p:txBody>
      </p:sp>
      <p:graphicFrame>
        <p:nvGraphicFramePr>
          <p:cNvPr id="18" name="Table 17">
            <a:extLst>
              <a:ext uri="{FF2B5EF4-FFF2-40B4-BE49-F238E27FC236}">
                <a16:creationId xmlns:a16="http://schemas.microsoft.com/office/drawing/2014/main" id="{ECD4ED9C-0F6B-4531-A6A8-A1B1AB5C721C}"/>
              </a:ext>
            </a:extLst>
          </p:cNvPr>
          <p:cNvGraphicFramePr>
            <a:graphicFrameLocks noGrp="1"/>
          </p:cNvGraphicFramePr>
          <p:nvPr>
            <p:extLst>
              <p:ext uri="{D42A27DB-BD31-4B8C-83A1-F6EECF244321}">
                <p14:modId xmlns:p14="http://schemas.microsoft.com/office/powerpoint/2010/main" val="3900925470"/>
              </p:ext>
            </p:extLst>
          </p:nvPr>
        </p:nvGraphicFramePr>
        <p:xfrm>
          <a:off x="1629625" y="1514625"/>
          <a:ext cx="8420085" cy="4368541"/>
        </p:xfrm>
        <a:graphic>
          <a:graphicData uri="http://schemas.openxmlformats.org/drawingml/2006/table">
            <a:tbl>
              <a:tblPr firstRow="1" bandRow="1"/>
              <a:tblGrid>
                <a:gridCol w="1173709">
                  <a:extLst>
                    <a:ext uri="{9D8B030D-6E8A-4147-A177-3AD203B41FA5}">
                      <a16:colId xmlns:a16="http://schemas.microsoft.com/office/drawing/2014/main" val="20000"/>
                    </a:ext>
                  </a:extLst>
                </a:gridCol>
                <a:gridCol w="2406953">
                  <a:extLst>
                    <a:ext uri="{9D8B030D-6E8A-4147-A177-3AD203B41FA5}">
                      <a16:colId xmlns:a16="http://schemas.microsoft.com/office/drawing/2014/main" val="20001"/>
                    </a:ext>
                  </a:extLst>
                </a:gridCol>
                <a:gridCol w="4839423">
                  <a:extLst>
                    <a:ext uri="{9D8B030D-6E8A-4147-A177-3AD203B41FA5}">
                      <a16:colId xmlns:a16="http://schemas.microsoft.com/office/drawing/2014/main" val="20002"/>
                    </a:ext>
                  </a:extLst>
                </a:gridCol>
              </a:tblGrid>
              <a:tr h="235177">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ZA" sz="1100" dirty="0">
                          <a:latin typeface="+mj-lt"/>
                        </a:rPr>
                        <a:t>Key</a:t>
                      </a:r>
                    </a:p>
                  </a:txBody>
                  <a:tcPr marL="68914" marR="68914" marT="34457" marB="34457">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4795"/>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ZA" sz="1100" dirty="0">
                          <a:latin typeface="+mj-lt"/>
                        </a:rPr>
                        <a:t>Status</a:t>
                      </a:r>
                    </a:p>
                  </a:txBody>
                  <a:tcPr marL="68914" marR="68914" marT="34457" marB="34457">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4795"/>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ZA" sz="1100" kern="1200" dirty="0">
                          <a:solidFill>
                            <a:schemeClr val="bg1"/>
                          </a:solidFill>
                          <a:latin typeface="+mj-lt"/>
                          <a:ea typeface="+mn-ea"/>
                          <a:cs typeface="+mn-cs"/>
                        </a:rPr>
                        <a:t>Definition</a:t>
                      </a:r>
                    </a:p>
                  </a:txBody>
                  <a:tcPr marL="68914" marR="68914" marT="34457" marB="34457">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4795"/>
                    </a:solidFill>
                  </a:tcPr>
                </a:tc>
                <a:extLst>
                  <a:ext uri="{0D108BD9-81ED-4DB2-BD59-A6C34878D82A}">
                    <a16:rowId xmlns:a16="http://schemas.microsoft.com/office/drawing/2014/main" val="10000"/>
                  </a:ext>
                </a:extLst>
              </a:tr>
              <a:tr h="54019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ZA" sz="1400" dirty="0"/>
                    </a:p>
                  </a:txBody>
                  <a:tcPr marL="68914" marR="68914" marT="34457" marB="34457">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en-ZA" sz="800" b="1" kern="1200" dirty="0">
                          <a:solidFill>
                            <a:schemeClr val="tx1">
                              <a:lumMod val="50000"/>
                            </a:schemeClr>
                          </a:solidFill>
                          <a:latin typeface="+mn-lt"/>
                          <a:ea typeface="+mn-ea"/>
                          <a:cs typeface="+mn-cs"/>
                        </a:rPr>
                        <a:t>Research and Evaluate</a:t>
                      </a:r>
                    </a:p>
                  </a:txBody>
                  <a:tcPr marL="68914" marR="68914" marT="34457" marB="3445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ZA" sz="800" b="1" dirty="0">
                          <a:solidFill>
                            <a:srgbClr val="000408"/>
                          </a:solidFill>
                        </a:rPr>
                        <a:t>Research</a:t>
                      </a:r>
                      <a:r>
                        <a:rPr lang="en-ZA" sz="800" dirty="0">
                          <a:solidFill>
                            <a:srgbClr val="000408"/>
                          </a:solidFill>
                        </a:rPr>
                        <a:t> – Technologies and related products that will be researched.</a:t>
                      </a:r>
                    </a:p>
                    <a:p>
                      <a:endParaRPr lang="en-ZA" sz="800" kern="1200" dirty="0">
                        <a:solidFill>
                          <a:schemeClr val="tx1">
                            <a:lumMod val="50000"/>
                          </a:schemeClr>
                        </a:solidFill>
                        <a:latin typeface="+mn-lt"/>
                        <a:ea typeface="+mn-ea"/>
                        <a:cs typeface="+mn-cs"/>
                      </a:endParaRPr>
                    </a:p>
                    <a:p>
                      <a:r>
                        <a:rPr lang="en-ZA" sz="800" b="1" dirty="0">
                          <a:solidFill>
                            <a:srgbClr val="000408"/>
                          </a:solidFill>
                        </a:rPr>
                        <a:t>Evaluate</a:t>
                      </a:r>
                      <a:r>
                        <a:rPr lang="en-ZA" sz="800" dirty="0">
                          <a:solidFill>
                            <a:srgbClr val="000408"/>
                          </a:solidFill>
                        </a:rPr>
                        <a:t> -  Infrastructure Technologies of which the beneficial use will is being formally evaluated and tested.</a:t>
                      </a:r>
                    </a:p>
                  </a:txBody>
                  <a:tcPr marL="68914" marR="68914" marT="34457" marB="34457">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40000"/>
                      </a:srgbClr>
                    </a:solidFill>
                  </a:tcPr>
                </a:tc>
                <a:extLst>
                  <a:ext uri="{0D108BD9-81ED-4DB2-BD59-A6C34878D82A}">
                    <a16:rowId xmlns:a16="http://schemas.microsoft.com/office/drawing/2014/main" val="10001"/>
                  </a:ext>
                </a:extLst>
              </a:tr>
              <a:tr h="65762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ZA" sz="1400" dirty="0"/>
                    </a:p>
                  </a:txBody>
                  <a:tcPr marL="68914" marR="68914" marT="34457" marB="3445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ZA" sz="800" b="1" dirty="0">
                          <a:solidFill>
                            <a:srgbClr val="000408"/>
                          </a:solidFill>
                        </a:rPr>
                        <a:t>Buy and Exception</a:t>
                      </a:r>
                    </a:p>
                  </a:txBody>
                  <a:tcPr marL="68914" marR="68914" marT="34457" marB="3445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ZA" sz="800" b="1" dirty="0">
                          <a:solidFill>
                            <a:srgbClr val="000408"/>
                          </a:solidFill>
                        </a:rPr>
                        <a:t>Buy</a:t>
                      </a:r>
                      <a:r>
                        <a:rPr lang="en-ZA" sz="800" dirty="0">
                          <a:solidFill>
                            <a:srgbClr val="000408"/>
                          </a:solidFill>
                        </a:rPr>
                        <a:t>: Infrastructure Technologies approved as a standard to be deployed and procured.</a:t>
                      </a:r>
                    </a:p>
                    <a:p>
                      <a:endParaRPr lang="en-ZA" sz="800" dirty="0">
                        <a:solidFill>
                          <a:srgbClr val="000408"/>
                        </a:solidFill>
                      </a:endParaRPr>
                    </a:p>
                    <a:p>
                      <a:r>
                        <a:rPr lang="en-ZA" sz="800" b="1" dirty="0">
                          <a:solidFill>
                            <a:srgbClr val="000408"/>
                          </a:solidFill>
                        </a:rPr>
                        <a:t>Exception</a:t>
                      </a:r>
                      <a:r>
                        <a:rPr lang="en-ZA" sz="800" dirty="0">
                          <a:solidFill>
                            <a:srgbClr val="000408"/>
                          </a:solidFill>
                        </a:rPr>
                        <a:t>: Infrastructure Technologies used under certain defined conditions by certain business units.</a:t>
                      </a:r>
                      <a:endParaRPr lang="en-US" sz="800" dirty="0">
                        <a:solidFill>
                          <a:srgbClr val="000408"/>
                        </a:solidFill>
                      </a:endParaRPr>
                    </a:p>
                  </a:txBody>
                  <a:tcPr marL="68914" marR="68914" marT="34457" marB="3445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20000"/>
                      </a:srgbClr>
                    </a:solidFill>
                  </a:tcPr>
                </a:tc>
                <a:extLst>
                  <a:ext uri="{0D108BD9-81ED-4DB2-BD59-A6C34878D82A}">
                    <a16:rowId xmlns:a16="http://schemas.microsoft.com/office/drawing/2014/main" val="10002"/>
                  </a:ext>
                </a:extLst>
              </a:tr>
              <a:tr h="422758">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ZA" sz="1400" dirty="0"/>
                    </a:p>
                  </a:txBody>
                  <a:tcPr marL="68914" marR="68914" marT="34457" marB="3445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ZA" sz="800" b="1" dirty="0">
                          <a:solidFill>
                            <a:srgbClr val="000408"/>
                          </a:solidFill>
                        </a:rPr>
                        <a:t>Hold</a:t>
                      </a:r>
                    </a:p>
                  </a:txBody>
                  <a:tcPr marL="68914" marR="68914" marT="34457" marB="3445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ZA" sz="800" b="1" dirty="0">
                          <a:solidFill>
                            <a:srgbClr val="000408"/>
                          </a:solidFill>
                        </a:rPr>
                        <a:t>Hold</a:t>
                      </a:r>
                      <a:r>
                        <a:rPr lang="en-ZA" sz="800" dirty="0">
                          <a:solidFill>
                            <a:srgbClr val="000408"/>
                          </a:solidFill>
                        </a:rPr>
                        <a:t>: - Infrastructure Technologies of which growth and development must be contained and will be phased out according to the lifecycle plan for the technology in question.</a:t>
                      </a:r>
                      <a:endParaRPr lang="en-US" sz="800" dirty="0">
                        <a:solidFill>
                          <a:srgbClr val="000408"/>
                        </a:solidFill>
                      </a:endParaRPr>
                    </a:p>
                  </a:txBody>
                  <a:tcPr marL="68914" marR="68914" marT="34457" marB="3445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40000"/>
                      </a:srgbClr>
                    </a:solidFill>
                  </a:tcPr>
                </a:tc>
                <a:extLst>
                  <a:ext uri="{0D108BD9-81ED-4DB2-BD59-A6C34878D82A}">
                    <a16:rowId xmlns:a16="http://schemas.microsoft.com/office/drawing/2014/main" val="10003"/>
                  </a:ext>
                </a:extLst>
              </a:tr>
              <a:tr h="35643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ZA" sz="1400" dirty="0"/>
                    </a:p>
                  </a:txBody>
                  <a:tcPr marL="68914" marR="68914" marT="34457" marB="3445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ZA" sz="800" b="1" dirty="0">
                          <a:solidFill>
                            <a:srgbClr val="000408"/>
                          </a:solidFill>
                        </a:rPr>
                        <a:t>Sell</a:t>
                      </a:r>
                    </a:p>
                  </a:txBody>
                  <a:tcPr marL="68914" marR="68914" marT="34457" marB="3445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ZA" sz="800" b="1" dirty="0">
                          <a:solidFill>
                            <a:srgbClr val="000408"/>
                          </a:solidFill>
                        </a:rPr>
                        <a:t>Sel</a:t>
                      </a:r>
                      <a:r>
                        <a:rPr lang="en-ZA" sz="800" dirty="0">
                          <a:solidFill>
                            <a:srgbClr val="000408"/>
                          </a:solidFill>
                        </a:rPr>
                        <a:t>l: Infrastructure Technologies that must be retired and disposed off as per the lifecycle plan for the technology in question.</a:t>
                      </a:r>
                      <a:endParaRPr lang="en-US" sz="800" dirty="0">
                        <a:solidFill>
                          <a:srgbClr val="000408"/>
                        </a:solidFill>
                      </a:endParaRPr>
                    </a:p>
                  </a:txBody>
                  <a:tcPr marL="68914" marR="68914" marT="34457" marB="3445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20000"/>
                      </a:srgbClr>
                    </a:solidFill>
                  </a:tcPr>
                </a:tc>
                <a:extLst>
                  <a:ext uri="{0D108BD9-81ED-4DB2-BD59-A6C34878D82A}">
                    <a16:rowId xmlns:a16="http://schemas.microsoft.com/office/drawing/2014/main" val="10004"/>
                  </a:ext>
                </a:extLst>
              </a:tr>
              <a:tr h="35643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ZA" sz="1400" dirty="0"/>
                    </a:p>
                  </a:txBody>
                  <a:tcPr marL="68914" marR="68914" marT="34457" marB="3445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ZA" sz="800" b="1" dirty="0">
                          <a:solidFill>
                            <a:srgbClr val="000408"/>
                          </a:solidFill>
                        </a:rPr>
                        <a:t>Retire</a:t>
                      </a:r>
                    </a:p>
                  </a:txBody>
                  <a:tcPr marL="68914" marR="68914" marT="34457" marB="3445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ZA" sz="800" b="1" dirty="0">
                          <a:solidFill>
                            <a:srgbClr val="000408"/>
                          </a:solidFill>
                        </a:rPr>
                        <a:t>Retire</a:t>
                      </a:r>
                      <a:r>
                        <a:rPr lang="en-ZA" sz="800" dirty="0">
                          <a:solidFill>
                            <a:srgbClr val="000408"/>
                          </a:solidFill>
                        </a:rPr>
                        <a:t> - This represents a point in time at which we anticipate this technology will no longer be in active use in the Bank.</a:t>
                      </a:r>
                    </a:p>
                  </a:txBody>
                  <a:tcPr marL="68914" marR="68914" marT="34457" marB="3445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40000"/>
                      </a:srgbClr>
                    </a:solidFill>
                  </a:tcPr>
                </a:tc>
                <a:extLst>
                  <a:ext uri="{0D108BD9-81ED-4DB2-BD59-A6C34878D82A}">
                    <a16:rowId xmlns:a16="http://schemas.microsoft.com/office/drawing/2014/main" val="10005"/>
                  </a:ext>
                </a:extLst>
              </a:tr>
              <a:tr h="35643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ZA" sz="1400" dirty="0"/>
                    </a:p>
                  </a:txBody>
                  <a:tcPr marL="68914" marR="68914" marT="34457" marB="3445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ZA" sz="800" b="1" dirty="0">
                          <a:solidFill>
                            <a:srgbClr val="000408"/>
                          </a:solidFill>
                        </a:rPr>
                        <a:t>End of vendor life</a:t>
                      </a:r>
                    </a:p>
                  </a:txBody>
                  <a:tcPr marL="68914" marR="68914" marT="34457" marB="3445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ZA" sz="800" b="1" dirty="0">
                          <a:solidFill>
                            <a:srgbClr val="000408"/>
                          </a:solidFill>
                        </a:rPr>
                        <a:t>EOL</a:t>
                      </a:r>
                      <a:r>
                        <a:rPr lang="en-ZA" sz="800" baseline="0" dirty="0">
                          <a:solidFill>
                            <a:srgbClr val="000408"/>
                          </a:solidFill>
                        </a:rPr>
                        <a:t> – This product will no longer be available and sold by the vendor.</a:t>
                      </a:r>
                      <a:endParaRPr lang="en-ZA" sz="800" dirty="0">
                        <a:solidFill>
                          <a:srgbClr val="000408"/>
                        </a:solidFill>
                      </a:endParaRPr>
                    </a:p>
                  </a:txBody>
                  <a:tcPr marL="68914" marR="68914" marT="34457" marB="3445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20000"/>
                      </a:srgbClr>
                    </a:solidFill>
                  </a:tcPr>
                </a:tc>
                <a:extLst>
                  <a:ext uri="{0D108BD9-81ED-4DB2-BD59-A6C34878D82A}">
                    <a16:rowId xmlns:a16="http://schemas.microsoft.com/office/drawing/2014/main" val="10006"/>
                  </a:ext>
                </a:extLst>
              </a:tr>
              <a:tr h="35643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ZA" sz="1400" dirty="0"/>
                    </a:p>
                  </a:txBody>
                  <a:tcPr marL="68914" marR="68914" marT="34457" marB="3445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ZA" sz="800" b="1" dirty="0">
                          <a:solidFill>
                            <a:srgbClr val="000408"/>
                          </a:solidFill>
                        </a:rPr>
                        <a:t>End of vendor support</a:t>
                      </a:r>
                    </a:p>
                  </a:txBody>
                  <a:tcPr marL="68914" marR="68914" marT="34457" marB="3445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ZA" sz="800" b="1" dirty="0">
                          <a:solidFill>
                            <a:srgbClr val="000408"/>
                          </a:solidFill>
                        </a:rPr>
                        <a:t>EOS</a:t>
                      </a:r>
                      <a:r>
                        <a:rPr lang="en-ZA" sz="800" dirty="0">
                          <a:solidFill>
                            <a:srgbClr val="000408"/>
                          </a:solidFill>
                        </a:rPr>
                        <a:t> – </a:t>
                      </a:r>
                      <a:r>
                        <a:rPr lang="en-ZA" sz="800" baseline="0" dirty="0">
                          <a:solidFill>
                            <a:srgbClr val="000408"/>
                          </a:solidFill>
                        </a:rPr>
                        <a:t>This product will no longer be supported by the vendor. </a:t>
                      </a:r>
                      <a:endParaRPr lang="en-ZA" sz="800" dirty="0">
                        <a:solidFill>
                          <a:srgbClr val="000408"/>
                        </a:solidFill>
                      </a:endParaRPr>
                    </a:p>
                  </a:txBody>
                  <a:tcPr marL="68914" marR="68914" marT="34457" marB="3445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40000"/>
                      </a:srgbClr>
                    </a:solidFill>
                  </a:tcPr>
                </a:tc>
                <a:extLst>
                  <a:ext uri="{0D108BD9-81ED-4DB2-BD59-A6C34878D82A}">
                    <a16:rowId xmlns:a16="http://schemas.microsoft.com/office/drawing/2014/main" val="10007"/>
                  </a:ext>
                </a:extLst>
              </a:tr>
              <a:tr h="35643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ZA" sz="1400" dirty="0"/>
                    </a:p>
                  </a:txBody>
                  <a:tcPr marL="68914" marR="68914" marT="34457" marB="3445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ZA" sz="800" b="1" dirty="0">
                          <a:solidFill>
                            <a:srgbClr val="000408"/>
                          </a:solidFill>
                        </a:rPr>
                        <a:t>Mainstream support</a:t>
                      </a:r>
                    </a:p>
                  </a:txBody>
                  <a:tcPr marL="68914" marR="68914" marT="34457" marB="3445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ZA" sz="800" dirty="0">
                          <a:solidFill>
                            <a:srgbClr val="000408"/>
                          </a:solidFill>
                        </a:rPr>
                        <a:t>Mainstream</a:t>
                      </a:r>
                      <a:r>
                        <a:rPr lang="en-ZA" sz="800" baseline="0" dirty="0">
                          <a:solidFill>
                            <a:srgbClr val="000408"/>
                          </a:solidFill>
                        </a:rPr>
                        <a:t> support means that the vendor will support the product with its full offering including incidents and security measures.</a:t>
                      </a:r>
                      <a:endParaRPr lang="en-ZA" sz="800" dirty="0">
                        <a:solidFill>
                          <a:srgbClr val="000408"/>
                        </a:solidFill>
                      </a:endParaRPr>
                    </a:p>
                  </a:txBody>
                  <a:tcPr marL="68914" marR="68914" marT="34457" marB="3445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20000"/>
                      </a:srgbClr>
                    </a:solidFill>
                  </a:tcPr>
                </a:tc>
                <a:extLst>
                  <a:ext uri="{0D108BD9-81ED-4DB2-BD59-A6C34878D82A}">
                    <a16:rowId xmlns:a16="http://schemas.microsoft.com/office/drawing/2014/main" val="10008"/>
                  </a:ext>
                </a:extLst>
              </a:tr>
              <a:tr h="35643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ZA" sz="1400" dirty="0"/>
                    </a:p>
                  </a:txBody>
                  <a:tcPr marL="68914" marR="68914" marT="34457" marB="3445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ZA" sz="800" b="1" dirty="0">
                          <a:solidFill>
                            <a:srgbClr val="000408"/>
                          </a:solidFill>
                        </a:rPr>
                        <a:t>Extended</a:t>
                      </a:r>
                      <a:r>
                        <a:rPr lang="en-ZA" sz="800" b="1" baseline="0" dirty="0">
                          <a:solidFill>
                            <a:srgbClr val="000408"/>
                          </a:solidFill>
                        </a:rPr>
                        <a:t> support</a:t>
                      </a:r>
                      <a:endParaRPr lang="en-ZA" sz="800" b="1" dirty="0">
                        <a:solidFill>
                          <a:srgbClr val="000408"/>
                        </a:solidFill>
                      </a:endParaRPr>
                    </a:p>
                  </a:txBody>
                  <a:tcPr marL="68914" marR="68914" marT="34457" marB="3445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ZA" sz="800" dirty="0">
                          <a:solidFill>
                            <a:srgbClr val="000408"/>
                          </a:solidFill>
                        </a:rPr>
                        <a:t>Extended</a:t>
                      </a:r>
                      <a:r>
                        <a:rPr lang="en-ZA" sz="800" baseline="0" dirty="0">
                          <a:solidFill>
                            <a:srgbClr val="000408"/>
                          </a:solidFill>
                        </a:rPr>
                        <a:t> support is support added on for a period to which both the vendor and customer agree </a:t>
                      </a:r>
                      <a:r>
                        <a:rPr lang="en-ZA" sz="800" baseline="0" dirty="0" err="1">
                          <a:solidFill>
                            <a:srgbClr val="000408"/>
                          </a:solidFill>
                        </a:rPr>
                        <a:t>eg.</a:t>
                      </a:r>
                      <a:r>
                        <a:rPr lang="en-ZA" sz="800" baseline="0" dirty="0">
                          <a:solidFill>
                            <a:srgbClr val="000408"/>
                          </a:solidFill>
                        </a:rPr>
                        <a:t> An additional Year</a:t>
                      </a:r>
                      <a:endParaRPr lang="en-ZA" sz="800" dirty="0">
                        <a:solidFill>
                          <a:srgbClr val="000408"/>
                        </a:solidFill>
                      </a:endParaRPr>
                    </a:p>
                  </a:txBody>
                  <a:tcPr marL="68914" marR="68914" marT="34457" marB="3445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40000"/>
                      </a:srgbClr>
                    </a:solidFill>
                  </a:tcPr>
                </a:tc>
                <a:extLst>
                  <a:ext uri="{0D108BD9-81ED-4DB2-BD59-A6C34878D82A}">
                    <a16:rowId xmlns:a16="http://schemas.microsoft.com/office/drawing/2014/main" val="10009"/>
                  </a:ext>
                </a:extLst>
              </a:tr>
              <a:tr h="35643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ZA" sz="1400" dirty="0"/>
                    </a:p>
                  </a:txBody>
                  <a:tcPr marL="68914" marR="68914" marT="34457" marB="3445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ZA" sz="800" b="1" dirty="0">
                          <a:solidFill>
                            <a:srgbClr val="000408"/>
                          </a:solidFill>
                        </a:rPr>
                        <a:t>Custom</a:t>
                      </a:r>
                      <a:r>
                        <a:rPr lang="en-ZA" sz="800" b="1" baseline="0" dirty="0">
                          <a:solidFill>
                            <a:srgbClr val="000408"/>
                          </a:solidFill>
                        </a:rPr>
                        <a:t> support</a:t>
                      </a:r>
                      <a:endParaRPr lang="en-ZA" sz="800" b="1" dirty="0">
                        <a:solidFill>
                          <a:srgbClr val="000408"/>
                        </a:solidFill>
                      </a:endParaRPr>
                    </a:p>
                  </a:txBody>
                  <a:tcPr marL="68914" marR="68914" marT="34457" marB="3445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ZA" sz="800" dirty="0">
                          <a:solidFill>
                            <a:srgbClr val="000408"/>
                          </a:solidFill>
                        </a:rPr>
                        <a:t>Custom Support providing support over and above extended</a:t>
                      </a:r>
                      <a:r>
                        <a:rPr lang="en-ZA" sz="800" baseline="0" dirty="0">
                          <a:solidFill>
                            <a:srgbClr val="000408"/>
                          </a:solidFill>
                        </a:rPr>
                        <a:t> support to the customer which requires unique support requirements.</a:t>
                      </a:r>
                      <a:endParaRPr lang="en-ZA" sz="800" dirty="0">
                        <a:solidFill>
                          <a:srgbClr val="000408"/>
                        </a:solidFill>
                      </a:endParaRPr>
                    </a:p>
                  </a:txBody>
                  <a:tcPr marL="68914" marR="68914" marT="34457" marB="3445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795">
                        <a:tint val="20000"/>
                      </a:srgbClr>
                    </a:solidFill>
                  </a:tcPr>
                </a:tc>
                <a:extLst>
                  <a:ext uri="{0D108BD9-81ED-4DB2-BD59-A6C34878D82A}">
                    <a16:rowId xmlns:a16="http://schemas.microsoft.com/office/drawing/2014/main" val="10010"/>
                  </a:ext>
                </a:extLst>
              </a:tr>
            </a:tbl>
          </a:graphicData>
        </a:graphic>
      </p:graphicFrame>
      <p:sp>
        <p:nvSpPr>
          <p:cNvPr id="19" name="Diamond 18">
            <a:extLst>
              <a:ext uri="{FF2B5EF4-FFF2-40B4-BE49-F238E27FC236}">
                <a16:creationId xmlns:a16="http://schemas.microsoft.com/office/drawing/2014/main" id="{17EC3154-D1B5-48A8-B05D-DCAC592D7099}"/>
              </a:ext>
            </a:extLst>
          </p:cNvPr>
          <p:cNvSpPr/>
          <p:nvPr/>
        </p:nvSpPr>
        <p:spPr>
          <a:xfrm>
            <a:off x="2093200" y="1886403"/>
            <a:ext cx="257035" cy="257035"/>
          </a:xfrm>
          <a:prstGeom prst="diamond">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4594">
              <a:defRPr/>
            </a:pPr>
            <a:endParaRPr lang="en-US" sz="1357">
              <a:solidFill>
                <a:prstClr val="white"/>
              </a:solidFill>
              <a:latin typeface="Arial"/>
            </a:endParaRPr>
          </a:p>
        </p:txBody>
      </p:sp>
      <p:sp>
        <p:nvSpPr>
          <p:cNvPr id="20" name="Diamond 19">
            <a:extLst>
              <a:ext uri="{FF2B5EF4-FFF2-40B4-BE49-F238E27FC236}">
                <a16:creationId xmlns:a16="http://schemas.microsoft.com/office/drawing/2014/main" id="{8676CE1C-097A-40E3-98EC-956F10A83917}"/>
              </a:ext>
            </a:extLst>
          </p:cNvPr>
          <p:cNvSpPr/>
          <p:nvPr/>
        </p:nvSpPr>
        <p:spPr>
          <a:xfrm>
            <a:off x="2093200" y="3022399"/>
            <a:ext cx="257035" cy="257035"/>
          </a:xfrm>
          <a:prstGeom prst="diamond">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4594">
              <a:defRPr/>
            </a:pPr>
            <a:endParaRPr lang="en-US" sz="1357">
              <a:solidFill>
                <a:srgbClr val="FFFF00"/>
              </a:solidFill>
              <a:latin typeface="Arial"/>
            </a:endParaRPr>
          </a:p>
        </p:txBody>
      </p:sp>
      <p:sp>
        <p:nvSpPr>
          <p:cNvPr id="21" name="Diamond 20">
            <a:extLst>
              <a:ext uri="{FF2B5EF4-FFF2-40B4-BE49-F238E27FC236}">
                <a16:creationId xmlns:a16="http://schemas.microsoft.com/office/drawing/2014/main" id="{8847442D-AADC-4CBA-811D-DC30B87B04B3}"/>
              </a:ext>
            </a:extLst>
          </p:cNvPr>
          <p:cNvSpPr/>
          <p:nvPr/>
        </p:nvSpPr>
        <p:spPr>
          <a:xfrm>
            <a:off x="2093200" y="2480750"/>
            <a:ext cx="257035" cy="257035"/>
          </a:xfrm>
          <a:prstGeom prst="diamond">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4594">
              <a:defRPr/>
            </a:pPr>
            <a:endParaRPr lang="en-US" sz="1357">
              <a:solidFill>
                <a:prstClr val="white"/>
              </a:solidFill>
              <a:latin typeface="Arial"/>
            </a:endParaRPr>
          </a:p>
        </p:txBody>
      </p:sp>
      <p:sp>
        <p:nvSpPr>
          <p:cNvPr id="22" name="Diamond 21">
            <a:extLst>
              <a:ext uri="{FF2B5EF4-FFF2-40B4-BE49-F238E27FC236}">
                <a16:creationId xmlns:a16="http://schemas.microsoft.com/office/drawing/2014/main" id="{7358FB76-28A7-406C-8BF5-585148238528}"/>
              </a:ext>
            </a:extLst>
          </p:cNvPr>
          <p:cNvSpPr/>
          <p:nvPr/>
        </p:nvSpPr>
        <p:spPr>
          <a:xfrm>
            <a:off x="2093199" y="3776223"/>
            <a:ext cx="257035" cy="257035"/>
          </a:xfrm>
          <a:prstGeom prst="diamond">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4594">
              <a:defRPr/>
            </a:pPr>
            <a:endParaRPr lang="en-US" sz="1357">
              <a:solidFill>
                <a:prstClr val="white"/>
              </a:solidFill>
              <a:latin typeface="Arial"/>
            </a:endParaRPr>
          </a:p>
        </p:txBody>
      </p:sp>
      <p:sp>
        <p:nvSpPr>
          <p:cNvPr id="23" name="Diamond 22">
            <a:extLst>
              <a:ext uri="{FF2B5EF4-FFF2-40B4-BE49-F238E27FC236}">
                <a16:creationId xmlns:a16="http://schemas.microsoft.com/office/drawing/2014/main" id="{74F17D03-2CD5-4723-A786-DD531BA7BA96}"/>
              </a:ext>
            </a:extLst>
          </p:cNvPr>
          <p:cNvSpPr/>
          <p:nvPr/>
        </p:nvSpPr>
        <p:spPr>
          <a:xfrm>
            <a:off x="2093200" y="3395141"/>
            <a:ext cx="257035" cy="257035"/>
          </a:xfrm>
          <a:prstGeom prst="diamon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4594">
              <a:defRPr/>
            </a:pPr>
            <a:endParaRPr lang="en-US" sz="1357">
              <a:solidFill>
                <a:prstClr val="white"/>
              </a:solidFill>
              <a:latin typeface="Arial"/>
            </a:endParaRPr>
          </a:p>
        </p:txBody>
      </p:sp>
      <p:sp>
        <p:nvSpPr>
          <p:cNvPr id="24" name="5-Point Star 4">
            <a:extLst>
              <a:ext uri="{FF2B5EF4-FFF2-40B4-BE49-F238E27FC236}">
                <a16:creationId xmlns:a16="http://schemas.microsoft.com/office/drawing/2014/main" id="{E598FFF5-2B16-4AAB-9E83-382B2A8CDAD8}"/>
              </a:ext>
            </a:extLst>
          </p:cNvPr>
          <p:cNvSpPr/>
          <p:nvPr/>
        </p:nvSpPr>
        <p:spPr>
          <a:xfrm>
            <a:off x="2093199" y="4128129"/>
            <a:ext cx="253260" cy="260494"/>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4594">
              <a:defRPr/>
            </a:pPr>
            <a:r>
              <a:rPr lang="en-ZA" sz="754" b="1" dirty="0">
                <a:solidFill>
                  <a:prstClr val="white"/>
                </a:solidFill>
                <a:latin typeface="Arial"/>
              </a:rPr>
              <a:t>V</a:t>
            </a:r>
            <a:endParaRPr lang="en-US" sz="754" b="1" dirty="0">
              <a:solidFill>
                <a:prstClr val="white"/>
              </a:solidFill>
              <a:latin typeface="Arial"/>
            </a:endParaRPr>
          </a:p>
        </p:txBody>
      </p:sp>
      <p:sp>
        <p:nvSpPr>
          <p:cNvPr id="25" name="5-Point Star 14">
            <a:extLst>
              <a:ext uri="{FF2B5EF4-FFF2-40B4-BE49-F238E27FC236}">
                <a16:creationId xmlns:a16="http://schemas.microsoft.com/office/drawing/2014/main" id="{85006755-A9DD-4C83-8E35-9A8751908ECE}"/>
              </a:ext>
            </a:extLst>
          </p:cNvPr>
          <p:cNvSpPr/>
          <p:nvPr/>
        </p:nvSpPr>
        <p:spPr>
          <a:xfrm>
            <a:off x="2093198" y="4490298"/>
            <a:ext cx="253260" cy="260494"/>
          </a:xfrm>
          <a:prstGeom prst="star5">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4594">
              <a:defRPr/>
            </a:pPr>
            <a:r>
              <a:rPr lang="en-ZA" sz="754" b="1" dirty="0">
                <a:solidFill>
                  <a:prstClr val="white"/>
                </a:solidFill>
                <a:latin typeface="Arial"/>
              </a:rPr>
              <a:t>V</a:t>
            </a:r>
            <a:endParaRPr lang="en-US" sz="754" b="1" dirty="0">
              <a:solidFill>
                <a:prstClr val="white"/>
              </a:solidFill>
              <a:latin typeface="Arial"/>
            </a:endParaRPr>
          </a:p>
        </p:txBody>
      </p:sp>
      <p:cxnSp>
        <p:nvCxnSpPr>
          <p:cNvPr id="26" name="Straight Connector 25">
            <a:extLst>
              <a:ext uri="{FF2B5EF4-FFF2-40B4-BE49-F238E27FC236}">
                <a16:creationId xmlns:a16="http://schemas.microsoft.com/office/drawing/2014/main" id="{3F021AD7-C537-42EA-A2D1-ADC474F23D71}"/>
              </a:ext>
            </a:extLst>
          </p:cNvPr>
          <p:cNvCxnSpPr/>
          <p:nvPr/>
        </p:nvCxnSpPr>
        <p:spPr>
          <a:xfrm>
            <a:off x="1894210" y="4998682"/>
            <a:ext cx="651235" cy="0"/>
          </a:xfrm>
          <a:prstGeom prst="line">
            <a:avLst/>
          </a:prstGeom>
          <a:ln w="3175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29F4B23-CBDC-47A0-BC64-E22F1C0A96E5}"/>
              </a:ext>
            </a:extLst>
          </p:cNvPr>
          <p:cNvCxnSpPr/>
          <p:nvPr/>
        </p:nvCxnSpPr>
        <p:spPr>
          <a:xfrm>
            <a:off x="1894209" y="5285028"/>
            <a:ext cx="651235" cy="0"/>
          </a:xfrm>
          <a:prstGeom prst="line">
            <a:avLst/>
          </a:prstGeom>
          <a:ln w="3175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29EB6C6-FD6E-4AB3-BA1A-DF61B7FBFD0C}"/>
              </a:ext>
            </a:extLst>
          </p:cNvPr>
          <p:cNvCxnSpPr/>
          <p:nvPr/>
        </p:nvCxnSpPr>
        <p:spPr>
          <a:xfrm>
            <a:off x="1894209" y="5628644"/>
            <a:ext cx="651235" cy="0"/>
          </a:xfrm>
          <a:prstGeom prst="line">
            <a:avLst/>
          </a:prstGeom>
          <a:ln w="317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574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200D1F-47C9-4387-A929-1861DA34B201}"/>
              </a:ext>
            </a:extLst>
          </p:cNvPr>
          <p:cNvSpPr>
            <a:spLocks noGrp="1"/>
          </p:cNvSpPr>
          <p:nvPr>
            <p:ph type="body" sz="quarter" idx="10"/>
          </p:nvPr>
        </p:nvSpPr>
        <p:spPr/>
        <p:txBody>
          <a:bodyPr/>
          <a:lstStyle/>
          <a:p>
            <a:pPr marL="0" indent="0">
              <a:buNone/>
            </a:pPr>
            <a:endParaRPr lang="en-ZA" sz="1800" dirty="0"/>
          </a:p>
          <a:p>
            <a:pPr marL="0" indent="0">
              <a:buNone/>
            </a:pPr>
            <a:endParaRPr lang="en-ZA" sz="1800" dirty="0"/>
          </a:p>
          <a:p>
            <a:endParaRPr lang="en-ZA" dirty="0"/>
          </a:p>
        </p:txBody>
      </p:sp>
      <p:sp>
        <p:nvSpPr>
          <p:cNvPr id="8" name="TextBox 7">
            <a:extLst>
              <a:ext uri="{FF2B5EF4-FFF2-40B4-BE49-F238E27FC236}">
                <a16:creationId xmlns:a16="http://schemas.microsoft.com/office/drawing/2014/main" id="{316BAE0E-7F2A-475A-BFAC-4FF9BC1BA9E6}"/>
              </a:ext>
            </a:extLst>
          </p:cNvPr>
          <p:cNvSpPr txBox="1"/>
          <p:nvPr/>
        </p:nvSpPr>
        <p:spPr>
          <a:xfrm>
            <a:off x="2524166" y="975969"/>
            <a:ext cx="3703865" cy="301173"/>
          </a:xfrm>
          <a:prstGeom prst="rect">
            <a:avLst/>
          </a:prstGeom>
          <a:noFill/>
        </p:spPr>
        <p:txBody>
          <a:bodyPr wrap="square" rtlCol="0">
            <a:spAutoFit/>
          </a:bodyPr>
          <a:lstStyle/>
          <a:p>
            <a:pPr defTabSz="344594">
              <a:defRPr/>
            </a:pPr>
            <a:r>
              <a:rPr lang="en-ZA" sz="1357" u="sng" dirty="0">
                <a:solidFill>
                  <a:srgbClr val="02367A"/>
                </a:solidFill>
                <a:latin typeface="Arial"/>
              </a:rPr>
              <a:t>How to read the roadmap</a:t>
            </a:r>
            <a:endParaRPr lang="en-US" sz="1357" u="sng" dirty="0">
              <a:solidFill>
                <a:srgbClr val="02367A"/>
              </a:solidFill>
              <a:latin typeface="Arial"/>
            </a:endParaRPr>
          </a:p>
        </p:txBody>
      </p:sp>
      <p:sp>
        <p:nvSpPr>
          <p:cNvPr id="9" name="Rectangle 8">
            <a:extLst>
              <a:ext uri="{FF2B5EF4-FFF2-40B4-BE49-F238E27FC236}">
                <a16:creationId xmlns:a16="http://schemas.microsoft.com/office/drawing/2014/main" id="{12DFA99A-B6A1-4B3B-B3CF-BFAA2B417D52}"/>
              </a:ext>
            </a:extLst>
          </p:cNvPr>
          <p:cNvSpPr/>
          <p:nvPr/>
        </p:nvSpPr>
        <p:spPr>
          <a:xfrm>
            <a:off x="5733559" y="2579879"/>
            <a:ext cx="1211575" cy="1567629"/>
          </a:xfrm>
          <a:prstGeom prst="rect">
            <a:avLst/>
          </a:prstGeom>
          <a:solidFill>
            <a:schemeClr val="bg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4594">
              <a:defRPr/>
            </a:pPr>
            <a:endParaRPr lang="en-ZA" sz="1357">
              <a:solidFill>
                <a:prstClr val="white"/>
              </a:solidFill>
              <a:latin typeface="Arial"/>
            </a:endParaRPr>
          </a:p>
        </p:txBody>
      </p:sp>
      <p:cxnSp>
        <p:nvCxnSpPr>
          <p:cNvPr id="10" name="Straight Connector 9">
            <a:extLst>
              <a:ext uri="{FF2B5EF4-FFF2-40B4-BE49-F238E27FC236}">
                <a16:creationId xmlns:a16="http://schemas.microsoft.com/office/drawing/2014/main" id="{83CA0107-332E-4CBA-B3EE-C20E2AD717BB}"/>
              </a:ext>
            </a:extLst>
          </p:cNvPr>
          <p:cNvCxnSpPr/>
          <p:nvPr/>
        </p:nvCxnSpPr>
        <p:spPr>
          <a:xfrm flipV="1">
            <a:off x="8070154" y="2317087"/>
            <a:ext cx="0" cy="1686922"/>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A8BA977-6E71-4241-B821-859D452A5FB9}"/>
              </a:ext>
            </a:extLst>
          </p:cNvPr>
          <p:cNvCxnSpPr/>
          <p:nvPr/>
        </p:nvCxnSpPr>
        <p:spPr>
          <a:xfrm flipH="1" flipV="1">
            <a:off x="4499362" y="2414709"/>
            <a:ext cx="1" cy="1686922"/>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4ED6C83-0B34-4E77-88D9-DD98A65DAD4B}"/>
              </a:ext>
            </a:extLst>
          </p:cNvPr>
          <p:cNvCxnSpPr/>
          <p:nvPr/>
        </p:nvCxnSpPr>
        <p:spPr>
          <a:xfrm flipV="1">
            <a:off x="5703238" y="2317087"/>
            <a:ext cx="0" cy="171283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84A8D46-AD5F-4AE6-B1C7-113DD2DB89C7}"/>
              </a:ext>
            </a:extLst>
          </p:cNvPr>
          <p:cNvCxnSpPr/>
          <p:nvPr/>
        </p:nvCxnSpPr>
        <p:spPr>
          <a:xfrm flipV="1">
            <a:off x="6882165" y="2394793"/>
            <a:ext cx="0" cy="171283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
        <p:nvSpPr>
          <p:cNvPr id="14" name="Text Box 25">
            <a:extLst>
              <a:ext uri="{FF2B5EF4-FFF2-40B4-BE49-F238E27FC236}">
                <a16:creationId xmlns:a16="http://schemas.microsoft.com/office/drawing/2014/main" id="{5F1F1D16-0C1E-4E66-A30F-25B128F19C5D}"/>
              </a:ext>
            </a:extLst>
          </p:cNvPr>
          <p:cNvSpPr txBox="1">
            <a:spLocks noChangeArrowheads="1"/>
          </p:cNvSpPr>
          <p:nvPr/>
        </p:nvSpPr>
        <p:spPr bwMode="auto">
          <a:xfrm>
            <a:off x="3406513" y="2856156"/>
            <a:ext cx="990006" cy="208390"/>
          </a:xfrm>
          <a:prstGeom prst="rect">
            <a:avLst/>
          </a:prstGeom>
          <a:solidFill>
            <a:srgbClr val="FFC000"/>
          </a:solidFill>
          <a:ln w="9525">
            <a:solidFill>
              <a:srgbClr val="000408"/>
            </a:solidFill>
            <a:miter lim="800000"/>
            <a:headEnd/>
            <a:tailEnd/>
          </a:ln>
        </p:spPr>
        <p:txBody>
          <a:bodyPr wrap="square">
            <a:spAutoFit/>
          </a:bodyPr>
          <a:lstStyle/>
          <a:p>
            <a:pPr algn="ctr" defTabSz="344594">
              <a:defRPr/>
            </a:pPr>
            <a:r>
              <a:rPr lang="en-GB" sz="754" dirty="0">
                <a:solidFill>
                  <a:srgbClr val="000408"/>
                </a:solidFill>
                <a:latin typeface="Arial" charset="0"/>
                <a:cs typeface="Arial" charset="0"/>
              </a:rPr>
              <a:t>Oracle 11g</a:t>
            </a:r>
          </a:p>
        </p:txBody>
      </p:sp>
      <p:sp>
        <p:nvSpPr>
          <p:cNvPr id="15" name="Text Box 26">
            <a:extLst>
              <a:ext uri="{FF2B5EF4-FFF2-40B4-BE49-F238E27FC236}">
                <a16:creationId xmlns:a16="http://schemas.microsoft.com/office/drawing/2014/main" id="{677C0577-7761-4044-A169-91800542516E}"/>
              </a:ext>
            </a:extLst>
          </p:cNvPr>
          <p:cNvSpPr txBox="1">
            <a:spLocks noChangeArrowheads="1"/>
          </p:cNvSpPr>
          <p:nvPr/>
        </p:nvSpPr>
        <p:spPr bwMode="auto">
          <a:xfrm>
            <a:off x="3388723" y="3157051"/>
            <a:ext cx="1007794" cy="208390"/>
          </a:xfrm>
          <a:prstGeom prst="rect">
            <a:avLst/>
          </a:prstGeom>
          <a:solidFill>
            <a:srgbClr val="00B050"/>
          </a:solidFill>
          <a:ln w="9525">
            <a:solidFill>
              <a:srgbClr val="000408"/>
            </a:solidFill>
            <a:miter lim="800000"/>
            <a:headEnd/>
            <a:tailEnd/>
          </a:ln>
        </p:spPr>
        <p:txBody>
          <a:bodyPr wrap="square">
            <a:spAutoFit/>
          </a:bodyPr>
          <a:lstStyle/>
          <a:p>
            <a:pPr algn="ctr" defTabSz="344594">
              <a:defRPr/>
            </a:pPr>
            <a:r>
              <a:rPr lang="en-GB" sz="754" dirty="0">
                <a:solidFill>
                  <a:srgbClr val="000408"/>
                </a:solidFill>
                <a:latin typeface="Arial" charset="0"/>
                <a:ea typeface="Arial Unicode MS" pitchFamily="34" charset="-128"/>
                <a:cs typeface="Arial Unicode MS" pitchFamily="34" charset="-128"/>
              </a:rPr>
              <a:t>Oracle 11gR2</a:t>
            </a:r>
          </a:p>
        </p:txBody>
      </p:sp>
      <p:sp>
        <p:nvSpPr>
          <p:cNvPr id="16" name="Text Box 25">
            <a:extLst>
              <a:ext uri="{FF2B5EF4-FFF2-40B4-BE49-F238E27FC236}">
                <a16:creationId xmlns:a16="http://schemas.microsoft.com/office/drawing/2014/main" id="{F4005945-C5AD-41EA-8DE1-D1732A675BED}"/>
              </a:ext>
            </a:extLst>
          </p:cNvPr>
          <p:cNvSpPr txBox="1">
            <a:spLocks noChangeArrowheads="1"/>
          </p:cNvSpPr>
          <p:nvPr/>
        </p:nvSpPr>
        <p:spPr bwMode="auto">
          <a:xfrm>
            <a:off x="3388724" y="2560758"/>
            <a:ext cx="1007796" cy="208390"/>
          </a:xfrm>
          <a:prstGeom prst="rect">
            <a:avLst/>
          </a:prstGeom>
          <a:solidFill>
            <a:srgbClr val="FF0000"/>
          </a:solidFill>
          <a:ln w="9525">
            <a:solidFill>
              <a:srgbClr val="000408"/>
            </a:solidFill>
            <a:miter lim="800000"/>
            <a:headEnd/>
            <a:tailEnd/>
          </a:ln>
        </p:spPr>
        <p:txBody>
          <a:bodyPr wrap="square">
            <a:spAutoFit/>
          </a:bodyPr>
          <a:lstStyle/>
          <a:p>
            <a:pPr algn="ctr" defTabSz="344594">
              <a:defRPr/>
            </a:pPr>
            <a:r>
              <a:rPr lang="en-GB" sz="754" dirty="0">
                <a:solidFill>
                  <a:srgbClr val="000408"/>
                </a:solidFill>
                <a:latin typeface="Arial" charset="0"/>
                <a:cs typeface="Arial" charset="0"/>
              </a:rPr>
              <a:t>Oracle &lt;11g</a:t>
            </a:r>
          </a:p>
        </p:txBody>
      </p:sp>
      <p:sp>
        <p:nvSpPr>
          <p:cNvPr id="17" name="Text Box 25">
            <a:extLst>
              <a:ext uri="{FF2B5EF4-FFF2-40B4-BE49-F238E27FC236}">
                <a16:creationId xmlns:a16="http://schemas.microsoft.com/office/drawing/2014/main" id="{DDF9AB4E-619A-449B-8781-48C9BA59A536}"/>
              </a:ext>
            </a:extLst>
          </p:cNvPr>
          <p:cNvSpPr txBox="1">
            <a:spLocks noChangeArrowheads="1"/>
          </p:cNvSpPr>
          <p:nvPr/>
        </p:nvSpPr>
        <p:spPr bwMode="auto">
          <a:xfrm>
            <a:off x="3399096" y="3420191"/>
            <a:ext cx="997422" cy="208390"/>
          </a:xfrm>
          <a:prstGeom prst="rect">
            <a:avLst/>
          </a:prstGeom>
          <a:solidFill>
            <a:srgbClr val="0070C0"/>
          </a:solidFill>
          <a:ln w="9525">
            <a:solidFill>
              <a:srgbClr val="000408"/>
            </a:solidFill>
            <a:miter lim="800000"/>
            <a:headEnd/>
            <a:tailEnd/>
          </a:ln>
        </p:spPr>
        <p:txBody>
          <a:bodyPr wrap="square">
            <a:spAutoFit/>
          </a:bodyPr>
          <a:lstStyle/>
          <a:p>
            <a:pPr algn="ctr" defTabSz="344594">
              <a:defRPr/>
            </a:pPr>
            <a:r>
              <a:rPr lang="en-GB" sz="754" dirty="0" err="1">
                <a:solidFill>
                  <a:srgbClr val="000408"/>
                </a:solidFill>
                <a:latin typeface="Arial" charset="0"/>
                <a:cs typeface="Arial" charset="0"/>
              </a:rPr>
              <a:t>Exadata</a:t>
            </a:r>
            <a:r>
              <a:rPr lang="en-GB" sz="754" dirty="0">
                <a:solidFill>
                  <a:srgbClr val="000408"/>
                </a:solidFill>
                <a:latin typeface="Arial" charset="0"/>
                <a:cs typeface="Arial" charset="0"/>
              </a:rPr>
              <a:t> X2 11gR2</a:t>
            </a:r>
          </a:p>
        </p:txBody>
      </p:sp>
      <p:sp>
        <p:nvSpPr>
          <p:cNvPr id="18" name="Rectangle 17">
            <a:extLst>
              <a:ext uri="{FF2B5EF4-FFF2-40B4-BE49-F238E27FC236}">
                <a16:creationId xmlns:a16="http://schemas.microsoft.com/office/drawing/2014/main" id="{F9F63B4A-6CD1-472C-9866-658075CFAE7E}"/>
              </a:ext>
            </a:extLst>
          </p:cNvPr>
          <p:cNvSpPr/>
          <p:nvPr/>
        </p:nvSpPr>
        <p:spPr>
          <a:xfrm rot="16200000">
            <a:off x="2372493" y="3223239"/>
            <a:ext cx="1600710" cy="275753"/>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4594">
              <a:defRPr/>
            </a:pPr>
            <a:r>
              <a:rPr lang="en-ZA" sz="603" dirty="0">
                <a:solidFill>
                  <a:prstClr val="white"/>
                </a:solidFill>
                <a:latin typeface="Arial" charset="0"/>
                <a:cs typeface="Arial" charset="0"/>
              </a:rPr>
              <a:t>DBMS</a:t>
            </a:r>
          </a:p>
        </p:txBody>
      </p:sp>
      <p:sp>
        <p:nvSpPr>
          <p:cNvPr id="19" name="Text Box 25">
            <a:extLst>
              <a:ext uri="{FF2B5EF4-FFF2-40B4-BE49-F238E27FC236}">
                <a16:creationId xmlns:a16="http://schemas.microsoft.com/office/drawing/2014/main" id="{B4BBAC1D-DA1C-4B8A-9A9C-BFC5E81A7685}"/>
              </a:ext>
            </a:extLst>
          </p:cNvPr>
          <p:cNvSpPr txBox="1">
            <a:spLocks noChangeArrowheads="1"/>
          </p:cNvSpPr>
          <p:nvPr/>
        </p:nvSpPr>
        <p:spPr bwMode="auto">
          <a:xfrm>
            <a:off x="3406512" y="3806697"/>
            <a:ext cx="990005" cy="324448"/>
          </a:xfrm>
          <a:prstGeom prst="rect">
            <a:avLst/>
          </a:prstGeom>
          <a:solidFill>
            <a:srgbClr val="0070C0"/>
          </a:solidFill>
          <a:ln w="9525">
            <a:solidFill>
              <a:srgbClr val="000408"/>
            </a:solidFill>
            <a:miter lim="800000"/>
            <a:headEnd/>
            <a:tailEnd/>
          </a:ln>
        </p:spPr>
        <p:txBody>
          <a:bodyPr wrap="square">
            <a:spAutoFit/>
          </a:bodyPr>
          <a:lstStyle/>
          <a:p>
            <a:pPr defTabSz="344594">
              <a:defRPr/>
            </a:pPr>
            <a:r>
              <a:rPr lang="en-GB" sz="754" dirty="0">
                <a:solidFill>
                  <a:srgbClr val="000408"/>
                </a:solidFill>
                <a:latin typeface="Arial" charset="0"/>
                <a:cs typeface="Arial" charset="0"/>
              </a:rPr>
              <a:t>Oracle Database Appliance 11gR2</a:t>
            </a:r>
          </a:p>
        </p:txBody>
      </p:sp>
      <p:sp>
        <p:nvSpPr>
          <p:cNvPr id="20" name="Line 19">
            <a:extLst>
              <a:ext uri="{FF2B5EF4-FFF2-40B4-BE49-F238E27FC236}">
                <a16:creationId xmlns:a16="http://schemas.microsoft.com/office/drawing/2014/main" id="{079E8E89-3225-4541-A78C-EBB2DC33D86A}"/>
              </a:ext>
            </a:extLst>
          </p:cNvPr>
          <p:cNvSpPr>
            <a:spLocks noChangeShapeType="1"/>
          </p:cNvSpPr>
          <p:nvPr/>
        </p:nvSpPr>
        <p:spPr bwMode="auto">
          <a:xfrm flipV="1">
            <a:off x="4499361" y="3291186"/>
            <a:ext cx="4750942" cy="0"/>
          </a:xfrm>
          <a:prstGeom prst="line">
            <a:avLst/>
          </a:prstGeom>
          <a:noFill/>
          <a:ln w="28575">
            <a:solidFill>
              <a:srgbClr val="008000"/>
            </a:solidFill>
            <a:round/>
            <a:headEnd/>
            <a:tailEnd/>
          </a:ln>
        </p:spPr>
        <p:txBody>
          <a:bodyPr/>
          <a:lstStyle/>
          <a:p>
            <a:pPr defTabSz="344594">
              <a:defRPr/>
            </a:pPr>
            <a:endParaRPr lang="en-US" sz="1055" dirty="0">
              <a:solidFill>
                <a:srgbClr val="02367A"/>
              </a:solidFill>
              <a:latin typeface="Arial"/>
            </a:endParaRPr>
          </a:p>
        </p:txBody>
      </p:sp>
      <p:sp>
        <p:nvSpPr>
          <p:cNvPr id="21" name="Line 93">
            <a:extLst>
              <a:ext uri="{FF2B5EF4-FFF2-40B4-BE49-F238E27FC236}">
                <a16:creationId xmlns:a16="http://schemas.microsoft.com/office/drawing/2014/main" id="{2E86F76B-CAE6-4710-B5A9-CADD78280811}"/>
              </a:ext>
            </a:extLst>
          </p:cNvPr>
          <p:cNvSpPr>
            <a:spLocks noChangeShapeType="1"/>
          </p:cNvSpPr>
          <p:nvPr/>
        </p:nvSpPr>
        <p:spPr bwMode="auto">
          <a:xfrm flipV="1">
            <a:off x="4499361" y="2959763"/>
            <a:ext cx="3082162" cy="0"/>
          </a:xfrm>
          <a:prstGeom prst="line">
            <a:avLst/>
          </a:prstGeom>
          <a:noFill/>
          <a:ln w="28575">
            <a:solidFill>
              <a:srgbClr val="FFCC00"/>
            </a:solidFill>
            <a:round/>
            <a:headEnd/>
            <a:tailEnd/>
          </a:ln>
        </p:spPr>
        <p:txBody>
          <a:bodyPr/>
          <a:lstStyle/>
          <a:p>
            <a:pPr defTabSz="344594">
              <a:defRPr/>
            </a:pPr>
            <a:endParaRPr lang="en-US" sz="1055" dirty="0">
              <a:solidFill>
                <a:srgbClr val="02367A"/>
              </a:solidFill>
              <a:latin typeface="Arial"/>
            </a:endParaRPr>
          </a:p>
        </p:txBody>
      </p:sp>
      <p:sp>
        <p:nvSpPr>
          <p:cNvPr id="22" name="Line 94">
            <a:extLst>
              <a:ext uri="{FF2B5EF4-FFF2-40B4-BE49-F238E27FC236}">
                <a16:creationId xmlns:a16="http://schemas.microsoft.com/office/drawing/2014/main" id="{C4CCD676-B337-47C0-BE2A-6EBC12B3519F}"/>
              </a:ext>
            </a:extLst>
          </p:cNvPr>
          <p:cNvSpPr>
            <a:spLocks noChangeShapeType="1"/>
          </p:cNvSpPr>
          <p:nvPr/>
        </p:nvSpPr>
        <p:spPr bwMode="auto">
          <a:xfrm flipV="1">
            <a:off x="7654048" y="2959763"/>
            <a:ext cx="1401606" cy="0"/>
          </a:xfrm>
          <a:prstGeom prst="line">
            <a:avLst/>
          </a:prstGeom>
          <a:noFill/>
          <a:ln w="28575">
            <a:solidFill>
              <a:srgbClr val="CC0000"/>
            </a:solidFill>
            <a:round/>
            <a:headEnd/>
            <a:tailEnd/>
          </a:ln>
        </p:spPr>
        <p:txBody>
          <a:bodyPr/>
          <a:lstStyle/>
          <a:p>
            <a:pPr defTabSz="344594">
              <a:defRPr/>
            </a:pPr>
            <a:endParaRPr lang="en-US" sz="1055" dirty="0">
              <a:solidFill>
                <a:srgbClr val="02367A"/>
              </a:solidFill>
              <a:latin typeface="Arial"/>
            </a:endParaRPr>
          </a:p>
        </p:txBody>
      </p:sp>
      <p:sp>
        <p:nvSpPr>
          <p:cNvPr id="23" name="Line 93">
            <a:extLst>
              <a:ext uri="{FF2B5EF4-FFF2-40B4-BE49-F238E27FC236}">
                <a16:creationId xmlns:a16="http://schemas.microsoft.com/office/drawing/2014/main" id="{F3103862-7460-4344-AC41-B14049DB041A}"/>
              </a:ext>
            </a:extLst>
          </p:cNvPr>
          <p:cNvSpPr>
            <a:spLocks noChangeShapeType="1"/>
          </p:cNvSpPr>
          <p:nvPr/>
        </p:nvSpPr>
        <p:spPr bwMode="auto">
          <a:xfrm flipV="1">
            <a:off x="4499361" y="2579880"/>
            <a:ext cx="413423" cy="0"/>
          </a:xfrm>
          <a:prstGeom prst="line">
            <a:avLst/>
          </a:prstGeom>
          <a:noFill/>
          <a:ln w="28575">
            <a:solidFill>
              <a:srgbClr val="FFCC00"/>
            </a:solidFill>
            <a:round/>
            <a:headEnd/>
            <a:tailEnd/>
          </a:ln>
        </p:spPr>
        <p:txBody>
          <a:bodyPr/>
          <a:lstStyle/>
          <a:p>
            <a:pPr defTabSz="344594">
              <a:defRPr/>
            </a:pPr>
            <a:endParaRPr lang="en-US" sz="791" dirty="0">
              <a:solidFill>
                <a:srgbClr val="02367A"/>
              </a:solidFill>
              <a:latin typeface="Arial"/>
            </a:endParaRPr>
          </a:p>
        </p:txBody>
      </p:sp>
      <p:sp>
        <p:nvSpPr>
          <p:cNvPr id="24" name="Line 94">
            <a:extLst>
              <a:ext uri="{FF2B5EF4-FFF2-40B4-BE49-F238E27FC236}">
                <a16:creationId xmlns:a16="http://schemas.microsoft.com/office/drawing/2014/main" id="{C0620294-8C07-436E-B292-663268067288}"/>
              </a:ext>
            </a:extLst>
          </p:cNvPr>
          <p:cNvSpPr>
            <a:spLocks noChangeShapeType="1"/>
          </p:cNvSpPr>
          <p:nvPr/>
        </p:nvSpPr>
        <p:spPr bwMode="auto">
          <a:xfrm flipV="1">
            <a:off x="4912784" y="2579880"/>
            <a:ext cx="1293413" cy="0"/>
          </a:xfrm>
          <a:prstGeom prst="line">
            <a:avLst/>
          </a:prstGeom>
          <a:noFill/>
          <a:ln w="28575">
            <a:solidFill>
              <a:srgbClr val="CC0000"/>
            </a:solidFill>
            <a:round/>
            <a:headEnd/>
            <a:tailEnd/>
          </a:ln>
        </p:spPr>
        <p:txBody>
          <a:bodyPr/>
          <a:lstStyle/>
          <a:p>
            <a:pPr defTabSz="344594">
              <a:defRPr/>
            </a:pPr>
            <a:endParaRPr lang="en-US" sz="1055" dirty="0">
              <a:solidFill>
                <a:srgbClr val="02367A"/>
              </a:solidFill>
              <a:latin typeface="Arial"/>
            </a:endParaRPr>
          </a:p>
        </p:txBody>
      </p:sp>
      <p:grpSp>
        <p:nvGrpSpPr>
          <p:cNvPr id="25" name="Group 27">
            <a:extLst>
              <a:ext uri="{FF2B5EF4-FFF2-40B4-BE49-F238E27FC236}">
                <a16:creationId xmlns:a16="http://schemas.microsoft.com/office/drawing/2014/main" id="{5E3FA455-2D66-4F1D-B861-0398EC9DBE87}"/>
              </a:ext>
            </a:extLst>
          </p:cNvPr>
          <p:cNvGrpSpPr>
            <a:grpSpLocks/>
          </p:cNvGrpSpPr>
          <p:nvPr/>
        </p:nvGrpSpPr>
        <p:grpSpPr bwMode="auto">
          <a:xfrm>
            <a:off x="4499362" y="4050198"/>
            <a:ext cx="4755367" cy="434303"/>
            <a:chOff x="1247" y="2901"/>
            <a:chExt cx="4179" cy="363"/>
          </a:xfrm>
        </p:grpSpPr>
        <p:sp>
          <p:nvSpPr>
            <p:cNvPr id="26" name="Text Box 28">
              <a:extLst>
                <a:ext uri="{FF2B5EF4-FFF2-40B4-BE49-F238E27FC236}">
                  <a16:creationId xmlns:a16="http://schemas.microsoft.com/office/drawing/2014/main" id="{54EF3CC0-6795-4A94-97D2-6AC0EEF0A263}"/>
                </a:ext>
              </a:extLst>
            </p:cNvPr>
            <p:cNvSpPr txBox="1">
              <a:spLocks noChangeArrowheads="1"/>
            </p:cNvSpPr>
            <p:nvPr/>
          </p:nvSpPr>
          <p:spPr bwMode="auto">
            <a:xfrm>
              <a:off x="1648" y="3085"/>
              <a:ext cx="361" cy="179"/>
            </a:xfrm>
            <a:prstGeom prst="rect">
              <a:avLst/>
            </a:prstGeom>
            <a:noFill/>
            <a:ln w="9525">
              <a:noFill/>
              <a:miter lim="800000"/>
              <a:headEnd/>
              <a:tailEnd/>
            </a:ln>
          </p:spPr>
          <p:txBody>
            <a:bodyPr>
              <a:spAutoFit/>
            </a:bodyPr>
            <a:lstStyle/>
            <a:p>
              <a:pPr defTabSz="344594">
                <a:defRPr/>
              </a:pPr>
              <a:r>
                <a:rPr lang="en-GB" sz="791" dirty="0">
                  <a:solidFill>
                    <a:srgbClr val="000408"/>
                  </a:solidFill>
                  <a:latin typeface="Arial" charset="0"/>
                  <a:cs typeface="Arial" charset="0"/>
                </a:rPr>
                <a:t>2019</a:t>
              </a:r>
            </a:p>
          </p:txBody>
        </p:sp>
        <p:sp>
          <p:nvSpPr>
            <p:cNvPr id="27" name="Line 29">
              <a:extLst>
                <a:ext uri="{FF2B5EF4-FFF2-40B4-BE49-F238E27FC236}">
                  <a16:creationId xmlns:a16="http://schemas.microsoft.com/office/drawing/2014/main" id="{839DA538-6930-4DA5-88F6-BDCE19F631A1}"/>
                </a:ext>
              </a:extLst>
            </p:cNvPr>
            <p:cNvSpPr>
              <a:spLocks noChangeShapeType="1"/>
            </p:cNvSpPr>
            <p:nvPr/>
          </p:nvSpPr>
          <p:spPr bwMode="auto">
            <a:xfrm>
              <a:off x="1247" y="2994"/>
              <a:ext cx="1043" cy="0"/>
            </a:xfrm>
            <a:prstGeom prst="line">
              <a:avLst/>
            </a:prstGeom>
            <a:noFill/>
            <a:ln w="9525">
              <a:solidFill>
                <a:schemeClr val="tx1"/>
              </a:solidFill>
              <a:round/>
              <a:headEnd/>
              <a:tailEnd/>
            </a:ln>
          </p:spPr>
          <p:txBody>
            <a:bodyPr/>
            <a:lstStyle/>
            <a:p>
              <a:pPr defTabSz="344594">
                <a:defRPr/>
              </a:pPr>
              <a:endParaRPr lang="en-US" sz="1055" dirty="0">
                <a:solidFill>
                  <a:srgbClr val="000408"/>
                </a:solidFill>
                <a:latin typeface="Arial"/>
              </a:endParaRPr>
            </a:p>
          </p:txBody>
        </p:sp>
        <p:sp>
          <p:nvSpPr>
            <p:cNvPr id="28" name="Line 30">
              <a:extLst>
                <a:ext uri="{FF2B5EF4-FFF2-40B4-BE49-F238E27FC236}">
                  <a16:creationId xmlns:a16="http://schemas.microsoft.com/office/drawing/2014/main" id="{EB9DBDAF-B116-4769-8823-1BA3391004B7}"/>
                </a:ext>
              </a:extLst>
            </p:cNvPr>
            <p:cNvSpPr>
              <a:spLocks noChangeShapeType="1"/>
            </p:cNvSpPr>
            <p:nvPr/>
          </p:nvSpPr>
          <p:spPr bwMode="auto">
            <a:xfrm>
              <a:off x="1769" y="2949"/>
              <a:ext cx="0" cy="90"/>
            </a:xfrm>
            <a:prstGeom prst="line">
              <a:avLst/>
            </a:prstGeom>
            <a:noFill/>
            <a:ln w="9525">
              <a:solidFill>
                <a:schemeClr val="tx1"/>
              </a:solidFill>
              <a:round/>
              <a:headEnd/>
              <a:tailEnd/>
            </a:ln>
          </p:spPr>
          <p:txBody>
            <a:bodyPr/>
            <a:lstStyle/>
            <a:p>
              <a:pPr defTabSz="344594">
                <a:defRPr/>
              </a:pPr>
              <a:endParaRPr lang="en-US" sz="1055" dirty="0">
                <a:solidFill>
                  <a:srgbClr val="000408"/>
                </a:solidFill>
                <a:latin typeface="Arial"/>
              </a:endParaRPr>
            </a:p>
          </p:txBody>
        </p:sp>
        <p:sp>
          <p:nvSpPr>
            <p:cNvPr id="29" name="Line 31">
              <a:extLst>
                <a:ext uri="{FF2B5EF4-FFF2-40B4-BE49-F238E27FC236}">
                  <a16:creationId xmlns:a16="http://schemas.microsoft.com/office/drawing/2014/main" id="{501C4459-886B-4090-8300-93E348E02A5D}"/>
                </a:ext>
              </a:extLst>
            </p:cNvPr>
            <p:cNvSpPr>
              <a:spLocks noChangeShapeType="1"/>
            </p:cNvSpPr>
            <p:nvPr/>
          </p:nvSpPr>
          <p:spPr bwMode="auto">
            <a:xfrm>
              <a:off x="1508" y="2949"/>
              <a:ext cx="0" cy="90"/>
            </a:xfrm>
            <a:prstGeom prst="line">
              <a:avLst/>
            </a:prstGeom>
            <a:noFill/>
            <a:ln w="9525">
              <a:solidFill>
                <a:schemeClr val="tx1"/>
              </a:solidFill>
              <a:round/>
              <a:headEnd/>
              <a:tailEnd/>
            </a:ln>
          </p:spPr>
          <p:txBody>
            <a:bodyPr/>
            <a:lstStyle/>
            <a:p>
              <a:pPr defTabSz="344594">
                <a:defRPr/>
              </a:pPr>
              <a:endParaRPr lang="en-US" sz="1055" dirty="0">
                <a:solidFill>
                  <a:srgbClr val="000408"/>
                </a:solidFill>
                <a:latin typeface="Arial"/>
              </a:endParaRPr>
            </a:p>
          </p:txBody>
        </p:sp>
        <p:sp>
          <p:nvSpPr>
            <p:cNvPr id="30" name="Line 32">
              <a:extLst>
                <a:ext uri="{FF2B5EF4-FFF2-40B4-BE49-F238E27FC236}">
                  <a16:creationId xmlns:a16="http://schemas.microsoft.com/office/drawing/2014/main" id="{46B141D7-760B-4789-B653-8431E7192988}"/>
                </a:ext>
              </a:extLst>
            </p:cNvPr>
            <p:cNvSpPr>
              <a:spLocks noChangeShapeType="1"/>
            </p:cNvSpPr>
            <p:nvPr/>
          </p:nvSpPr>
          <p:spPr bwMode="auto">
            <a:xfrm>
              <a:off x="2029" y="2949"/>
              <a:ext cx="0" cy="90"/>
            </a:xfrm>
            <a:prstGeom prst="line">
              <a:avLst/>
            </a:prstGeom>
            <a:noFill/>
            <a:ln w="9525">
              <a:solidFill>
                <a:schemeClr val="tx1"/>
              </a:solidFill>
              <a:round/>
              <a:headEnd/>
              <a:tailEnd/>
            </a:ln>
          </p:spPr>
          <p:txBody>
            <a:bodyPr/>
            <a:lstStyle/>
            <a:p>
              <a:pPr defTabSz="344594">
                <a:defRPr/>
              </a:pPr>
              <a:endParaRPr lang="en-US" sz="1055" dirty="0">
                <a:solidFill>
                  <a:srgbClr val="000408"/>
                </a:solidFill>
                <a:latin typeface="Arial"/>
              </a:endParaRPr>
            </a:p>
          </p:txBody>
        </p:sp>
        <p:sp>
          <p:nvSpPr>
            <p:cNvPr id="31" name="Text Box 33">
              <a:extLst>
                <a:ext uri="{FF2B5EF4-FFF2-40B4-BE49-F238E27FC236}">
                  <a16:creationId xmlns:a16="http://schemas.microsoft.com/office/drawing/2014/main" id="{9D0A31B7-B8A1-45C5-8B3D-FC9D3E184298}"/>
                </a:ext>
              </a:extLst>
            </p:cNvPr>
            <p:cNvSpPr txBox="1">
              <a:spLocks noChangeArrowheads="1"/>
            </p:cNvSpPr>
            <p:nvPr/>
          </p:nvSpPr>
          <p:spPr bwMode="auto">
            <a:xfrm>
              <a:off x="1297" y="2994"/>
              <a:ext cx="213" cy="193"/>
            </a:xfrm>
            <a:prstGeom prst="rect">
              <a:avLst/>
            </a:prstGeom>
            <a:noFill/>
            <a:ln w="9525">
              <a:noFill/>
              <a:miter lim="800000"/>
              <a:headEnd/>
              <a:tailEnd/>
            </a:ln>
          </p:spPr>
          <p:txBody>
            <a:bodyPr>
              <a:spAutoFit/>
            </a:bodyPr>
            <a:lstStyle/>
            <a:p>
              <a:pPr defTabSz="344594">
                <a:defRPr/>
              </a:pPr>
              <a:r>
                <a:rPr lang="en-GB" sz="452" dirty="0">
                  <a:solidFill>
                    <a:srgbClr val="000408"/>
                  </a:solidFill>
                  <a:latin typeface="Arial" charset="0"/>
                  <a:cs typeface="Arial" charset="0"/>
                </a:rPr>
                <a:t>Q1</a:t>
              </a:r>
            </a:p>
          </p:txBody>
        </p:sp>
        <p:sp>
          <p:nvSpPr>
            <p:cNvPr id="32" name="Text Box 34">
              <a:extLst>
                <a:ext uri="{FF2B5EF4-FFF2-40B4-BE49-F238E27FC236}">
                  <a16:creationId xmlns:a16="http://schemas.microsoft.com/office/drawing/2014/main" id="{694C1582-FDF3-4B5E-AF0C-999888C8D3B2}"/>
                </a:ext>
              </a:extLst>
            </p:cNvPr>
            <p:cNvSpPr txBox="1">
              <a:spLocks noChangeArrowheads="1"/>
            </p:cNvSpPr>
            <p:nvPr/>
          </p:nvSpPr>
          <p:spPr bwMode="auto">
            <a:xfrm>
              <a:off x="1568" y="2994"/>
              <a:ext cx="213" cy="193"/>
            </a:xfrm>
            <a:prstGeom prst="rect">
              <a:avLst/>
            </a:prstGeom>
            <a:noFill/>
            <a:ln w="9525">
              <a:noFill/>
              <a:miter lim="800000"/>
              <a:headEnd/>
              <a:tailEnd/>
            </a:ln>
          </p:spPr>
          <p:txBody>
            <a:bodyPr>
              <a:spAutoFit/>
            </a:bodyPr>
            <a:lstStyle/>
            <a:p>
              <a:pPr defTabSz="344594">
                <a:defRPr/>
              </a:pPr>
              <a:r>
                <a:rPr lang="en-GB" sz="452" dirty="0">
                  <a:solidFill>
                    <a:srgbClr val="000408"/>
                  </a:solidFill>
                  <a:latin typeface="Arial" charset="0"/>
                  <a:cs typeface="Arial" charset="0"/>
                </a:rPr>
                <a:t>Q2</a:t>
              </a:r>
            </a:p>
          </p:txBody>
        </p:sp>
        <p:sp>
          <p:nvSpPr>
            <p:cNvPr id="33" name="Text Box 35">
              <a:extLst>
                <a:ext uri="{FF2B5EF4-FFF2-40B4-BE49-F238E27FC236}">
                  <a16:creationId xmlns:a16="http://schemas.microsoft.com/office/drawing/2014/main" id="{DCCE3CEF-3A04-472B-890E-4F7D115FB602}"/>
                </a:ext>
              </a:extLst>
            </p:cNvPr>
            <p:cNvSpPr txBox="1">
              <a:spLocks noChangeArrowheads="1"/>
            </p:cNvSpPr>
            <p:nvPr/>
          </p:nvSpPr>
          <p:spPr bwMode="auto">
            <a:xfrm>
              <a:off x="1809" y="2994"/>
              <a:ext cx="212" cy="193"/>
            </a:xfrm>
            <a:prstGeom prst="rect">
              <a:avLst/>
            </a:prstGeom>
            <a:noFill/>
            <a:ln w="9525">
              <a:noFill/>
              <a:miter lim="800000"/>
              <a:headEnd/>
              <a:tailEnd/>
            </a:ln>
          </p:spPr>
          <p:txBody>
            <a:bodyPr>
              <a:spAutoFit/>
            </a:bodyPr>
            <a:lstStyle/>
            <a:p>
              <a:pPr defTabSz="344594">
                <a:defRPr/>
              </a:pPr>
              <a:r>
                <a:rPr lang="en-GB" sz="452" dirty="0">
                  <a:solidFill>
                    <a:srgbClr val="000408"/>
                  </a:solidFill>
                  <a:latin typeface="Arial" charset="0"/>
                  <a:cs typeface="Arial" charset="0"/>
                </a:rPr>
                <a:t>Q3</a:t>
              </a:r>
            </a:p>
          </p:txBody>
        </p:sp>
        <p:sp>
          <p:nvSpPr>
            <p:cNvPr id="34" name="Text Box 36">
              <a:extLst>
                <a:ext uri="{FF2B5EF4-FFF2-40B4-BE49-F238E27FC236}">
                  <a16:creationId xmlns:a16="http://schemas.microsoft.com/office/drawing/2014/main" id="{F580D414-782F-4DF9-AFC3-C7BEEBD582AA}"/>
                </a:ext>
              </a:extLst>
            </p:cNvPr>
            <p:cNvSpPr txBox="1">
              <a:spLocks noChangeArrowheads="1"/>
            </p:cNvSpPr>
            <p:nvPr/>
          </p:nvSpPr>
          <p:spPr bwMode="auto">
            <a:xfrm>
              <a:off x="2065" y="2994"/>
              <a:ext cx="213" cy="193"/>
            </a:xfrm>
            <a:prstGeom prst="rect">
              <a:avLst/>
            </a:prstGeom>
            <a:noFill/>
            <a:ln w="9525">
              <a:noFill/>
              <a:miter lim="800000"/>
              <a:headEnd/>
              <a:tailEnd/>
            </a:ln>
          </p:spPr>
          <p:txBody>
            <a:bodyPr>
              <a:spAutoFit/>
            </a:bodyPr>
            <a:lstStyle/>
            <a:p>
              <a:pPr defTabSz="344594">
                <a:defRPr/>
              </a:pPr>
              <a:r>
                <a:rPr lang="en-GB" sz="452" dirty="0">
                  <a:solidFill>
                    <a:srgbClr val="000408"/>
                  </a:solidFill>
                  <a:latin typeface="Arial" charset="0"/>
                  <a:cs typeface="Arial" charset="0"/>
                </a:rPr>
                <a:t>Q4</a:t>
              </a:r>
            </a:p>
          </p:txBody>
        </p:sp>
        <p:sp>
          <p:nvSpPr>
            <p:cNvPr id="35" name="Text Box 37">
              <a:extLst>
                <a:ext uri="{FF2B5EF4-FFF2-40B4-BE49-F238E27FC236}">
                  <a16:creationId xmlns:a16="http://schemas.microsoft.com/office/drawing/2014/main" id="{E6236511-EE8F-478F-8F41-86650C71E834}"/>
                </a:ext>
              </a:extLst>
            </p:cNvPr>
            <p:cNvSpPr txBox="1">
              <a:spLocks noChangeArrowheads="1"/>
            </p:cNvSpPr>
            <p:nvPr/>
          </p:nvSpPr>
          <p:spPr bwMode="auto">
            <a:xfrm>
              <a:off x="2691" y="3085"/>
              <a:ext cx="361" cy="179"/>
            </a:xfrm>
            <a:prstGeom prst="rect">
              <a:avLst/>
            </a:prstGeom>
            <a:noFill/>
            <a:ln w="9525">
              <a:noFill/>
              <a:miter lim="800000"/>
              <a:headEnd/>
              <a:tailEnd/>
            </a:ln>
          </p:spPr>
          <p:txBody>
            <a:bodyPr>
              <a:spAutoFit/>
            </a:bodyPr>
            <a:lstStyle/>
            <a:p>
              <a:pPr defTabSz="344594">
                <a:defRPr/>
              </a:pPr>
              <a:r>
                <a:rPr lang="en-GB" sz="791" dirty="0">
                  <a:solidFill>
                    <a:srgbClr val="000408"/>
                  </a:solidFill>
                  <a:latin typeface="Arial" charset="0"/>
                  <a:cs typeface="Arial" charset="0"/>
                </a:rPr>
                <a:t>2020</a:t>
              </a:r>
            </a:p>
          </p:txBody>
        </p:sp>
        <p:sp>
          <p:nvSpPr>
            <p:cNvPr id="36" name="Line 38">
              <a:extLst>
                <a:ext uri="{FF2B5EF4-FFF2-40B4-BE49-F238E27FC236}">
                  <a16:creationId xmlns:a16="http://schemas.microsoft.com/office/drawing/2014/main" id="{CAADA989-7775-4B62-BFC2-824DF17C7DF8}"/>
                </a:ext>
              </a:extLst>
            </p:cNvPr>
            <p:cNvSpPr>
              <a:spLocks noChangeShapeType="1"/>
            </p:cNvSpPr>
            <p:nvPr/>
          </p:nvSpPr>
          <p:spPr bwMode="auto">
            <a:xfrm>
              <a:off x="2290" y="2994"/>
              <a:ext cx="1043" cy="0"/>
            </a:xfrm>
            <a:prstGeom prst="line">
              <a:avLst/>
            </a:prstGeom>
            <a:noFill/>
            <a:ln w="9525">
              <a:solidFill>
                <a:schemeClr val="tx1"/>
              </a:solidFill>
              <a:round/>
              <a:headEnd/>
              <a:tailEnd/>
            </a:ln>
          </p:spPr>
          <p:txBody>
            <a:bodyPr/>
            <a:lstStyle/>
            <a:p>
              <a:pPr defTabSz="344594">
                <a:defRPr/>
              </a:pPr>
              <a:endParaRPr lang="en-US" sz="1055" dirty="0">
                <a:solidFill>
                  <a:srgbClr val="000408"/>
                </a:solidFill>
                <a:latin typeface="Arial"/>
              </a:endParaRPr>
            </a:p>
          </p:txBody>
        </p:sp>
        <p:sp>
          <p:nvSpPr>
            <p:cNvPr id="37" name="Line 39">
              <a:extLst>
                <a:ext uri="{FF2B5EF4-FFF2-40B4-BE49-F238E27FC236}">
                  <a16:creationId xmlns:a16="http://schemas.microsoft.com/office/drawing/2014/main" id="{6F8A3E56-8802-4DCC-8EC0-DEC356465871}"/>
                </a:ext>
              </a:extLst>
            </p:cNvPr>
            <p:cNvSpPr>
              <a:spLocks noChangeShapeType="1"/>
            </p:cNvSpPr>
            <p:nvPr/>
          </p:nvSpPr>
          <p:spPr bwMode="auto">
            <a:xfrm>
              <a:off x="2812" y="2949"/>
              <a:ext cx="0" cy="90"/>
            </a:xfrm>
            <a:prstGeom prst="line">
              <a:avLst/>
            </a:prstGeom>
            <a:noFill/>
            <a:ln w="9525">
              <a:solidFill>
                <a:schemeClr val="tx1"/>
              </a:solidFill>
              <a:round/>
              <a:headEnd/>
              <a:tailEnd/>
            </a:ln>
          </p:spPr>
          <p:txBody>
            <a:bodyPr/>
            <a:lstStyle/>
            <a:p>
              <a:pPr defTabSz="344594">
                <a:defRPr/>
              </a:pPr>
              <a:endParaRPr lang="en-US" sz="1055" dirty="0">
                <a:solidFill>
                  <a:srgbClr val="000408"/>
                </a:solidFill>
                <a:latin typeface="Arial"/>
              </a:endParaRPr>
            </a:p>
          </p:txBody>
        </p:sp>
        <p:sp>
          <p:nvSpPr>
            <p:cNvPr id="38" name="Line 40">
              <a:extLst>
                <a:ext uri="{FF2B5EF4-FFF2-40B4-BE49-F238E27FC236}">
                  <a16:creationId xmlns:a16="http://schemas.microsoft.com/office/drawing/2014/main" id="{16242CC6-D94B-408D-A9BA-FB1A92F12377}"/>
                </a:ext>
              </a:extLst>
            </p:cNvPr>
            <p:cNvSpPr>
              <a:spLocks noChangeShapeType="1"/>
            </p:cNvSpPr>
            <p:nvPr/>
          </p:nvSpPr>
          <p:spPr bwMode="auto">
            <a:xfrm>
              <a:off x="2551" y="2949"/>
              <a:ext cx="0" cy="90"/>
            </a:xfrm>
            <a:prstGeom prst="line">
              <a:avLst/>
            </a:prstGeom>
            <a:noFill/>
            <a:ln w="9525">
              <a:solidFill>
                <a:schemeClr val="tx1"/>
              </a:solidFill>
              <a:round/>
              <a:headEnd/>
              <a:tailEnd/>
            </a:ln>
          </p:spPr>
          <p:txBody>
            <a:bodyPr/>
            <a:lstStyle/>
            <a:p>
              <a:pPr defTabSz="344594">
                <a:defRPr/>
              </a:pPr>
              <a:endParaRPr lang="en-US" sz="1055" dirty="0">
                <a:solidFill>
                  <a:srgbClr val="000408"/>
                </a:solidFill>
                <a:latin typeface="Arial"/>
              </a:endParaRPr>
            </a:p>
          </p:txBody>
        </p:sp>
        <p:sp>
          <p:nvSpPr>
            <p:cNvPr id="39" name="Line 41">
              <a:extLst>
                <a:ext uri="{FF2B5EF4-FFF2-40B4-BE49-F238E27FC236}">
                  <a16:creationId xmlns:a16="http://schemas.microsoft.com/office/drawing/2014/main" id="{B0BD05B2-B970-4414-BF8C-E54FE85DDAF5}"/>
                </a:ext>
              </a:extLst>
            </p:cNvPr>
            <p:cNvSpPr>
              <a:spLocks noChangeShapeType="1"/>
            </p:cNvSpPr>
            <p:nvPr/>
          </p:nvSpPr>
          <p:spPr bwMode="auto">
            <a:xfrm>
              <a:off x="3072" y="2949"/>
              <a:ext cx="0" cy="90"/>
            </a:xfrm>
            <a:prstGeom prst="line">
              <a:avLst/>
            </a:prstGeom>
            <a:noFill/>
            <a:ln w="9525">
              <a:solidFill>
                <a:schemeClr val="tx1"/>
              </a:solidFill>
              <a:round/>
              <a:headEnd/>
              <a:tailEnd/>
            </a:ln>
          </p:spPr>
          <p:txBody>
            <a:bodyPr/>
            <a:lstStyle/>
            <a:p>
              <a:pPr defTabSz="344594">
                <a:defRPr/>
              </a:pPr>
              <a:endParaRPr lang="en-US" sz="1055" dirty="0">
                <a:solidFill>
                  <a:srgbClr val="000408"/>
                </a:solidFill>
                <a:latin typeface="Arial"/>
              </a:endParaRPr>
            </a:p>
          </p:txBody>
        </p:sp>
        <p:sp>
          <p:nvSpPr>
            <p:cNvPr id="40" name="Text Box 42">
              <a:extLst>
                <a:ext uri="{FF2B5EF4-FFF2-40B4-BE49-F238E27FC236}">
                  <a16:creationId xmlns:a16="http://schemas.microsoft.com/office/drawing/2014/main" id="{217791C1-F039-490E-A91F-612A176C609B}"/>
                </a:ext>
              </a:extLst>
            </p:cNvPr>
            <p:cNvSpPr txBox="1">
              <a:spLocks noChangeArrowheads="1"/>
            </p:cNvSpPr>
            <p:nvPr/>
          </p:nvSpPr>
          <p:spPr bwMode="auto">
            <a:xfrm>
              <a:off x="2340" y="2994"/>
              <a:ext cx="213" cy="193"/>
            </a:xfrm>
            <a:prstGeom prst="rect">
              <a:avLst/>
            </a:prstGeom>
            <a:noFill/>
            <a:ln w="9525">
              <a:noFill/>
              <a:miter lim="800000"/>
              <a:headEnd/>
              <a:tailEnd/>
            </a:ln>
          </p:spPr>
          <p:txBody>
            <a:bodyPr>
              <a:spAutoFit/>
            </a:bodyPr>
            <a:lstStyle/>
            <a:p>
              <a:pPr defTabSz="344594">
                <a:defRPr/>
              </a:pPr>
              <a:r>
                <a:rPr lang="en-GB" sz="452" dirty="0">
                  <a:solidFill>
                    <a:srgbClr val="000408"/>
                  </a:solidFill>
                  <a:latin typeface="Arial" charset="0"/>
                  <a:cs typeface="Arial" charset="0"/>
                </a:rPr>
                <a:t>Q1</a:t>
              </a:r>
            </a:p>
          </p:txBody>
        </p:sp>
        <p:sp>
          <p:nvSpPr>
            <p:cNvPr id="41" name="Text Box 43">
              <a:extLst>
                <a:ext uri="{FF2B5EF4-FFF2-40B4-BE49-F238E27FC236}">
                  <a16:creationId xmlns:a16="http://schemas.microsoft.com/office/drawing/2014/main" id="{94C5DDE8-C72A-46FB-97B6-89FBE365F348}"/>
                </a:ext>
              </a:extLst>
            </p:cNvPr>
            <p:cNvSpPr txBox="1">
              <a:spLocks noChangeArrowheads="1"/>
            </p:cNvSpPr>
            <p:nvPr/>
          </p:nvSpPr>
          <p:spPr bwMode="auto">
            <a:xfrm>
              <a:off x="2611" y="2994"/>
              <a:ext cx="213" cy="193"/>
            </a:xfrm>
            <a:prstGeom prst="rect">
              <a:avLst/>
            </a:prstGeom>
            <a:noFill/>
            <a:ln w="9525">
              <a:noFill/>
              <a:miter lim="800000"/>
              <a:headEnd/>
              <a:tailEnd/>
            </a:ln>
          </p:spPr>
          <p:txBody>
            <a:bodyPr>
              <a:spAutoFit/>
            </a:bodyPr>
            <a:lstStyle/>
            <a:p>
              <a:pPr defTabSz="344594">
                <a:defRPr/>
              </a:pPr>
              <a:r>
                <a:rPr lang="en-GB" sz="452" dirty="0">
                  <a:solidFill>
                    <a:srgbClr val="000408"/>
                  </a:solidFill>
                  <a:latin typeface="Arial" charset="0"/>
                  <a:cs typeface="Arial" charset="0"/>
                </a:rPr>
                <a:t>Q2</a:t>
              </a:r>
            </a:p>
          </p:txBody>
        </p:sp>
        <p:sp>
          <p:nvSpPr>
            <p:cNvPr id="42" name="Text Box 44">
              <a:extLst>
                <a:ext uri="{FF2B5EF4-FFF2-40B4-BE49-F238E27FC236}">
                  <a16:creationId xmlns:a16="http://schemas.microsoft.com/office/drawing/2014/main" id="{B4A76BA3-C3D9-436F-BEE6-BA3617F2DA6B}"/>
                </a:ext>
              </a:extLst>
            </p:cNvPr>
            <p:cNvSpPr txBox="1">
              <a:spLocks noChangeArrowheads="1"/>
            </p:cNvSpPr>
            <p:nvPr/>
          </p:nvSpPr>
          <p:spPr bwMode="auto">
            <a:xfrm>
              <a:off x="2852" y="2994"/>
              <a:ext cx="212" cy="193"/>
            </a:xfrm>
            <a:prstGeom prst="rect">
              <a:avLst/>
            </a:prstGeom>
            <a:noFill/>
            <a:ln w="9525">
              <a:noFill/>
              <a:miter lim="800000"/>
              <a:headEnd/>
              <a:tailEnd/>
            </a:ln>
          </p:spPr>
          <p:txBody>
            <a:bodyPr>
              <a:spAutoFit/>
            </a:bodyPr>
            <a:lstStyle/>
            <a:p>
              <a:pPr defTabSz="344594">
                <a:defRPr/>
              </a:pPr>
              <a:r>
                <a:rPr lang="en-GB" sz="452" dirty="0">
                  <a:solidFill>
                    <a:srgbClr val="000408"/>
                  </a:solidFill>
                  <a:latin typeface="Arial" charset="0"/>
                  <a:cs typeface="Arial" charset="0"/>
                </a:rPr>
                <a:t>Q3</a:t>
              </a:r>
            </a:p>
          </p:txBody>
        </p:sp>
        <p:sp>
          <p:nvSpPr>
            <p:cNvPr id="43" name="Text Box 45">
              <a:extLst>
                <a:ext uri="{FF2B5EF4-FFF2-40B4-BE49-F238E27FC236}">
                  <a16:creationId xmlns:a16="http://schemas.microsoft.com/office/drawing/2014/main" id="{B7E98254-824A-4804-B9A7-9D2DA12851C2}"/>
                </a:ext>
              </a:extLst>
            </p:cNvPr>
            <p:cNvSpPr txBox="1">
              <a:spLocks noChangeArrowheads="1"/>
            </p:cNvSpPr>
            <p:nvPr/>
          </p:nvSpPr>
          <p:spPr bwMode="auto">
            <a:xfrm>
              <a:off x="3108" y="2994"/>
              <a:ext cx="213" cy="193"/>
            </a:xfrm>
            <a:prstGeom prst="rect">
              <a:avLst/>
            </a:prstGeom>
            <a:noFill/>
            <a:ln w="9525">
              <a:noFill/>
              <a:miter lim="800000"/>
              <a:headEnd/>
              <a:tailEnd/>
            </a:ln>
          </p:spPr>
          <p:txBody>
            <a:bodyPr>
              <a:spAutoFit/>
            </a:bodyPr>
            <a:lstStyle/>
            <a:p>
              <a:pPr defTabSz="344594">
                <a:defRPr/>
              </a:pPr>
              <a:r>
                <a:rPr lang="en-GB" sz="452" dirty="0">
                  <a:solidFill>
                    <a:srgbClr val="000408"/>
                  </a:solidFill>
                  <a:latin typeface="Arial" charset="0"/>
                  <a:cs typeface="Arial" charset="0"/>
                </a:rPr>
                <a:t>Q4</a:t>
              </a:r>
            </a:p>
          </p:txBody>
        </p:sp>
        <p:sp>
          <p:nvSpPr>
            <p:cNvPr id="44" name="Text Box 46">
              <a:extLst>
                <a:ext uri="{FF2B5EF4-FFF2-40B4-BE49-F238E27FC236}">
                  <a16:creationId xmlns:a16="http://schemas.microsoft.com/office/drawing/2014/main" id="{1472E6CE-4C91-4B76-BDCC-3D275B82B7DB}"/>
                </a:ext>
              </a:extLst>
            </p:cNvPr>
            <p:cNvSpPr txBox="1">
              <a:spLocks noChangeArrowheads="1"/>
            </p:cNvSpPr>
            <p:nvPr/>
          </p:nvSpPr>
          <p:spPr bwMode="auto">
            <a:xfrm>
              <a:off x="3734" y="3085"/>
              <a:ext cx="361" cy="179"/>
            </a:xfrm>
            <a:prstGeom prst="rect">
              <a:avLst/>
            </a:prstGeom>
            <a:noFill/>
            <a:ln w="9525">
              <a:noFill/>
              <a:miter lim="800000"/>
              <a:headEnd/>
              <a:tailEnd/>
            </a:ln>
          </p:spPr>
          <p:txBody>
            <a:bodyPr>
              <a:spAutoFit/>
            </a:bodyPr>
            <a:lstStyle/>
            <a:p>
              <a:pPr defTabSz="344594">
                <a:defRPr/>
              </a:pPr>
              <a:r>
                <a:rPr lang="en-GB" sz="791" dirty="0">
                  <a:solidFill>
                    <a:srgbClr val="000408"/>
                  </a:solidFill>
                  <a:latin typeface="Arial" charset="0"/>
                  <a:cs typeface="Arial" charset="0"/>
                </a:rPr>
                <a:t>2021</a:t>
              </a:r>
            </a:p>
          </p:txBody>
        </p:sp>
        <p:sp>
          <p:nvSpPr>
            <p:cNvPr id="45" name="Line 47">
              <a:extLst>
                <a:ext uri="{FF2B5EF4-FFF2-40B4-BE49-F238E27FC236}">
                  <a16:creationId xmlns:a16="http://schemas.microsoft.com/office/drawing/2014/main" id="{9EBA45FB-40D4-4A24-B624-C71F14BAB5F3}"/>
                </a:ext>
              </a:extLst>
            </p:cNvPr>
            <p:cNvSpPr>
              <a:spLocks noChangeShapeType="1"/>
            </p:cNvSpPr>
            <p:nvPr/>
          </p:nvSpPr>
          <p:spPr bwMode="auto">
            <a:xfrm>
              <a:off x="3333" y="2994"/>
              <a:ext cx="1043" cy="0"/>
            </a:xfrm>
            <a:prstGeom prst="line">
              <a:avLst/>
            </a:prstGeom>
            <a:noFill/>
            <a:ln w="9525">
              <a:solidFill>
                <a:schemeClr val="tx1"/>
              </a:solidFill>
              <a:round/>
              <a:headEnd/>
              <a:tailEnd/>
            </a:ln>
          </p:spPr>
          <p:txBody>
            <a:bodyPr/>
            <a:lstStyle/>
            <a:p>
              <a:pPr defTabSz="344594">
                <a:defRPr/>
              </a:pPr>
              <a:endParaRPr lang="en-US" sz="1055" dirty="0">
                <a:solidFill>
                  <a:srgbClr val="000408"/>
                </a:solidFill>
                <a:latin typeface="Arial"/>
              </a:endParaRPr>
            </a:p>
          </p:txBody>
        </p:sp>
        <p:sp>
          <p:nvSpPr>
            <p:cNvPr id="46" name="Line 48">
              <a:extLst>
                <a:ext uri="{FF2B5EF4-FFF2-40B4-BE49-F238E27FC236}">
                  <a16:creationId xmlns:a16="http://schemas.microsoft.com/office/drawing/2014/main" id="{75580B11-6DA9-4572-9E1A-BC88AE5E95C6}"/>
                </a:ext>
              </a:extLst>
            </p:cNvPr>
            <p:cNvSpPr>
              <a:spLocks noChangeShapeType="1"/>
            </p:cNvSpPr>
            <p:nvPr/>
          </p:nvSpPr>
          <p:spPr bwMode="auto">
            <a:xfrm>
              <a:off x="3855" y="2949"/>
              <a:ext cx="0" cy="90"/>
            </a:xfrm>
            <a:prstGeom prst="line">
              <a:avLst/>
            </a:prstGeom>
            <a:noFill/>
            <a:ln w="9525">
              <a:solidFill>
                <a:schemeClr val="tx1"/>
              </a:solidFill>
              <a:round/>
              <a:headEnd/>
              <a:tailEnd/>
            </a:ln>
          </p:spPr>
          <p:txBody>
            <a:bodyPr/>
            <a:lstStyle/>
            <a:p>
              <a:pPr defTabSz="344594">
                <a:defRPr/>
              </a:pPr>
              <a:endParaRPr lang="en-US" sz="1055" dirty="0">
                <a:solidFill>
                  <a:srgbClr val="000408"/>
                </a:solidFill>
                <a:latin typeface="Arial"/>
              </a:endParaRPr>
            </a:p>
          </p:txBody>
        </p:sp>
        <p:sp>
          <p:nvSpPr>
            <p:cNvPr id="47" name="Line 49">
              <a:extLst>
                <a:ext uri="{FF2B5EF4-FFF2-40B4-BE49-F238E27FC236}">
                  <a16:creationId xmlns:a16="http://schemas.microsoft.com/office/drawing/2014/main" id="{74547B0A-933A-4A9E-99DD-EC44112C45AE}"/>
                </a:ext>
              </a:extLst>
            </p:cNvPr>
            <p:cNvSpPr>
              <a:spLocks noChangeShapeType="1"/>
            </p:cNvSpPr>
            <p:nvPr/>
          </p:nvSpPr>
          <p:spPr bwMode="auto">
            <a:xfrm>
              <a:off x="3594" y="2949"/>
              <a:ext cx="0" cy="90"/>
            </a:xfrm>
            <a:prstGeom prst="line">
              <a:avLst/>
            </a:prstGeom>
            <a:noFill/>
            <a:ln w="9525">
              <a:solidFill>
                <a:schemeClr val="tx1"/>
              </a:solidFill>
              <a:round/>
              <a:headEnd/>
              <a:tailEnd/>
            </a:ln>
          </p:spPr>
          <p:txBody>
            <a:bodyPr/>
            <a:lstStyle/>
            <a:p>
              <a:pPr defTabSz="344594">
                <a:defRPr/>
              </a:pPr>
              <a:endParaRPr lang="en-US" sz="1055" dirty="0">
                <a:solidFill>
                  <a:srgbClr val="000408"/>
                </a:solidFill>
                <a:latin typeface="Arial"/>
              </a:endParaRPr>
            </a:p>
          </p:txBody>
        </p:sp>
        <p:sp>
          <p:nvSpPr>
            <p:cNvPr id="48" name="Line 50">
              <a:extLst>
                <a:ext uri="{FF2B5EF4-FFF2-40B4-BE49-F238E27FC236}">
                  <a16:creationId xmlns:a16="http://schemas.microsoft.com/office/drawing/2014/main" id="{F2523233-E4C4-4D58-9512-6539B2AEFDA5}"/>
                </a:ext>
              </a:extLst>
            </p:cNvPr>
            <p:cNvSpPr>
              <a:spLocks noChangeShapeType="1"/>
            </p:cNvSpPr>
            <p:nvPr/>
          </p:nvSpPr>
          <p:spPr bwMode="auto">
            <a:xfrm>
              <a:off x="4115" y="2949"/>
              <a:ext cx="0" cy="90"/>
            </a:xfrm>
            <a:prstGeom prst="line">
              <a:avLst/>
            </a:prstGeom>
            <a:noFill/>
            <a:ln w="9525">
              <a:solidFill>
                <a:schemeClr val="tx1"/>
              </a:solidFill>
              <a:round/>
              <a:headEnd/>
              <a:tailEnd/>
            </a:ln>
          </p:spPr>
          <p:txBody>
            <a:bodyPr/>
            <a:lstStyle/>
            <a:p>
              <a:pPr defTabSz="344594">
                <a:defRPr/>
              </a:pPr>
              <a:endParaRPr lang="en-US" sz="1055" dirty="0">
                <a:solidFill>
                  <a:srgbClr val="000408"/>
                </a:solidFill>
                <a:latin typeface="Arial"/>
              </a:endParaRPr>
            </a:p>
          </p:txBody>
        </p:sp>
        <p:sp>
          <p:nvSpPr>
            <p:cNvPr id="49" name="Text Box 51">
              <a:extLst>
                <a:ext uri="{FF2B5EF4-FFF2-40B4-BE49-F238E27FC236}">
                  <a16:creationId xmlns:a16="http://schemas.microsoft.com/office/drawing/2014/main" id="{4063E8DC-AD58-45D0-BCBF-D3167098C58F}"/>
                </a:ext>
              </a:extLst>
            </p:cNvPr>
            <p:cNvSpPr txBox="1">
              <a:spLocks noChangeArrowheads="1"/>
            </p:cNvSpPr>
            <p:nvPr/>
          </p:nvSpPr>
          <p:spPr bwMode="auto">
            <a:xfrm>
              <a:off x="3383" y="2994"/>
              <a:ext cx="213" cy="193"/>
            </a:xfrm>
            <a:prstGeom prst="rect">
              <a:avLst/>
            </a:prstGeom>
            <a:noFill/>
            <a:ln w="9525">
              <a:noFill/>
              <a:miter lim="800000"/>
              <a:headEnd/>
              <a:tailEnd/>
            </a:ln>
          </p:spPr>
          <p:txBody>
            <a:bodyPr>
              <a:spAutoFit/>
            </a:bodyPr>
            <a:lstStyle/>
            <a:p>
              <a:pPr defTabSz="344594">
                <a:defRPr/>
              </a:pPr>
              <a:r>
                <a:rPr lang="en-GB" sz="452" dirty="0">
                  <a:solidFill>
                    <a:srgbClr val="000408"/>
                  </a:solidFill>
                  <a:latin typeface="Arial" charset="0"/>
                  <a:cs typeface="Arial" charset="0"/>
                </a:rPr>
                <a:t>Q1</a:t>
              </a:r>
            </a:p>
          </p:txBody>
        </p:sp>
        <p:sp>
          <p:nvSpPr>
            <p:cNvPr id="50" name="Text Box 52">
              <a:extLst>
                <a:ext uri="{FF2B5EF4-FFF2-40B4-BE49-F238E27FC236}">
                  <a16:creationId xmlns:a16="http://schemas.microsoft.com/office/drawing/2014/main" id="{C8F72CE5-14BB-424F-9ECC-AC592F3E54E7}"/>
                </a:ext>
              </a:extLst>
            </p:cNvPr>
            <p:cNvSpPr txBox="1">
              <a:spLocks noChangeArrowheads="1"/>
            </p:cNvSpPr>
            <p:nvPr/>
          </p:nvSpPr>
          <p:spPr bwMode="auto">
            <a:xfrm>
              <a:off x="3654" y="2994"/>
              <a:ext cx="213" cy="193"/>
            </a:xfrm>
            <a:prstGeom prst="rect">
              <a:avLst/>
            </a:prstGeom>
            <a:noFill/>
            <a:ln w="9525">
              <a:noFill/>
              <a:miter lim="800000"/>
              <a:headEnd/>
              <a:tailEnd/>
            </a:ln>
          </p:spPr>
          <p:txBody>
            <a:bodyPr>
              <a:spAutoFit/>
            </a:bodyPr>
            <a:lstStyle/>
            <a:p>
              <a:pPr defTabSz="344594">
                <a:defRPr/>
              </a:pPr>
              <a:r>
                <a:rPr lang="en-GB" sz="452" dirty="0">
                  <a:solidFill>
                    <a:srgbClr val="000408"/>
                  </a:solidFill>
                  <a:latin typeface="Arial" charset="0"/>
                  <a:cs typeface="Arial" charset="0"/>
                </a:rPr>
                <a:t>Q2</a:t>
              </a:r>
            </a:p>
          </p:txBody>
        </p:sp>
        <p:sp>
          <p:nvSpPr>
            <p:cNvPr id="51" name="Text Box 53">
              <a:extLst>
                <a:ext uri="{FF2B5EF4-FFF2-40B4-BE49-F238E27FC236}">
                  <a16:creationId xmlns:a16="http://schemas.microsoft.com/office/drawing/2014/main" id="{C8D7523D-5976-4B12-B718-5A4EFDE31B1E}"/>
                </a:ext>
              </a:extLst>
            </p:cNvPr>
            <p:cNvSpPr txBox="1">
              <a:spLocks noChangeArrowheads="1"/>
            </p:cNvSpPr>
            <p:nvPr/>
          </p:nvSpPr>
          <p:spPr bwMode="auto">
            <a:xfrm>
              <a:off x="3895" y="2994"/>
              <a:ext cx="212" cy="193"/>
            </a:xfrm>
            <a:prstGeom prst="rect">
              <a:avLst/>
            </a:prstGeom>
            <a:noFill/>
            <a:ln w="9525">
              <a:noFill/>
              <a:miter lim="800000"/>
              <a:headEnd/>
              <a:tailEnd/>
            </a:ln>
          </p:spPr>
          <p:txBody>
            <a:bodyPr>
              <a:spAutoFit/>
            </a:bodyPr>
            <a:lstStyle/>
            <a:p>
              <a:pPr defTabSz="344594">
                <a:defRPr/>
              </a:pPr>
              <a:r>
                <a:rPr lang="en-GB" sz="452" dirty="0">
                  <a:solidFill>
                    <a:srgbClr val="000408"/>
                  </a:solidFill>
                  <a:latin typeface="Arial" charset="0"/>
                  <a:cs typeface="Arial" charset="0"/>
                </a:rPr>
                <a:t>Q3</a:t>
              </a:r>
            </a:p>
          </p:txBody>
        </p:sp>
        <p:sp>
          <p:nvSpPr>
            <p:cNvPr id="52" name="Text Box 54">
              <a:extLst>
                <a:ext uri="{FF2B5EF4-FFF2-40B4-BE49-F238E27FC236}">
                  <a16:creationId xmlns:a16="http://schemas.microsoft.com/office/drawing/2014/main" id="{5FA6BCD6-E328-4AD5-8002-E816BF34A8B9}"/>
                </a:ext>
              </a:extLst>
            </p:cNvPr>
            <p:cNvSpPr txBox="1">
              <a:spLocks noChangeArrowheads="1"/>
            </p:cNvSpPr>
            <p:nvPr/>
          </p:nvSpPr>
          <p:spPr bwMode="auto">
            <a:xfrm>
              <a:off x="4151" y="2994"/>
              <a:ext cx="213" cy="193"/>
            </a:xfrm>
            <a:prstGeom prst="rect">
              <a:avLst/>
            </a:prstGeom>
            <a:noFill/>
            <a:ln w="9525">
              <a:noFill/>
              <a:miter lim="800000"/>
              <a:headEnd/>
              <a:tailEnd/>
            </a:ln>
          </p:spPr>
          <p:txBody>
            <a:bodyPr>
              <a:spAutoFit/>
            </a:bodyPr>
            <a:lstStyle/>
            <a:p>
              <a:pPr defTabSz="344594">
                <a:defRPr/>
              </a:pPr>
              <a:r>
                <a:rPr lang="en-GB" sz="452" dirty="0">
                  <a:solidFill>
                    <a:srgbClr val="000408"/>
                  </a:solidFill>
                  <a:latin typeface="Arial" charset="0"/>
                  <a:cs typeface="Arial" charset="0"/>
                </a:rPr>
                <a:t>Q4</a:t>
              </a:r>
            </a:p>
          </p:txBody>
        </p:sp>
        <p:sp>
          <p:nvSpPr>
            <p:cNvPr id="53" name="Text Box 55">
              <a:extLst>
                <a:ext uri="{FF2B5EF4-FFF2-40B4-BE49-F238E27FC236}">
                  <a16:creationId xmlns:a16="http://schemas.microsoft.com/office/drawing/2014/main" id="{39DFCE81-7EC7-437C-A45B-F1429A0256AB}"/>
                </a:ext>
              </a:extLst>
            </p:cNvPr>
            <p:cNvSpPr txBox="1">
              <a:spLocks noChangeArrowheads="1"/>
            </p:cNvSpPr>
            <p:nvPr/>
          </p:nvSpPr>
          <p:spPr bwMode="auto">
            <a:xfrm>
              <a:off x="4777" y="3085"/>
              <a:ext cx="361" cy="179"/>
            </a:xfrm>
            <a:prstGeom prst="rect">
              <a:avLst/>
            </a:prstGeom>
            <a:noFill/>
            <a:ln w="9525">
              <a:noFill/>
              <a:miter lim="800000"/>
              <a:headEnd/>
              <a:tailEnd/>
            </a:ln>
          </p:spPr>
          <p:txBody>
            <a:bodyPr>
              <a:spAutoFit/>
            </a:bodyPr>
            <a:lstStyle/>
            <a:p>
              <a:pPr defTabSz="344594">
                <a:defRPr/>
              </a:pPr>
              <a:r>
                <a:rPr lang="en-GB" sz="791" dirty="0">
                  <a:solidFill>
                    <a:srgbClr val="000408"/>
                  </a:solidFill>
                  <a:latin typeface="Arial" charset="0"/>
                  <a:cs typeface="Arial" charset="0"/>
                </a:rPr>
                <a:t>2022</a:t>
              </a:r>
            </a:p>
          </p:txBody>
        </p:sp>
        <p:sp>
          <p:nvSpPr>
            <p:cNvPr id="54" name="Line 56">
              <a:extLst>
                <a:ext uri="{FF2B5EF4-FFF2-40B4-BE49-F238E27FC236}">
                  <a16:creationId xmlns:a16="http://schemas.microsoft.com/office/drawing/2014/main" id="{C03072FD-548D-4492-925E-5250A9C0533B}"/>
                </a:ext>
              </a:extLst>
            </p:cNvPr>
            <p:cNvSpPr>
              <a:spLocks noChangeShapeType="1"/>
            </p:cNvSpPr>
            <p:nvPr/>
          </p:nvSpPr>
          <p:spPr bwMode="auto">
            <a:xfrm>
              <a:off x="4376" y="2994"/>
              <a:ext cx="1043" cy="0"/>
            </a:xfrm>
            <a:prstGeom prst="line">
              <a:avLst/>
            </a:prstGeom>
            <a:noFill/>
            <a:ln w="9525">
              <a:solidFill>
                <a:schemeClr val="tx1"/>
              </a:solidFill>
              <a:round/>
              <a:headEnd/>
              <a:tailEnd/>
            </a:ln>
          </p:spPr>
          <p:txBody>
            <a:bodyPr/>
            <a:lstStyle/>
            <a:p>
              <a:pPr defTabSz="344594">
                <a:defRPr/>
              </a:pPr>
              <a:endParaRPr lang="en-US" sz="1055" dirty="0">
                <a:solidFill>
                  <a:srgbClr val="000408"/>
                </a:solidFill>
                <a:latin typeface="Arial"/>
              </a:endParaRPr>
            </a:p>
          </p:txBody>
        </p:sp>
        <p:sp>
          <p:nvSpPr>
            <p:cNvPr id="55" name="Line 57">
              <a:extLst>
                <a:ext uri="{FF2B5EF4-FFF2-40B4-BE49-F238E27FC236}">
                  <a16:creationId xmlns:a16="http://schemas.microsoft.com/office/drawing/2014/main" id="{012B7F96-C9ED-4D89-B09D-1E611F1D6FAE}"/>
                </a:ext>
              </a:extLst>
            </p:cNvPr>
            <p:cNvSpPr>
              <a:spLocks noChangeShapeType="1"/>
            </p:cNvSpPr>
            <p:nvPr/>
          </p:nvSpPr>
          <p:spPr bwMode="auto">
            <a:xfrm>
              <a:off x="4385" y="2901"/>
              <a:ext cx="0" cy="186"/>
            </a:xfrm>
            <a:prstGeom prst="line">
              <a:avLst/>
            </a:prstGeom>
            <a:noFill/>
            <a:ln w="28575">
              <a:solidFill>
                <a:schemeClr val="tx1"/>
              </a:solidFill>
              <a:round/>
              <a:headEnd/>
              <a:tailEnd/>
            </a:ln>
          </p:spPr>
          <p:txBody>
            <a:bodyPr/>
            <a:lstStyle/>
            <a:p>
              <a:pPr defTabSz="344594">
                <a:defRPr/>
              </a:pPr>
              <a:endParaRPr lang="en-US" sz="1055" dirty="0">
                <a:solidFill>
                  <a:srgbClr val="000408"/>
                </a:solidFill>
                <a:latin typeface="Arial"/>
              </a:endParaRPr>
            </a:p>
          </p:txBody>
        </p:sp>
        <p:sp>
          <p:nvSpPr>
            <p:cNvPr id="56" name="Line 58">
              <a:extLst>
                <a:ext uri="{FF2B5EF4-FFF2-40B4-BE49-F238E27FC236}">
                  <a16:creationId xmlns:a16="http://schemas.microsoft.com/office/drawing/2014/main" id="{474355FF-C65B-4B8B-AF8A-A9A9C085E015}"/>
                </a:ext>
              </a:extLst>
            </p:cNvPr>
            <p:cNvSpPr>
              <a:spLocks noChangeShapeType="1"/>
            </p:cNvSpPr>
            <p:nvPr/>
          </p:nvSpPr>
          <p:spPr bwMode="auto">
            <a:xfrm>
              <a:off x="4898" y="2949"/>
              <a:ext cx="0" cy="90"/>
            </a:xfrm>
            <a:prstGeom prst="line">
              <a:avLst/>
            </a:prstGeom>
            <a:noFill/>
            <a:ln w="9525">
              <a:solidFill>
                <a:schemeClr val="tx1"/>
              </a:solidFill>
              <a:round/>
              <a:headEnd/>
              <a:tailEnd/>
            </a:ln>
          </p:spPr>
          <p:txBody>
            <a:bodyPr/>
            <a:lstStyle/>
            <a:p>
              <a:pPr defTabSz="344594">
                <a:defRPr/>
              </a:pPr>
              <a:endParaRPr lang="en-US" sz="1055" dirty="0">
                <a:solidFill>
                  <a:srgbClr val="000408"/>
                </a:solidFill>
                <a:latin typeface="Arial"/>
              </a:endParaRPr>
            </a:p>
          </p:txBody>
        </p:sp>
        <p:sp>
          <p:nvSpPr>
            <p:cNvPr id="57" name="Line 59">
              <a:extLst>
                <a:ext uri="{FF2B5EF4-FFF2-40B4-BE49-F238E27FC236}">
                  <a16:creationId xmlns:a16="http://schemas.microsoft.com/office/drawing/2014/main" id="{E8912D46-9BF0-42FE-8CE3-F0665E159C8D}"/>
                </a:ext>
              </a:extLst>
            </p:cNvPr>
            <p:cNvSpPr>
              <a:spLocks noChangeShapeType="1"/>
            </p:cNvSpPr>
            <p:nvPr/>
          </p:nvSpPr>
          <p:spPr bwMode="auto">
            <a:xfrm>
              <a:off x="4637" y="2949"/>
              <a:ext cx="0" cy="90"/>
            </a:xfrm>
            <a:prstGeom prst="line">
              <a:avLst/>
            </a:prstGeom>
            <a:noFill/>
            <a:ln w="9525">
              <a:solidFill>
                <a:schemeClr val="tx1"/>
              </a:solidFill>
              <a:round/>
              <a:headEnd/>
              <a:tailEnd/>
            </a:ln>
          </p:spPr>
          <p:txBody>
            <a:bodyPr/>
            <a:lstStyle/>
            <a:p>
              <a:pPr defTabSz="344594">
                <a:defRPr/>
              </a:pPr>
              <a:endParaRPr lang="en-US" sz="1055" dirty="0">
                <a:solidFill>
                  <a:srgbClr val="000408"/>
                </a:solidFill>
                <a:latin typeface="Arial"/>
              </a:endParaRPr>
            </a:p>
          </p:txBody>
        </p:sp>
        <p:sp>
          <p:nvSpPr>
            <p:cNvPr id="58" name="Line 60">
              <a:extLst>
                <a:ext uri="{FF2B5EF4-FFF2-40B4-BE49-F238E27FC236}">
                  <a16:creationId xmlns:a16="http://schemas.microsoft.com/office/drawing/2014/main" id="{7B0EEBE1-302C-46CD-BB09-91C7E8B1F42E}"/>
                </a:ext>
              </a:extLst>
            </p:cNvPr>
            <p:cNvSpPr>
              <a:spLocks noChangeShapeType="1"/>
            </p:cNvSpPr>
            <p:nvPr/>
          </p:nvSpPr>
          <p:spPr bwMode="auto">
            <a:xfrm>
              <a:off x="5158" y="2949"/>
              <a:ext cx="0" cy="90"/>
            </a:xfrm>
            <a:prstGeom prst="line">
              <a:avLst/>
            </a:prstGeom>
            <a:noFill/>
            <a:ln w="9525">
              <a:solidFill>
                <a:schemeClr val="tx1"/>
              </a:solidFill>
              <a:round/>
              <a:headEnd/>
              <a:tailEnd/>
            </a:ln>
          </p:spPr>
          <p:txBody>
            <a:bodyPr/>
            <a:lstStyle/>
            <a:p>
              <a:pPr defTabSz="344594">
                <a:defRPr/>
              </a:pPr>
              <a:endParaRPr lang="en-US" sz="1055" dirty="0">
                <a:solidFill>
                  <a:srgbClr val="000408"/>
                </a:solidFill>
                <a:latin typeface="Arial"/>
              </a:endParaRPr>
            </a:p>
          </p:txBody>
        </p:sp>
        <p:sp>
          <p:nvSpPr>
            <p:cNvPr id="59" name="Text Box 61">
              <a:extLst>
                <a:ext uri="{FF2B5EF4-FFF2-40B4-BE49-F238E27FC236}">
                  <a16:creationId xmlns:a16="http://schemas.microsoft.com/office/drawing/2014/main" id="{E81B0ACA-B810-4D74-850F-EF2899ADC5F0}"/>
                </a:ext>
              </a:extLst>
            </p:cNvPr>
            <p:cNvSpPr txBox="1">
              <a:spLocks noChangeArrowheads="1"/>
            </p:cNvSpPr>
            <p:nvPr/>
          </p:nvSpPr>
          <p:spPr bwMode="auto">
            <a:xfrm>
              <a:off x="4426" y="2994"/>
              <a:ext cx="213" cy="193"/>
            </a:xfrm>
            <a:prstGeom prst="rect">
              <a:avLst/>
            </a:prstGeom>
            <a:noFill/>
            <a:ln w="9525">
              <a:noFill/>
              <a:miter lim="800000"/>
              <a:headEnd/>
              <a:tailEnd/>
            </a:ln>
          </p:spPr>
          <p:txBody>
            <a:bodyPr>
              <a:spAutoFit/>
            </a:bodyPr>
            <a:lstStyle/>
            <a:p>
              <a:pPr defTabSz="344594">
                <a:defRPr/>
              </a:pPr>
              <a:r>
                <a:rPr lang="en-GB" sz="452" dirty="0">
                  <a:solidFill>
                    <a:srgbClr val="000408"/>
                  </a:solidFill>
                  <a:latin typeface="Arial" charset="0"/>
                  <a:cs typeface="Arial" charset="0"/>
                </a:rPr>
                <a:t>Q1</a:t>
              </a:r>
            </a:p>
          </p:txBody>
        </p:sp>
        <p:sp>
          <p:nvSpPr>
            <p:cNvPr id="60" name="Text Box 62">
              <a:extLst>
                <a:ext uri="{FF2B5EF4-FFF2-40B4-BE49-F238E27FC236}">
                  <a16:creationId xmlns:a16="http://schemas.microsoft.com/office/drawing/2014/main" id="{438B482A-E303-4133-A07B-42AC0792BBAC}"/>
                </a:ext>
              </a:extLst>
            </p:cNvPr>
            <p:cNvSpPr txBox="1">
              <a:spLocks noChangeArrowheads="1"/>
            </p:cNvSpPr>
            <p:nvPr/>
          </p:nvSpPr>
          <p:spPr bwMode="auto">
            <a:xfrm>
              <a:off x="4697" y="2994"/>
              <a:ext cx="213" cy="193"/>
            </a:xfrm>
            <a:prstGeom prst="rect">
              <a:avLst/>
            </a:prstGeom>
            <a:noFill/>
            <a:ln w="9525">
              <a:noFill/>
              <a:miter lim="800000"/>
              <a:headEnd/>
              <a:tailEnd/>
            </a:ln>
          </p:spPr>
          <p:txBody>
            <a:bodyPr>
              <a:spAutoFit/>
            </a:bodyPr>
            <a:lstStyle/>
            <a:p>
              <a:pPr defTabSz="344594">
                <a:defRPr/>
              </a:pPr>
              <a:r>
                <a:rPr lang="en-GB" sz="452" dirty="0">
                  <a:solidFill>
                    <a:srgbClr val="000408"/>
                  </a:solidFill>
                  <a:latin typeface="Arial" charset="0"/>
                  <a:cs typeface="Arial" charset="0"/>
                </a:rPr>
                <a:t>Q2</a:t>
              </a:r>
            </a:p>
          </p:txBody>
        </p:sp>
        <p:sp>
          <p:nvSpPr>
            <p:cNvPr id="61" name="Text Box 63">
              <a:extLst>
                <a:ext uri="{FF2B5EF4-FFF2-40B4-BE49-F238E27FC236}">
                  <a16:creationId xmlns:a16="http://schemas.microsoft.com/office/drawing/2014/main" id="{FA826A1A-231E-4954-97D9-FB378351D915}"/>
                </a:ext>
              </a:extLst>
            </p:cNvPr>
            <p:cNvSpPr txBox="1">
              <a:spLocks noChangeArrowheads="1"/>
            </p:cNvSpPr>
            <p:nvPr/>
          </p:nvSpPr>
          <p:spPr bwMode="auto">
            <a:xfrm>
              <a:off x="4938" y="2994"/>
              <a:ext cx="212" cy="193"/>
            </a:xfrm>
            <a:prstGeom prst="rect">
              <a:avLst/>
            </a:prstGeom>
            <a:noFill/>
            <a:ln w="9525">
              <a:noFill/>
              <a:miter lim="800000"/>
              <a:headEnd/>
              <a:tailEnd/>
            </a:ln>
          </p:spPr>
          <p:txBody>
            <a:bodyPr>
              <a:spAutoFit/>
            </a:bodyPr>
            <a:lstStyle/>
            <a:p>
              <a:pPr defTabSz="344594">
                <a:defRPr/>
              </a:pPr>
              <a:r>
                <a:rPr lang="en-GB" sz="452" dirty="0">
                  <a:solidFill>
                    <a:srgbClr val="000408"/>
                  </a:solidFill>
                  <a:latin typeface="Arial" charset="0"/>
                  <a:cs typeface="Arial" charset="0"/>
                </a:rPr>
                <a:t>Q3</a:t>
              </a:r>
            </a:p>
          </p:txBody>
        </p:sp>
        <p:sp>
          <p:nvSpPr>
            <p:cNvPr id="62" name="Text Box 64">
              <a:extLst>
                <a:ext uri="{FF2B5EF4-FFF2-40B4-BE49-F238E27FC236}">
                  <a16:creationId xmlns:a16="http://schemas.microsoft.com/office/drawing/2014/main" id="{74718900-C993-4DE7-8CD9-98CB99552A32}"/>
                </a:ext>
              </a:extLst>
            </p:cNvPr>
            <p:cNvSpPr txBox="1">
              <a:spLocks noChangeArrowheads="1"/>
            </p:cNvSpPr>
            <p:nvPr/>
          </p:nvSpPr>
          <p:spPr bwMode="auto">
            <a:xfrm>
              <a:off x="5194" y="2994"/>
              <a:ext cx="213" cy="193"/>
            </a:xfrm>
            <a:prstGeom prst="rect">
              <a:avLst/>
            </a:prstGeom>
            <a:noFill/>
            <a:ln w="9525">
              <a:noFill/>
              <a:miter lim="800000"/>
              <a:headEnd/>
              <a:tailEnd/>
            </a:ln>
          </p:spPr>
          <p:txBody>
            <a:bodyPr>
              <a:spAutoFit/>
            </a:bodyPr>
            <a:lstStyle/>
            <a:p>
              <a:pPr defTabSz="344594">
                <a:defRPr/>
              </a:pPr>
              <a:r>
                <a:rPr lang="en-GB" sz="452" dirty="0">
                  <a:solidFill>
                    <a:srgbClr val="000408"/>
                  </a:solidFill>
                  <a:latin typeface="Arial" charset="0"/>
                  <a:cs typeface="Arial" charset="0"/>
                </a:rPr>
                <a:t>Q4</a:t>
              </a:r>
            </a:p>
          </p:txBody>
        </p:sp>
        <p:sp>
          <p:nvSpPr>
            <p:cNvPr id="63" name="Line 65">
              <a:extLst>
                <a:ext uri="{FF2B5EF4-FFF2-40B4-BE49-F238E27FC236}">
                  <a16:creationId xmlns:a16="http://schemas.microsoft.com/office/drawing/2014/main" id="{A4B8CBC6-2C4C-4372-A9BB-0D90897242DB}"/>
                </a:ext>
              </a:extLst>
            </p:cNvPr>
            <p:cNvSpPr>
              <a:spLocks noChangeShapeType="1"/>
            </p:cNvSpPr>
            <p:nvPr/>
          </p:nvSpPr>
          <p:spPr bwMode="auto">
            <a:xfrm>
              <a:off x="5426" y="2901"/>
              <a:ext cx="0" cy="186"/>
            </a:xfrm>
            <a:prstGeom prst="line">
              <a:avLst/>
            </a:prstGeom>
            <a:noFill/>
            <a:ln w="28575">
              <a:solidFill>
                <a:schemeClr val="tx1"/>
              </a:solidFill>
              <a:round/>
              <a:headEnd/>
              <a:tailEnd/>
            </a:ln>
          </p:spPr>
          <p:txBody>
            <a:bodyPr/>
            <a:lstStyle/>
            <a:p>
              <a:pPr defTabSz="344594">
                <a:defRPr/>
              </a:pPr>
              <a:endParaRPr lang="en-US" sz="1055" dirty="0">
                <a:solidFill>
                  <a:srgbClr val="000408"/>
                </a:solidFill>
                <a:latin typeface="Arial"/>
              </a:endParaRPr>
            </a:p>
          </p:txBody>
        </p:sp>
        <p:sp>
          <p:nvSpPr>
            <p:cNvPr id="64" name="Line 66">
              <a:extLst>
                <a:ext uri="{FF2B5EF4-FFF2-40B4-BE49-F238E27FC236}">
                  <a16:creationId xmlns:a16="http://schemas.microsoft.com/office/drawing/2014/main" id="{34993A57-78AB-4700-9645-509387126861}"/>
                </a:ext>
              </a:extLst>
            </p:cNvPr>
            <p:cNvSpPr>
              <a:spLocks noChangeShapeType="1"/>
            </p:cNvSpPr>
            <p:nvPr/>
          </p:nvSpPr>
          <p:spPr bwMode="auto">
            <a:xfrm>
              <a:off x="3341" y="2901"/>
              <a:ext cx="0" cy="186"/>
            </a:xfrm>
            <a:prstGeom prst="line">
              <a:avLst/>
            </a:prstGeom>
            <a:noFill/>
            <a:ln w="28575">
              <a:solidFill>
                <a:schemeClr val="tx1"/>
              </a:solidFill>
              <a:round/>
              <a:headEnd/>
              <a:tailEnd/>
            </a:ln>
          </p:spPr>
          <p:txBody>
            <a:bodyPr/>
            <a:lstStyle/>
            <a:p>
              <a:pPr defTabSz="344594">
                <a:defRPr/>
              </a:pPr>
              <a:endParaRPr lang="en-US" sz="1055" dirty="0">
                <a:solidFill>
                  <a:srgbClr val="000408"/>
                </a:solidFill>
                <a:latin typeface="Arial"/>
              </a:endParaRPr>
            </a:p>
          </p:txBody>
        </p:sp>
        <p:sp>
          <p:nvSpPr>
            <p:cNvPr id="65" name="Line 67">
              <a:extLst>
                <a:ext uri="{FF2B5EF4-FFF2-40B4-BE49-F238E27FC236}">
                  <a16:creationId xmlns:a16="http://schemas.microsoft.com/office/drawing/2014/main" id="{C2092F07-0DCF-4E4B-93F4-8A8FD13F39AA}"/>
                </a:ext>
              </a:extLst>
            </p:cNvPr>
            <p:cNvSpPr>
              <a:spLocks noChangeShapeType="1"/>
            </p:cNvSpPr>
            <p:nvPr/>
          </p:nvSpPr>
          <p:spPr bwMode="auto">
            <a:xfrm>
              <a:off x="2309" y="2901"/>
              <a:ext cx="0" cy="186"/>
            </a:xfrm>
            <a:prstGeom prst="line">
              <a:avLst/>
            </a:prstGeom>
            <a:noFill/>
            <a:ln w="28575">
              <a:solidFill>
                <a:schemeClr val="tx1"/>
              </a:solidFill>
              <a:round/>
              <a:headEnd/>
              <a:tailEnd/>
            </a:ln>
          </p:spPr>
          <p:txBody>
            <a:bodyPr/>
            <a:lstStyle/>
            <a:p>
              <a:pPr defTabSz="344594">
                <a:defRPr/>
              </a:pPr>
              <a:endParaRPr lang="en-US" sz="1055" dirty="0">
                <a:solidFill>
                  <a:srgbClr val="000408"/>
                </a:solidFill>
                <a:latin typeface="Arial"/>
              </a:endParaRPr>
            </a:p>
          </p:txBody>
        </p:sp>
        <p:sp>
          <p:nvSpPr>
            <p:cNvPr id="66" name="Line 68">
              <a:extLst>
                <a:ext uri="{FF2B5EF4-FFF2-40B4-BE49-F238E27FC236}">
                  <a16:creationId xmlns:a16="http://schemas.microsoft.com/office/drawing/2014/main" id="{F90AE65D-38FC-438A-82C1-03F523F9C7D0}"/>
                </a:ext>
              </a:extLst>
            </p:cNvPr>
            <p:cNvSpPr>
              <a:spLocks noChangeShapeType="1"/>
            </p:cNvSpPr>
            <p:nvPr/>
          </p:nvSpPr>
          <p:spPr bwMode="auto">
            <a:xfrm>
              <a:off x="1247" y="2901"/>
              <a:ext cx="0" cy="186"/>
            </a:xfrm>
            <a:prstGeom prst="line">
              <a:avLst/>
            </a:prstGeom>
            <a:noFill/>
            <a:ln w="28575">
              <a:solidFill>
                <a:schemeClr val="tx1"/>
              </a:solidFill>
              <a:round/>
              <a:headEnd/>
              <a:tailEnd/>
            </a:ln>
          </p:spPr>
          <p:txBody>
            <a:bodyPr/>
            <a:lstStyle/>
            <a:p>
              <a:pPr defTabSz="344594">
                <a:defRPr/>
              </a:pPr>
              <a:endParaRPr lang="en-US" sz="1055" dirty="0">
                <a:solidFill>
                  <a:srgbClr val="000408"/>
                </a:solidFill>
                <a:latin typeface="Arial"/>
              </a:endParaRPr>
            </a:p>
          </p:txBody>
        </p:sp>
      </p:grpSp>
      <p:sp>
        <p:nvSpPr>
          <p:cNvPr id="67" name="Line 94">
            <a:extLst>
              <a:ext uri="{FF2B5EF4-FFF2-40B4-BE49-F238E27FC236}">
                <a16:creationId xmlns:a16="http://schemas.microsoft.com/office/drawing/2014/main" id="{4CCE56BD-4BED-4863-8D12-B42FC8F3E433}"/>
              </a:ext>
            </a:extLst>
          </p:cNvPr>
          <p:cNvSpPr>
            <a:spLocks noChangeShapeType="1"/>
          </p:cNvSpPr>
          <p:nvPr/>
        </p:nvSpPr>
        <p:spPr bwMode="auto">
          <a:xfrm flipV="1">
            <a:off x="4499361" y="3598558"/>
            <a:ext cx="364621" cy="0"/>
          </a:xfrm>
          <a:prstGeom prst="line">
            <a:avLst/>
          </a:prstGeom>
          <a:noFill/>
          <a:ln w="28575">
            <a:solidFill>
              <a:srgbClr val="0070C0"/>
            </a:solidFill>
            <a:round/>
            <a:headEnd/>
            <a:tailEnd/>
          </a:ln>
        </p:spPr>
        <p:txBody>
          <a:bodyPr/>
          <a:lstStyle/>
          <a:p>
            <a:pPr defTabSz="344594">
              <a:defRPr/>
            </a:pPr>
            <a:endParaRPr lang="en-US" sz="1055" dirty="0">
              <a:solidFill>
                <a:srgbClr val="02367A"/>
              </a:solidFill>
              <a:latin typeface="Arial"/>
            </a:endParaRPr>
          </a:p>
        </p:txBody>
      </p:sp>
      <p:sp>
        <p:nvSpPr>
          <p:cNvPr id="68" name="Line 94">
            <a:extLst>
              <a:ext uri="{FF2B5EF4-FFF2-40B4-BE49-F238E27FC236}">
                <a16:creationId xmlns:a16="http://schemas.microsoft.com/office/drawing/2014/main" id="{3A6B4D21-8791-452A-9C60-2DDF15F29056}"/>
              </a:ext>
            </a:extLst>
          </p:cNvPr>
          <p:cNvSpPr>
            <a:spLocks noChangeShapeType="1"/>
          </p:cNvSpPr>
          <p:nvPr/>
        </p:nvSpPr>
        <p:spPr bwMode="auto">
          <a:xfrm>
            <a:off x="4499361" y="4004009"/>
            <a:ext cx="389460" cy="0"/>
          </a:xfrm>
          <a:prstGeom prst="line">
            <a:avLst/>
          </a:prstGeom>
          <a:noFill/>
          <a:ln w="28575">
            <a:solidFill>
              <a:srgbClr val="0070C0"/>
            </a:solidFill>
            <a:round/>
            <a:headEnd/>
            <a:tailEnd/>
          </a:ln>
        </p:spPr>
        <p:txBody>
          <a:bodyPr/>
          <a:lstStyle/>
          <a:p>
            <a:pPr defTabSz="344594">
              <a:defRPr/>
            </a:pPr>
            <a:endParaRPr lang="en-US" sz="1055" dirty="0">
              <a:solidFill>
                <a:srgbClr val="02367A"/>
              </a:solidFill>
              <a:latin typeface="Arial"/>
            </a:endParaRPr>
          </a:p>
        </p:txBody>
      </p:sp>
      <p:cxnSp>
        <p:nvCxnSpPr>
          <p:cNvPr id="69" name="Straight Connector 68">
            <a:extLst>
              <a:ext uri="{FF2B5EF4-FFF2-40B4-BE49-F238E27FC236}">
                <a16:creationId xmlns:a16="http://schemas.microsoft.com/office/drawing/2014/main" id="{F5D5855D-AF0A-408E-9E0B-2B8FBDD49825}"/>
              </a:ext>
            </a:extLst>
          </p:cNvPr>
          <p:cNvCxnSpPr/>
          <p:nvPr/>
        </p:nvCxnSpPr>
        <p:spPr>
          <a:xfrm flipV="1">
            <a:off x="9246763" y="2349319"/>
            <a:ext cx="0" cy="1686922"/>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
        <p:nvSpPr>
          <p:cNvPr id="70" name="AutoShape 95">
            <a:extLst>
              <a:ext uri="{FF2B5EF4-FFF2-40B4-BE49-F238E27FC236}">
                <a16:creationId xmlns:a16="http://schemas.microsoft.com/office/drawing/2014/main" id="{E0BA11A4-53F3-4DA4-9793-1FAC8B7F5D7A}"/>
              </a:ext>
            </a:extLst>
          </p:cNvPr>
          <p:cNvSpPr>
            <a:spLocks noChangeArrowheads="1"/>
          </p:cNvSpPr>
          <p:nvPr/>
        </p:nvSpPr>
        <p:spPr bwMode="auto">
          <a:xfrm>
            <a:off x="4888822" y="2536388"/>
            <a:ext cx="91271" cy="86984"/>
          </a:xfrm>
          <a:prstGeom prst="flowChartDecision">
            <a:avLst/>
          </a:prstGeom>
          <a:solidFill>
            <a:srgbClr val="CC0000"/>
          </a:solidFill>
          <a:ln w="9525">
            <a:solidFill>
              <a:srgbClr val="CC0000"/>
            </a:solidFill>
            <a:miter lim="800000"/>
            <a:headEnd/>
            <a:tailEnd/>
          </a:ln>
        </p:spPr>
        <p:txBody>
          <a:bodyPr wrap="none" anchor="ctr"/>
          <a:lstStyle/>
          <a:p>
            <a:pPr defTabSz="344594">
              <a:defRPr/>
            </a:pPr>
            <a:endParaRPr lang="en-US" sz="1357" dirty="0">
              <a:solidFill>
                <a:srgbClr val="02367A"/>
              </a:solidFill>
              <a:latin typeface="Arial"/>
            </a:endParaRPr>
          </a:p>
        </p:txBody>
      </p:sp>
      <p:sp>
        <p:nvSpPr>
          <p:cNvPr id="71" name="6-Point Star 76">
            <a:extLst>
              <a:ext uri="{FF2B5EF4-FFF2-40B4-BE49-F238E27FC236}">
                <a16:creationId xmlns:a16="http://schemas.microsoft.com/office/drawing/2014/main" id="{1CCDB043-4320-47F1-ABAC-167197F99AB8}"/>
              </a:ext>
            </a:extLst>
          </p:cNvPr>
          <p:cNvSpPr/>
          <p:nvPr/>
        </p:nvSpPr>
        <p:spPr>
          <a:xfrm>
            <a:off x="5656987" y="2546375"/>
            <a:ext cx="76573" cy="86984"/>
          </a:xfrm>
          <a:prstGeom prst="star6">
            <a:avLst/>
          </a:prstGeom>
          <a:solidFill>
            <a:srgbClr val="000408"/>
          </a:solidFill>
          <a:ln>
            <a:solidFill>
              <a:srgbClr val="000408"/>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255" tIns="54263" rtlCol="0" anchor="ctr"/>
          <a:lstStyle/>
          <a:p>
            <a:pPr algn="ctr" defTabSz="344594">
              <a:defRPr/>
            </a:pPr>
            <a:r>
              <a:rPr lang="en-ZA" sz="791" dirty="0">
                <a:solidFill>
                  <a:prstClr val="white"/>
                </a:solidFill>
                <a:latin typeface="Calibri" pitchFamily="34" charset="0"/>
                <a:cs typeface="Calibri" pitchFamily="34" charset="0"/>
              </a:rPr>
              <a:t>V</a:t>
            </a:r>
            <a:endParaRPr lang="en-US" sz="791" dirty="0">
              <a:solidFill>
                <a:prstClr val="white"/>
              </a:solidFill>
              <a:latin typeface="Calibri" pitchFamily="34" charset="0"/>
              <a:cs typeface="Calibri" pitchFamily="34" charset="0"/>
            </a:endParaRPr>
          </a:p>
        </p:txBody>
      </p:sp>
      <p:sp>
        <p:nvSpPr>
          <p:cNvPr id="72" name="AutoShape 92">
            <a:extLst>
              <a:ext uri="{FF2B5EF4-FFF2-40B4-BE49-F238E27FC236}">
                <a16:creationId xmlns:a16="http://schemas.microsoft.com/office/drawing/2014/main" id="{0B6E9DAA-D7AB-4A23-901E-86FD5958F06A}"/>
              </a:ext>
            </a:extLst>
          </p:cNvPr>
          <p:cNvSpPr>
            <a:spLocks noChangeArrowheads="1"/>
          </p:cNvSpPr>
          <p:nvPr/>
        </p:nvSpPr>
        <p:spPr bwMode="auto">
          <a:xfrm>
            <a:off x="6206199" y="2509329"/>
            <a:ext cx="49401" cy="124030"/>
          </a:xfrm>
          <a:prstGeom prst="flowChartDecision">
            <a:avLst/>
          </a:prstGeom>
          <a:solidFill>
            <a:srgbClr val="000000"/>
          </a:solidFill>
          <a:ln w="9525">
            <a:solidFill>
              <a:srgbClr val="000000"/>
            </a:solidFill>
            <a:miter lim="800000"/>
            <a:headEnd/>
            <a:tailEnd/>
          </a:ln>
        </p:spPr>
        <p:txBody>
          <a:bodyPr wrap="none" anchor="ctr"/>
          <a:lstStyle/>
          <a:p>
            <a:pPr defTabSz="344594">
              <a:defRPr/>
            </a:pPr>
            <a:endParaRPr lang="en-US" sz="1357" dirty="0">
              <a:solidFill>
                <a:srgbClr val="02367A"/>
              </a:solidFill>
              <a:latin typeface="Arial"/>
            </a:endParaRPr>
          </a:p>
        </p:txBody>
      </p:sp>
      <p:sp>
        <p:nvSpPr>
          <p:cNvPr id="73" name="AutoShape 95">
            <a:extLst>
              <a:ext uri="{FF2B5EF4-FFF2-40B4-BE49-F238E27FC236}">
                <a16:creationId xmlns:a16="http://schemas.microsoft.com/office/drawing/2014/main" id="{7612D9A9-7D5C-4E3F-B699-D1E1727D21FD}"/>
              </a:ext>
            </a:extLst>
          </p:cNvPr>
          <p:cNvSpPr>
            <a:spLocks noChangeArrowheads="1"/>
          </p:cNvSpPr>
          <p:nvPr/>
        </p:nvSpPr>
        <p:spPr bwMode="auto">
          <a:xfrm>
            <a:off x="7581525" y="2897508"/>
            <a:ext cx="91271" cy="86984"/>
          </a:xfrm>
          <a:prstGeom prst="flowChartDecision">
            <a:avLst/>
          </a:prstGeom>
          <a:solidFill>
            <a:srgbClr val="CC0000"/>
          </a:solidFill>
          <a:ln w="9525">
            <a:solidFill>
              <a:srgbClr val="CC0000"/>
            </a:solidFill>
            <a:miter lim="800000"/>
            <a:headEnd/>
            <a:tailEnd/>
          </a:ln>
        </p:spPr>
        <p:txBody>
          <a:bodyPr wrap="none" anchor="ctr"/>
          <a:lstStyle/>
          <a:p>
            <a:pPr defTabSz="344594">
              <a:defRPr/>
            </a:pPr>
            <a:endParaRPr lang="en-US" sz="1357" dirty="0">
              <a:solidFill>
                <a:srgbClr val="02367A"/>
              </a:solidFill>
              <a:latin typeface="Arial"/>
            </a:endParaRPr>
          </a:p>
        </p:txBody>
      </p:sp>
      <p:sp>
        <p:nvSpPr>
          <p:cNvPr id="74" name="AutoShape 92">
            <a:extLst>
              <a:ext uri="{FF2B5EF4-FFF2-40B4-BE49-F238E27FC236}">
                <a16:creationId xmlns:a16="http://schemas.microsoft.com/office/drawing/2014/main" id="{0DD025B4-1E68-41F6-8E5F-CFD17ADEA3EF}"/>
              </a:ext>
            </a:extLst>
          </p:cNvPr>
          <p:cNvSpPr>
            <a:spLocks noChangeArrowheads="1"/>
          </p:cNvSpPr>
          <p:nvPr/>
        </p:nvSpPr>
        <p:spPr bwMode="auto">
          <a:xfrm>
            <a:off x="9006253" y="2878985"/>
            <a:ext cx="49401" cy="124030"/>
          </a:xfrm>
          <a:prstGeom prst="flowChartDecision">
            <a:avLst/>
          </a:prstGeom>
          <a:solidFill>
            <a:srgbClr val="000000"/>
          </a:solidFill>
          <a:ln w="9525">
            <a:solidFill>
              <a:srgbClr val="000000"/>
            </a:solidFill>
            <a:miter lim="800000"/>
            <a:headEnd/>
            <a:tailEnd/>
          </a:ln>
        </p:spPr>
        <p:txBody>
          <a:bodyPr wrap="none" anchor="ctr"/>
          <a:lstStyle/>
          <a:p>
            <a:pPr defTabSz="344594">
              <a:defRPr/>
            </a:pPr>
            <a:endParaRPr lang="en-US" sz="1357" dirty="0">
              <a:solidFill>
                <a:srgbClr val="02367A"/>
              </a:solidFill>
              <a:latin typeface="Arial"/>
            </a:endParaRPr>
          </a:p>
        </p:txBody>
      </p:sp>
      <p:sp>
        <p:nvSpPr>
          <p:cNvPr id="75" name="AutoShape 88">
            <a:extLst>
              <a:ext uri="{FF2B5EF4-FFF2-40B4-BE49-F238E27FC236}">
                <a16:creationId xmlns:a16="http://schemas.microsoft.com/office/drawing/2014/main" id="{0AA5A01B-67E8-4939-B5C2-BB989EC0DBDE}"/>
              </a:ext>
            </a:extLst>
          </p:cNvPr>
          <p:cNvSpPr>
            <a:spLocks noChangeArrowheads="1"/>
          </p:cNvSpPr>
          <p:nvPr/>
        </p:nvSpPr>
        <p:spPr bwMode="auto">
          <a:xfrm flipH="1">
            <a:off x="4853992" y="3913318"/>
            <a:ext cx="48802" cy="143495"/>
          </a:xfrm>
          <a:prstGeom prst="flowChartDecision">
            <a:avLst/>
          </a:prstGeom>
          <a:solidFill>
            <a:srgbClr val="008000"/>
          </a:solidFill>
          <a:ln w="9525">
            <a:solidFill>
              <a:srgbClr val="008000"/>
            </a:solidFill>
            <a:miter lim="800000"/>
            <a:headEnd/>
            <a:tailEnd/>
          </a:ln>
        </p:spPr>
        <p:txBody>
          <a:bodyPr wrap="none" anchor="ctr"/>
          <a:lstStyle/>
          <a:p>
            <a:pPr defTabSz="344594">
              <a:defRPr/>
            </a:pPr>
            <a:endParaRPr lang="en-US" sz="1357" dirty="0">
              <a:solidFill>
                <a:srgbClr val="000000"/>
              </a:solidFill>
              <a:latin typeface="Arial"/>
            </a:endParaRPr>
          </a:p>
        </p:txBody>
      </p:sp>
      <p:sp>
        <p:nvSpPr>
          <p:cNvPr id="76" name="AutoShape 88">
            <a:extLst>
              <a:ext uri="{FF2B5EF4-FFF2-40B4-BE49-F238E27FC236}">
                <a16:creationId xmlns:a16="http://schemas.microsoft.com/office/drawing/2014/main" id="{78515ADE-F23F-4EEF-856E-3BAEA17C99B8}"/>
              </a:ext>
            </a:extLst>
          </p:cNvPr>
          <p:cNvSpPr>
            <a:spLocks noChangeArrowheads="1"/>
          </p:cNvSpPr>
          <p:nvPr/>
        </p:nvSpPr>
        <p:spPr bwMode="auto">
          <a:xfrm flipH="1">
            <a:off x="4864420" y="3526811"/>
            <a:ext cx="48802" cy="143495"/>
          </a:xfrm>
          <a:prstGeom prst="flowChartDecision">
            <a:avLst/>
          </a:prstGeom>
          <a:solidFill>
            <a:srgbClr val="008000"/>
          </a:solidFill>
          <a:ln w="9525">
            <a:solidFill>
              <a:srgbClr val="008000"/>
            </a:solidFill>
            <a:miter lim="800000"/>
            <a:headEnd/>
            <a:tailEnd/>
          </a:ln>
        </p:spPr>
        <p:txBody>
          <a:bodyPr wrap="none" anchor="ctr"/>
          <a:lstStyle/>
          <a:p>
            <a:pPr defTabSz="344594">
              <a:defRPr/>
            </a:pPr>
            <a:endParaRPr lang="en-US" sz="1357" dirty="0">
              <a:solidFill>
                <a:srgbClr val="000000"/>
              </a:solidFill>
              <a:latin typeface="Arial"/>
            </a:endParaRPr>
          </a:p>
        </p:txBody>
      </p:sp>
      <p:sp>
        <p:nvSpPr>
          <p:cNvPr id="77" name="Rectangle 76">
            <a:extLst>
              <a:ext uri="{FF2B5EF4-FFF2-40B4-BE49-F238E27FC236}">
                <a16:creationId xmlns:a16="http://schemas.microsoft.com/office/drawing/2014/main" id="{49256CD4-4688-4E5E-952F-5AE597D00335}"/>
              </a:ext>
            </a:extLst>
          </p:cNvPr>
          <p:cNvSpPr/>
          <p:nvPr/>
        </p:nvSpPr>
        <p:spPr>
          <a:xfrm>
            <a:off x="4177819" y="4648579"/>
            <a:ext cx="1141659" cy="219932"/>
          </a:xfrm>
          <a:prstGeom prst="rect">
            <a:avLst/>
          </a:prstGeom>
          <a:ln>
            <a:noFill/>
          </a:ln>
        </p:spPr>
        <p:txBody>
          <a:bodyPr wrap="none">
            <a:spAutoFit/>
          </a:bodyPr>
          <a:lstStyle/>
          <a:p>
            <a:pPr defTabSz="344594">
              <a:defRPr/>
            </a:pPr>
            <a:r>
              <a:rPr lang="en-ZA" sz="829" dirty="0">
                <a:solidFill>
                  <a:srgbClr val="000408"/>
                </a:solidFill>
                <a:latin typeface="Arial"/>
              </a:rPr>
              <a:t>Dependant Services</a:t>
            </a:r>
            <a:endParaRPr lang="en-US" sz="829" dirty="0">
              <a:solidFill>
                <a:srgbClr val="000408"/>
              </a:solidFill>
              <a:latin typeface="Arial"/>
            </a:endParaRPr>
          </a:p>
        </p:txBody>
      </p:sp>
      <p:sp>
        <p:nvSpPr>
          <p:cNvPr id="78" name="TextBox 77">
            <a:extLst>
              <a:ext uri="{FF2B5EF4-FFF2-40B4-BE49-F238E27FC236}">
                <a16:creationId xmlns:a16="http://schemas.microsoft.com/office/drawing/2014/main" id="{0AFE98E3-81C1-4530-93E8-429C6681669C}"/>
              </a:ext>
            </a:extLst>
          </p:cNvPr>
          <p:cNvSpPr txBox="1"/>
          <p:nvPr/>
        </p:nvSpPr>
        <p:spPr>
          <a:xfrm>
            <a:off x="4835419" y="4876723"/>
            <a:ext cx="1165116" cy="208390"/>
          </a:xfrm>
          <a:prstGeom prst="rect">
            <a:avLst/>
          </a:prstGeom>
          <a:solidFill>
            <a:srgbClr val="002060"/>
          </a:solidFill>
        </p:spPr>
        <p:txBody>
          <a:bodyPr wrap="square" rtlCol="0">
            <a:spAutoFit/>
          </a:bodyPr>
          <a:lstStyle/>
          <a:p>
            <a:pPr algn="ctr" defTabSz="344594">
              <a:defRPr/>
            </a:pPr>
            <a:r>
              <a:rPr lang="en-ZA" sz="754" dirty="0">
                <a:solidFill>
                  <a:prstClr val="white">
                    <a:lumMod val="65000"/>
                  </a:prstClr>
                </a:solidFill>
                <a:latin typeface="Arial"/>
              </a:rPr>
              <a:t>Unix Hosting Service</a:t>
            </a:r>
          </a:p>
        </p:txBody>
      </p:sp>
      <p:sp>
        <p:nvSpPr>
          <p:cNvPr id="79" name="TextBox 78">
            <a:extLst>
              <a:ext uri="{FF2B5EF4-FFF2-40B4-BE49-F238E27FC236}">
                <a16:creationId xmlns:a16="http://schemas.microsoft.com/office/drawing/2014/main" id="{300488C2-4C53-4EC5-9C2B-19F4CCE91195}"/>
              </a:ext>
            </a:extLst>
          </p:cNvPr>
          <p:cNvSpPr txBox="1"/>
          <p:nvPr/>
        </p:nvSpPr>
        <p:spPr>
          <a:xfrm>
            <a:off x="4831795" y="5153344"/>
            <a:ext cx="1168739" cy="208390"/>
          </a:xfrm>
          <a:prstGeom prst="rect">
            <a:avLst/>
          </a:prstGeom>
          <a:solidFill>
            <a:srgbClr val="002060"/>
          </a:solidFill>
        </p:spPr>
        <p:txBody>
          <a:bodyPr wrap="square" rtlCol="0">
            <a:spAutoFit/>
          </a:bodyPr>
          <a:lstStyle/>
          <a:p>
            <a:pPr algn="ctr" defTabSz="344594">
              <a:defRPr/>
            </a:pPr>
            <a:r>
              <a:rPr lang="en-ZA" sz="754" dirty="0">
                <a:solidFill>
                  <a:prstClr val="white">
                    <a:lumMod val="65000"/>
                  </a:prstClr>
                </a:solidFill>
                <a:latin typeface="Arial"/>
              </a:rPr>
              <a:t>Open system Storage</a:t>
            </a:r>
          </a:p>
        </p:txBody>
      </p:sp>
      <p:sp>
        <p:nvSpPr>
          <p:cNvPr id="80" name="TextBox 79">
            <a:extLst>
              <a:ext uri="{FF2B5EF4-FFF2-40B4-BE49-F238E27FC236}">
                <a16:creationId xmlns:a16="http://schemas.microsoft.com/office/drawing/2014/main" id="{1F86C61D-A871-412E-A881-075F19FF3656}"/>
              </a:ext>
            </a:extLst>
          </p:cNvPr>
          <p:cNvSpPr txBox="1"/>
          <p:nvPr/>
        </p:nvSpPr>
        <p:spPr>
          <a:xfrm>
            <a:off x="4814488" y="5436943"/>
            <a:ext cx="1186047" cy="208390"/>
          </a:xfrm>
          <a:prstGeom prst="rect">
            <a:avLst/>
          </a:prstGeom>
          <a:solidFill>
            <a:srgbClr val="002060"/>
          </a:solidFill>
        </p:spPr>
        <p:txBody>
          <a:bodyPr wrap="square" rtlCol="0">
            <a:spAutoFit/>
          </a:bodyPr>
          <a:lstStyle/>
          <a:p>
            <a:pPr algn="ctr" defTabSz="344594">
              <a:defRPr/>
            </a:pPr>
            <a:r>
              <a:rPr lang="en-ZA" sz="754" dirty="0">
                <a:solidFill>
                  <a:prstClr val="white">
                    <a:lumMod val="65000"/>
                  </a:prstClr>
                </a:solidFill>
                <a:latin typeface="Arial"/>
              </a:rPr>
              <a:t>LAN  Port Service</a:t>
            </a:r>
          </a:p>
        </p:txBody>
      </p:sp>
      <p:sp>
        <p:nvSpPr>
          <p:cNvPr id="81" name="TextBox 80">
            <a:extLst>
              <a:ext uri="{FF2B5EF4-FFF2-40B4-BE49-F238E27FC236}">
                <a16:creationId xmlns:a16="http://schemas.microsoft.com/office/drawing/2014/main" id="{4C5625E5-17B6-4648-99D8-226BEAAE15C9}"/>
              </a:ext>
            </a:extLst>
          </p:cNvPr>
          <p:cNvSpPr txBox="1"/>
          <p:nvPr/>
        </p:nvSpPr>
        <p:spPr>
          <a:xfrm>
            <a:off x="3808889" y="4876723"/>
            <a:ext cx="814094" cy="208390"/>
          </a:xfrm>
          <a:prstGeom prst="rect">
            <a:avLst/>
          </a:prstGeom>
          <a:noFill/>
          <a:ln w="3175">
            <a:solidFill>
              <a:schemeClr val="tx1"/>
            </a:solidFill>
          </a:ln>
        </p:spPr>
        <p:txBody>
          <a:bodyPr wrap="square" rtlCol="0">
            <a:spAutoFit/>
          </a:bodyPr>
          <a:lstStyle/>
          <a:p>
            <a:pPr algn="ctr" defTabSz="344594">
              <a:defRPr/>
            </a:pPr>
            <a:r>
              <a:rPr lang="en-ZA" sz="754" dirty="0">
                <a:solidFill>
                  <a:prstClr val="white">
                    <a:lumMod val="65000"/>
                  </a:prstClr>
                </a:solidFill>
                <a:latin typeface="Arial"/>
              </a:rPr>
              <a:t>Platforms</a:t>
            </a:r>
          </a:p>
        </p:txBody>
      </p:sp>
      <p:sp>
        <p:nvSpPr>
          <p:cNvPr id="82" name="TextBox 81">
            <a:extLst>
              <a:ext uri="{FF2B5EF4-FFF2-40B4-BE49-F238E27FC236}">
                <a16:creationId xmlns:a16="http://schemas.microsoft.com/office/drawing/2014/main" id="{5AB55D43-B6E1-4948-86C8-D66B303B125E}"/>
              </a:ext>
            </a:extLst>
          </p:cNvPr>
          <p:cNvSpPr txBox="1"/>
          <p:nvPr/>
        </p:nvSpPr>
        <p:spPr>
          <a:xfrm>
            <a:off x="3808889" y="5153344"/>
            <a:ext cx="814094" cy="208390"/>
          </a:xfrm>
          <a:prstGeom prst="rect">
            <a:avLst/>
          </a:prstGeom>
          <a:noFill/>
          <a:ln w="3175">
            <a:solidFill>
              <a:schemeClr val="tx1"/>
            </a:solidFill>
          </a:ln>
        </p:spPr>
        <p:txBody>
          <a:bodyPr wrap="square" rtlCol="0">
            <a:spAutoFit/>
          </a:bodyPr>
          <a:lstStyle/>
          <a:p>
            <a:pPr algn="ctr" defTabSz="344594">
              <a:defRPr/>
            </a:pPr>
            <a:r>
              <a:rPr lang="en-ZA" sz="754" dirty="0">
                <a:solidFill>
                  <a:srgbClr val="02367A">
                    <a:lumMod val="75000"/>
                  </a:srgbClr>
                </a:solidFill>
                <a:latin typeface="Arial"/>
              </a:rPr>
              <a:t>Storage</a:t>
            </a:r>
          </a:p>
        </p:txBody>
      </p:sp>
      <p:sp>
        <p:nvSpPr>
          <p:cNvPr id="83" name="TextBox 82">
            <a:extLst>
              <a:ext uri="{FF2B5EF4-FFF2-40B4-BE49-F238E27FC236}">
                <a16:creationId xmlns:a16="http://schemas.microsoft.com/office/drawing/2014/main" id="{262C6262-4B2B-4179-BEE1-D80AA290282E}"/>
              </a:ext>
            </a:extLst>
          </p:cNvPr>
          <p:cNvSpPr txBox="1"/>
          <p:nvPr/>
        </p:nvSpPr>
        <p:spPr>
          <a:xfrm>
            <a:off x="3808889" y="5436943"/>
            <a:ext cx="814094" cy="208390"/>
          </a:xfrm>
          <a:prstGeom prst="rect">
            <a:avLst/>
          </a:prstGeom>
          <a:noFill/>
          <a:ln w="3175">
            <a:solidFill>
              <a:schemeClr val="tx1"/>
            </a:solidFill>
          </a:ln>
        </p:spPr>
        <p:txBody>
          <a:bodyPr wrap="square" rtlCol="0">
            <a:spAutoFit/>
          </a:bodyPr>
          <a:lstStyle/>
          <a:p>
            <a:pPr algn="ctr" defTabSz="344594">
              <a:defRPr/>
            </a:pPr>
            <a:r>
              <a:rPr lang="en-ZA" sz="754" dirty="0">
                <a:solidFill>
                  <a:prstClr val="white">
                    <a:lumMod val="65000"/>
                  </a:prstClr>
                </a:solidFill>
                <a:latin typeface="Arial"/>
              </a:rPr>
              <a:t>Networks</a:t>
            </a:r>
          </a:p>
        </p:txBody>
      </p:sp>
      <p:sp>
        <p:nvSpPr>
          <p:cNvPr id="84" name="TextBox 83">
            <a:extLst>
              <a:ext uri="{FF2B5EF4-FFF2-40B4-BE49-F238E27FC236}">
                <a16:creationId xmlns:a16="http://schemas.microsoft.com/office/drawing/2014/main" id="{6CFA8C92-A4D9-4C35-84DD-FB2D905C9485}"/>
              </a:ext>
            </a:extLst>
          </p:cNvPr>
          <p:cNvSpPr txBox="1"/>
          <p:nvPr/>
        </p:nvSpPr>
        <p:spPr>
          <a:xfrm>
            <a:off x="3808889" y="5719447"/>
            <a:ext cx="814094" cy="208390"/>
          </a:xfrm>
          <a:prstGeom prst="rect">
            <a:avLst/>
          </a:prstGeom>
          <a:noFill/>
          <a:ln w="3175">
            <a:solidFill>
              <a:schemeClr val="tx1"/>
            </a:solidFill>
          </a:ln>
        </p:spPr>
        <p:txBody>
          <a:bodyPr wrap="square" rtlCol="0">
            <a:spAutoFit/>
          </a:bodyPr>
          <a:lstStyle/>
          <a:p>
            <a:pPr algn="ctr" defTabSz="344594">
              <a:defRPr/>
            </a:pPr>
            <a:r>
              <a:rPr lang="en-ZA" sz="754" dirty="0">
                <a:solidFill>
                  <a:prstClr val="white">
                    <a:lumMod val="65000"/>
                  </a:prstClr>
                </a:solidFill>
                <a:latin typeface="Arial"/>
              </a:rPr>
              <a:t>Networks</a:t>
            </a:r>
          </a:p>
        </p:txBody>
      </p:sp>
      <p:sp>
        <p:nvSpPr>
          <p:cNvPr id="85" name="TextBox 84">
            <a:extLst>
              <a:ext uri="{FF2B5EF4-FFF2-40B4-BE49-F238E27FC236}">
                <a16:creationId xmlns:a16="http://schemas.microsoft.com/office/drawing/2014/main" id="{965C861A-FB39-4B15-8CCE-8942DAE55191}"/>
              </a:ext>
            </a:extLst>
          </p:cNvPr>
          <p:cNvSpPr txBox="1"/>
          <p:nvPr/>
        </p:nvSpPr>
        <p:spPr>
          <a:xfrm>
            <a:off x="4813131" y="5738488"/>
            <a:ext cx="1187403" cy="208390"/>
          </a:xfrm>
          <a:prstGeom prst="rect">
            <a:avLst/>
          </a:prstGeom>
          <a:solidFill>
            <a:srgbClr val="002060"/>
          </a:solidFill>
        </p:spPr>
        <p:txBody>
          <a:bodyPr wrap="square" rtlCol="0">
            <a:spAutoFit/>
          </a:bodyPr>
          <a:lstStyle/>
          <a:p>
            <a:pPr algn="ctr" defTabSz="344594">
              <a:defRPr/>
            </a:pPr>
            <a:r>
              <a:rPr lang="en-ZA" sz="754" dirty="0">
                <a:solidFill>
                  <a:prstClr val="white">
                    <a:lumMod val="65000"/>
                  </a:prstClr>
                </a:solidFill>
                <a:latin typeface="Arial"/>
              </a:rPr>
              <a:t>WAN Bandwidth </a:t>
            </a:r>
          </a:p>
        </p:txBody>
      </p:sp>
      <p:sp>
        <p:nvSpPr>
          <p:cNvPr id="86" name="Rectangle 85">
            <a:extLst>
              <a:ext uri="{FF2B5EF4-FFF2-40B4-BE49-F238E27FC236}">
                <a16:creationId xmlns:a16="http://schemas.microsoft.com/office/drawing/2014/main" id="{1EC1D9BA-5B13-4414-BB22-D95B013AD1CE}"/>
              </a:ext>
            </a:extLst>
          </p:cNvPr>
          <p:cNvSpPr/>
          <p:nvPr/>
        </p:nvSpPr>
        <p:spPr>
          <a:xfrm>
            <a:off x="6094388" y="4782706"/>
            <a:ext cx="3524806" cy="105892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4594">
              <a:defRPr/>
            </a:pPr>
            <a:r>
              <a:rPr lang="en-ZA" sz="829" b="1" u="sng" dirty="0">
                <a:solidFill>
                  <a:srgbClr val="000408"/>
                </a:solidFill>
                <a:latin typeface="Arial"/>
              </a:rPr>
              <a:t>Notes:</a:t>
            </a:r>
          </a:p>
          <a:p>
            <a:pPr defTabSz="344594">
              <a:defRPr/>
            </a:pPr>
            <a:endParaRPr lang="en-ZA" sz="829" b="1" u="sng" dirty="0">
              <a:solidFill>
                <a:srgbClr val="000408"/>
              </a:solidFill>
              <a:latin typeface="Arial"/>
            </a:endParaRPr>
          </a:p>
          <a:p>
            <a:pPr defTabSz="344594">
              <a:defRPr/>
            </a:pPr>
            <a:r>
              <a:rPr lang="en-ZA" sz="829" dirty="0">
                <a:solidFill>
                  <a:srgbClr val="000408"/>
                </a:solidFill>
                <a:latin typeface="Arial"/>
              </a:rPr>
              <a:t>Oracle 11g release provides a  steady foundation for the IT industry by delivering more information at a high quality service level and reducing the risks within the environment. There are several versions available to optimise perform and security of the  database.</a:t>
            </a:r>
          </a:p>
          <a:p>
            <a:pPr defTabSz="344594">
              <a:defRPr/>
            </a:pPr>
            <a:endParaRPr lang="en-ZA" sz="829" dirty="0">
              <a:solidFill>
                <a:srgbClr val="000408"/>
              </a:solidFill>
              <a:latin typeface="Arial"/>
            </a:endParaRPr>
          </a:p>
          <a:p>
            <a:pPr defTabSz="344594">
              <a:defRPr/>
            </a:pPr>
            <a:endParaRPr lang="en-US" sz="829" dirty="0">
              <a:solidFill>
                <a:srgbClr val="000408"/>
              </a:solidFill>
              <a:latin typeface="Arial"/>
            </a:endParaRPr>
          </a:p>
        </p:txBody>
      </p:sp>
      <p:sp>
        <p:nvSpPr>
          <p:cNvPr id="87" name="TextBox 86">
            <a:extLst>
              <a:ext uri="{FF2B5EF4-FFF2-40B4-BE49-F238E27FC236}">
                <a16:creationId xmlns:a16="http://schemas.microsoft.com/office/drawing/2014/main" id="{A6708BE2-8FDB-4E83-B70D-5DF8255A8C96}"/>
              </a:ext>
            </a:extLst>
          </p:cNvPr>
          <p:cNvSpPr txBox="1"/>
          <p:nvPr/>
        </p:nvSpPr>
        <p:spPr>
          <a:xfrm>
            <a:off x="3265723" y="2240743"/>
            <a:ext cx="1086335" cy="196849"/>
          </a:xfrm>
          <a:prstGeom prst="rect">
            <a:avLst/>
          </a:prstGeom>
          <a:noFill/>
        </p:spPr>
        <p:txBody>
          <a:bodyPr wrap="square" rtlCol="0">
            <a:spAutoFit/>
          </a:bodyPr>
          <a:lstStyle/>
          <a:p>
            <a:pPr defTabSz="344594">
              <a:defRPr/>
            </a:pPr>
            <a:r>
              <a:rPr lang="en-ZA" sz="679" dirty="0">
                <a:solidFill>
                  <a:srgbClr val="000408"/>
                </a:solidFill>
                <a:latin typeface="Arial"/>
              </a:rPr>
              <a:t>Mainstream Support</a:t>
            </a:r>
          </a:p>
        </p:txBody>
      </p:sp>
      <p:sp>
        <p:nvSpPr>
          <p:cNvPr id="88" name="6-Point Star 93">
            <a:extLst>
              <a:ext uri="{FF2B5EF4-FFF2-40B4-BE49-F238E27FC236}">
                <a16:creationId xmlns:a16="http://schemas.microsoft.com/office/drawing/2014/main" id="{2CF12A97-4C83-41C0-AE64-9BD8D5ADC8CF}"/>
              </a:ext>
            </a:extLst>
          </p:cNvPr>
          <p:cNvSpPr/>
          <p:nvPr/>
        </p:nvSpPr>
        <p:spPr>
          <a:xfrm>
            <a:off x="8493875" y="2897508"/>
            <a:ext cx="76573" cy="86984"/>
          </a:xfrm>
          <a:prstGeom prst="star6">
            <a:avLst/>
          </a:prstGeom>
          <a:solidFill>
            <a:srgbClr val="FF0000"/>
          </a:solidFill>
          <a:ln>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255" tIns="54263" rtlCol="0" anchor="ctr"/>
          <a:lstStyle/>
          <a:p>
            <a:pPr algn="ctr" defTabSz="344594">
              <a:defRPr/>
            </a:pPr>
            <a:r>
              <a:rPr lang="en-ZA" sz="791" dirty="0">
                <a:solidFill>
                  <a:prstClr val="white"/>
                </a:solidFill>
                <a:latin typeface="Calibri" pitchFamily="34" charset="0"/>
                <a:cs typeface="Calibri" pitchFamily="34" charset="0"/>
              </a:rPr>
              <a:t>V</a:t>
            </a:r>
            <a:endParaRPr lang="en-US" sz="791" dirty="0">
              <a:solidFill>
                <a:prstClr val="white"/>
              </a:solidFill>
              <a:latin typeface="Calibri" pitchFamily="34" charset="0"/>
              <a:cs typeface="Calibri" pitchFamily="34" charset="0"/>
            </a:endParaRPr>
          </a:p>
        </p:txBody>
      </p:sp>
      <p:cxnSp>
        <p:nvCxnSpPr>
          <p:cNvPr id="89" name="Straight Connector 88">
            <a:extLst>
              <a:ext uri="{FF2B5EF4-FFF2-40B4-BE49-F238E27FC236}">
                <a16:creationId xmlns:a16="http://schemas.microsoft.com/office/drawing/2014/main" id="{7090816C-5A47-48C0-9789-9A1BE5FE0943}"/>
              </a:ext>
            </a:extLst>
          </p:cNvPr>
          <p:cNvCxnSpPr/>
          <p:nvPr/>
        </p:nvCxnSpPr>
        <p:spPr>
          <a:xfrm>
            <a:off x="4499361" y="2684789"/>
            <a:ext cx="206646" cy="11706"/>
          </a:xfrm>
          <a:prstGeom prst="line">
            <a:avLst/>
          </a:prstGeom>
          <a:ln w="28575">
            <a:solidFill>
              <a:srgbClr val="92D050"/>
            </a:solidFill>
            <a:prstDash val="dash"/>
          </a:ln>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AA4C0F43-D186-4F2E-AE03-BBB8E3549B9C}"/>
              </a:ext>
            </a:extLst>
          </p:cNvPr>
          <p:cNvCxnSpPr/>
          <p:nvPr/>
        </p:nvCxnSpPr>
        <p:spPr>
          <a:xfrm>
            <a:off x="4780109" y="2696494"/>
            <a:ext cx="1214045" cy="0"/>
          </a:xfrm>
          <a:prstGeom prst="line">
            <a:avLst/>
          </a:prstGeom>
          <a:ln w="28575">
            <a:solidFill>
              <a:schemeClr val="accent5">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sp>
        <p:nvSpPr>
          <p:cNvPr id="91" name="Line 93">
            <a:extLst>
              <a:ext uri="{FF2B5EF4-FFF2-40B4-BE49-F238E27FC236}">
                <a16:creationId xmlns:a16="http://schemas.microsoft.com/office/drawing/2014/main" id="{1DEA44FE-CE60-4362-B271-686E5494979A}"/>
              </a:ext>
            </a:extLst>
          </p:cNvPr>
          <p:cNvSpPr>
            <a:spLocks noChangeShapeType="1"/>
          </p:cNvSpPr>
          <p:nvPr/>
        </p:nvSpPr>
        <p:spPr bwMode="auto">
          <a:xfrm flipV="1">
            <a:off x="6013457" y="2696494"/>
            <a:ext cx="583086" cy="0"/>
          </a:xfrm>
          <a:prstGeom prst="line">
            <a:avLst/>
          </a:prstGeom>
          <a:noFill/>
          <a:ln w="38100">
            <a:solidFill>
              <a:schemeClr val="accent5">
                <a:lumMod val="75000"/>
              </a:schemeClr>
            </a:solidFill>
            <a:prstDash val="sysDash"/>
            <a:round/>
            <a:headEnd/>
            <a:tailEnd/>
          </a:ln>
        </p:spPr>
        <p:txBody>
          <a:bodyPr/>
          <a:lstStyle/>
          <a:p>
            <a:pPr defTabSz="344594">
              <a:defRPr/>
            </a:pPr>
            <a:endParaRPr lang="en-US" sz="1357" dirty="0">
              <a:solidFill>
                <a:srgbClr val="02367A"/>
              </a:solidFill>
              <a:latin typeface="Arial"/>
            </a:endParaRPr>
          </a:p>
        </p:txBody>
      </p:sp>
      <p:sp>
        <p:nvSpPr>
          <p:cNvPr id="92" name="TextBox 91">
            <a:extLst>
              <a:ext uri="{FF2B5EF4-FFF2-40B4-BE49-F238E27FC236}">
                <a16:creationId xmlns:a16="http://schemas.microsoft.com/office/drawing/2014/main" id="{3AAF6A9A-39FC-4FF1-8BC2-427D1A8208B3}"/>
              </a:ext>
            </a:extLst>
          </p:cNvPr>
          <p:cNvSpPr txBox="1"/>
          <p:nvPr/>
        </p:nvSpPr>
        <p:spPr>
          <a:xfrm>
            <a:off x="4655741" y="2220826"/>
            <a:ext cx="1016817" cy="196849"/>
          </a:xfrm>
          <a:prstGeom prst="rect">
            <a:avLst/>
          </a:prstGeom>
          <a:noFill/>
        </p:spPr>
        <p:txBody>
          <a:bodyPr wrap="square" rtlCol="0">
            <a:spAutoFit/>
          </a:bodyPr>
          <a:lstStyle/>
          <a:p>
            <a:pPr defTabSz="344594">
              <a:defRPr/>
            </a:pPr>
            <a:r>
              <a:rPr lang="en-ZA" sz="679" dirty="0">
                <a:solidFill>
                  <a:srgbClr val="000408"/>
                </a:solidFill>
                <a:latin typeface="Arial"/>
              </a:rPr>
              <a:t>Extended Support</a:t>
            </a:r>
          </a:p>
        </p:txBody>
      </p:sp>
      <p:sp>
        <p:nvSpPr>
          <p:cNvPr id="93" name="TextBox 92">
            <a:extLst>
              <a:ext uri="{FF2B5EF4-FFF2-40B4-BE49-F238E27FC236}">
                <a16:creationId xmlns:a16="http://schemas.microsoft.com/office/drawing/2014/main" id="{2D269159-992C-4EE9-A551-E1D5D6CEC618}"/>
              </a:ext>
            </a:extLst>
          </p:cNvPr>
          <p:cNvSpPr txBox="1"/>
          <p:nvPr/>
        </p:nvSpPr>
        <p:spPr>
          <a:xfrm>
            <a:off x="5733560" y="2220826"/>
            <a:ext cx="842505" cy="196849"/>
          </a:xfrm>
          <a:prstGeom prst="rect">
            <a:avLst/>
          </a:prstGeom>
          <a:noFill/>
        </p:spPr>
        <p:txBody>
          <a:bodyPr wrap="square" rtlCol="0">
            <a:spAutoFit/>
          </a:bodyPr>
          <a:lstStyle/>
          <a:p>
            <a:pPr defTabSz="344594">
              <a:defRPr/>
            </a:pPr>
            <a:r>
              <a:rPr lang="en-ZA" sz="679" dirty="0">
                <a:solidFill>
                  <a:srgbClr val="000408"/>
                </a:solidFill>
                <a:latin typeface="Arial"/>
              </a:rPr>
              <a:t>Custom Support</a:t>
            </a:r>
          </a:p>
        </p:txBody>
      </p:sp>
      <p:cxnSp>
        <p:nvCxnSpPr>
          <p:cNvPr id="94" name="Elbow Connector 99">
            <a:extLst>
              <a:ext uri="{FF2B5EF4-FFF2-40B4-BE49-F238E27FC236}">
                <a16:creationId xmlns:a16="http://schemas.microsoft.com/office/drawing/2014/main" id="{7BAF4631-4398-4BE2-BE89-519BB6F7904B}"/>
              </a:ext>
            </a:extLst>
          </p:cNvPr>
          <p:cNvCxnSpPr/>
          <p:nvPr/>
        </p:nvCxnSpPr>
        <p:spPr>
          <a:xfrm rot="10800000">
            <a:off x="4315127" y="2304702"/>
            <a:ext cx="573695" cy="326606"/>
          </a:xfrm>
          <a:prstGeom prst="bentConnector3">
            <a:avLst>
              <a:gd name="adj1" fmla="val 50000"/>
            </a:avLst>
          </a:prstGeom>
          <a:ln w="3175">
            <a:solidFill>
              <a:schemeClr val="bg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1D990C37-5DF1-4AA6-A4C2-B0BC9364B881}"/>
              </a:ext>
            </a:extLst>
          </p:cNvPr>
          <p:cNvCxnSpPr/>
          <p:nvPr/>
        </p:nvCxnSpPr>
        <p:spPr>
          <a:xfrm flipV="1">
            <a:off x="5285250" y="2374835"/>
            <a:ext cx="0" cy="309953"/>
          </a:xfrm>
          <a:prstGeom prst="straightConnector1">
            <a:avLst/>
          </a:prstGeom>
          <a:ln w="3175">
            <a:solidFill>
              <a:schemeClr val="bg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430E0376-3294-4AF4-ABFF-3E31FA9065FC}"/>
              </a:ext>
            </a:extLst>
          </p:cNvPr>
          <p:cNvCxnSpPr/>
          <p:nvPr/>
        </p:nvCxnSpPr>
        <p:spPr>
          <a:xfrm flipV="1">
            <a:off x="6365901" y="2374835"/>
            <a:ext cx="0" cy="309953"/>
          </a:xfrm>
          <a:prstGeom prst="straightConnector1">
            <a:avLst/>
          </a:prstGeom>
          <a:ln w="3175">
            <a:solidFill>
              <a:schemeClr val="bg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97" name="Line 19">
            <a:extLst>
              <a:ext uri="{FF2B5EF4-FFF2-40B4-BE49-F238E27FC236}">
                <a16:creationId xmlns:a16="http://schemas.microsoft.com/office/drawing/2014/main" id="{588D7007-D4F6-461F-96F7-255998333BE3}"/>
              </a:ext>
            </a:extLst>
          </p:cNvPr>
          <p:cNvSpPr>
            <a:spLocks noChangeShapeType="1"/>
          </p:cNvSpPr>
          <p:nvPr/>
        </p:nvSpPr>
        <p:spPr bwMode="auto">
          <a:xfrm>
            <a:off x="4877458" y="4004009"/>
            <a:ext cx="4380907" cy="0"/>
          </a:xfrm>
          <a:prstGeom prst="line">
            <a:avLst/>
          </a:prstGeom>
          <a:noFill/>
          <a:ln w="12700">
            <a:solidFill>
              <a:srgbClr val="008000"/>
            </a:solidFill>
            <a:prstDash val="dash"/>
            <a:round/>
            <a:headEnd/>
            <a:tailEnd/>
          </a:ln>
        </p:spPr>
        <p:txBody>
          <a:bodyPr/>
          <a:lstStyle/>
          <a:p>
            <a:pPr defTabSz="344594">
              <a:defRPr/>
            </a:pPr>
            <a:endParaRPr lang="en-US" sz="1357" dirty="0">
              <a:solidFill>
                <a:srgbClr val="02367A"/>
              </a:solidFill>
              <a:latin typeface="Arial"/>
            </a:endParaRPr>
          </a:p>
        </p:txBody>
      </p:sp>
      <p:sp>
        <p:nvSpPr>
          <p:cNvPr id="98" name="Line 19">
            <a:extLst>
              <a:ext uri="{FF2B5EF4-FFF2-40B4-BE49-F238E27FC236}">
                <a16:creationId xmlns:a16="http://schemas.microsoft.com/office/drawing/2014/main" id="{1F039C0B-11B0-4447-AE84-C358A673FEF8}"/>
              </a:ext>
            </a:extLst>
          </p:cNvPr>
          <p:cNvSpPr>
            <a:spLocks noChangeShapeType="1"/>
          </p:cNvSpPr>
          <p:nvPr/>
        </p:nvSpPr>
        <p:spPr bwMode="auto">
          <a:xfrm>
            <a:off x="4863983" y="3598558"/>
            <a:ext cx="4386320" cy="0"/>
          </a:xfrm>
          <a:prstGeom prst="line">
            <a:avLst/>
          </a:prstGeom>
          <a:noFill/>
          <a:ln w="12700">
            <a:solidFill>
              <a:srgbClr val="008000"/>
            </a:solidFill>
            <a:prstDash val="dash"/>
            <a:round/>
            <a:headEnd/>
            <a:tailEnd/>
          </a:ln>
        </p:spPr>
        <p:txBody>
          <a:bodyPr/>
          <a:lstStyle/>
          <a:p>
            <a:pPr defTabSz="344594">
              <a:defRPr/>
            </a:pPr>
            <a:endParaRPr lang="en-US" sz="1357" dirty="0">
              <a:solidFill>
                <a:srgbClr val="02367A"/>
              </a:solidFill>
              <a:latin typeface="Arial"/>
            </a:endParaRPr>
          </a:p>
        </p:txBody>
      </p:sp>
      <p:sp>
        <p:nvSpPr>
          <p:cNvPr id="99" name="TextBox 98">
            <a:extLst>
              <a:ext uri="{FF2B5EF4-FFF2-40B4-BE49-F238E27FC236}">
                <a16:creationId xmlns:a16="http://schemas.microsoft.com/office/drawing/2014/main" id="{DC38AF12-FA7C-4A30-84FA-2D051300F92F}"/>
              </a:ext>
            </a:extLst>
          </p:cNvPr>
          <p:cNvSpPr txBox="1"/>
          <p:nvPr/>
        </p:nvSpPr>
        <p:spPr>
          <a:xfrm>
            <a:off x="3512257" y="2039800"/>
            <a:ext cx="2286966" cy="178337"/>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800">
                <a:solidFill>
                  <a:schemeClr val="lt1"/>
                </a:solidFill>
                <a:latin typeface="Arial" charset="0"/>
                <a:cs typeface="Arial"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344594">
              <a:defRPr/>
            </a:pPr>
            <a:r>
              <a:rPr lang="en-ZA" sz="754" dirty="0">
                <a:solidFill>
                  <a:prstClr val="white"/>
                </a:solidFill>
              </a:rPr>
              <a:t>Database</a:t>
            </a:r>
            <a:r>
              <a:rPr lang="en-ZA" sz="791" dirty="0">
                <a:solidFill>
                  <a:prstClr val="white"/>
                </a:solidFill>
              </a:rPr>
              <a:t> Hosting Service - Oracle</a:t>
            </a:r>
          </a:p>
        </p:txBody>
      </p:sp>
      <p:sp>
        <p:nvSpPr>
          <p:cNvPr id="100" name="TextBox 99">
            <a:extLst>
              <a:ext uri="{FF2B5EF4-FFF2-40B4-BE49-F238E27FC236}">
                <a16:creationId xmlns:a16="http://schemas.microsoft.com/office/drawing/2014/main" id="{835A1318-7DF5-45E8-811C-2C812A5794D4}"/>
              </a:ext>
            </a:extLst>
          </p:cNvPr>
          <p:cNvSpPr txBox="1"/>
          <p:nvPr/>
        </p:nvSpPr>
        <p:spPr>
          <a:xfrm>
            <a:off x="6303245" y="2032574"/>
            <a:ext cx="1926908" cy="208390"/>
          </a:xfrm>
          <a:prstGeom prst="rect">
            <a:avLst/>
          </a:prstGeom>
          <a:solidFill>
            <a:srgbClr val="002060"/>
          </a:solidFill>
          <a:ln>
            <a:solidFill>
              <a:schemeClr val="tx1"/>
            </a:solidFill>
          </a:ln>
        </p:spPr>
        <p:txBody>
          <a:bodyPr wrap="square" rtlCol="0">
            <a:spAutoFit/>
          </a:bodyPr>
          <a:lstStyle/>
          <a:p>
            <a:pPr algn="ctr" defTabSz="344594">
              <a:defRPr/>
            </a:pPr>
            <a:r>
              <a:rPr lang="en-ZA" sz="754" dirty="0">
                <a:solidFill>
                  <a:prstClr val="white"/>
                </a:solidFill>
                <a:latin typeface="Arial"/>
              </a:rPr>
              <a:t>Technology Adoption Strategy</a:t>
            </a:r>
          </a:p>
        </p:txBody>
      </p:sp>
      <p:sp>
        <p:nvSpPr>
          <p:cNvPr id="101" name="Rectangle 100">
            <a:extLst>
              <a:ext uri="{FF2B5EF4-FFF2-40B4-BE49-F238E27FC236}">
                <a16:creationId xmlns:a16="http://schemas.microsoft.com/office/drawing/2014/main" id="{CDFCE1D0-4C61-469F-81D2-765CFFD52586}"/>
              </a:ext>
            </a:extLst>
          </p:cNvPr>
          <p:cNvSpPr/>
          <p:nvPr/>
        </p:nvSpPr>
        <p:spPr>
          <a:xfrm>
            <a:off x="8225661" y="2035582"/>
            <a:ext cx="980841" cy="182557"/>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4594">
              <a:defRPr/>
            </a:pPr>
            <a:r>
              <a:rPr lang="en-GB" sz="754" dirty="0">
                <a:solidFill>
                  <a:prstClr val="white"/>
                </a:solidFill>
                <a:latin typeface="Arial"/>
                <a:cs typeface="Arial" charset="0"/>
              </a:rPr>
              <a:t>N-1</a:t>
            </a:r>
          </a:p>
        </p:txBody>
      </p:sp>
      <p:sp>
        <p:nvSpPr>
          <p:cNvPr id="102" name="TextBox 101">
            <a:extLst>
              <a:ext uri="{FF2B5EF4-FFF2-40B4-BE49-F238E27FC236}">
                <a16:creationId xmlns:a16="http://schemas.microsoft.com/office/drawing/2014/main" id="{72E10303-CD84-4557-9E48-11AC2D05B263}"/>
              </a:ext>
            </a:extLst>
          </p:cNvPr>
          <p:cNvSpPr txBox="1"/>
          <p:nvPr/>
        </p:nvSpPr>
        <p:spPr>
          <a:xfrm>
            <a:off x="2291954" y="3361220"/>
            <a:ext cx="638150" cy="823944"/>
          </a:xfrm>
          <a:prstGeom prst="rect">
            <a:avLst/>
          </a:prstGeom>
          <a:noFill/>
          <a:ln>
            <a:solidFill>
              <a:srgbClr val="000408"/>
            </a:solidFill>
          </a:ln>
        </p:spPr>
        <p:txBody>
          <a:bodyPr wrap="square" rtlCol="0">
            <a:spAutoFit/>
          </a:bodyPr>
          <a:lstStyle/>
          <a:p>
            <a:pPr defTabSz="344594">
              <a:defRPr/>
            </a:pPr>
            <a:r>
              <a:rPr lang="en-ZA" sz="679" dirty="0">
                <a:solidFill>
                  <a:srgbClr val="000408"/>
                </a:solidFill>
                <a:latin typeface="Arial"/>
              </a:rPr>
              <a:t>Research / Investigate / Build: phases of technology introduction to the firm</a:t>
            </a:r>
            <a:endParaRPr lang="en-US" sz="679" dirty="0">
              <a:solidFill>
                <a:srgbClr val="000408"/>
              </a:solidFill>
              <a:latin typeface="Arial"/>
            </a:endParaRPr>
          </a:p>
        </p:txBody>
      </p:sp>
      <p:sp>
        <p:nvSpPr>
          <p:cNvPr id="103" name="TextBox 102">
            <a:extLst>
              <a:ext uri="{FF2B5EF4-FFF2-40B4-BE49-F238E27FC236}">
                <a16:creationId xmlns:a16="http://schemas.microsoft.com/office/drawing/2014/main" id="{960CC048-1D1D-43EE-892B-449064BC21CE}"/>
              </a:ext>
            </a:extLst>
          </p:cNvPr>
          <p:cNvSpPr txBox="1"/>
          <p:nvPr/>
        </p:nvSpPr>
        <p:spPr>
          <a:xfrm>
            <a:off x="2291955" y="2288622"/>
            <a:ext cx="679180" cy="823944"/>
          </a:xfrm>
          <a:prstGeom prst="rect">
            <a:avLst/>
          </a:prstGeom>
          <a:noFill/>
          <a:ln>
            <a:solidFill>
              <a:srgbClr val="000408"/>
            </a:solidFill>
          </a:ln>
        </p:spPr>
        <p:txBody>
          <a:bodyPr wrap="square" rtlCol="0">
            <a:spAutoFit/>
          </a:bodyPr>
          <a:lstStyle/>
          <a:p>
            <a:pPr defTabSz="344594">
              <a:defRPr/>
            </a:pPr>
            <a:r>
              <a:rPr lang="en-ZA" sz="679" dirty="0">
                <a:solidFill>
                  <a:srgbClr val="000408"/>
                </a:solidFill>
                <a:latin typeface="Arial"/>
              </a:rPr>
              <a:t>Buy: purchasing enabled, chosen technology standard  for the firm</a:t>
            </a:r>
            <a:endParaRPr lang="en-US" sz="679" dirty="0">
              <a:solidFill>
                <a:srgbClr val="000408"/>
              </a:solidFill>
              <a:latin typeface="Arial"/>
            </a:endParaRPr>
          </a:p>
        </p:txBody>
      </p:sp>
      <p:sp>
        <p:nvSpPr>
          <p:cNvPr id="104" name="TextBox 103">
            <a:extLst>
              <a:ext uri="{FF2B5EF4-FFF2-40B4-BE49-F238E27FC236}">
                <a16:creationId xmlns:a16="http://schemas.microsoft.com/office/drawing/2014/main" id="{959BD663-4041-4EEF-9261-A9ABF5971D9F}"/>
              </a:ext>
            </a:extLst>
          </p:cNvPr>
          <p:cNvSpPr txBox="1"/>
          <p:nvPr/>
        </p:nvSpPr>
        <p:spPr>
          <a:xfrm>
            <a:off x="2291955" y="1445682"/>
            <a:ext cx="1055739" cy="510396"/>
          </a:xfrm>
          <a:prstGeom prst="rect">
            <a:avLst/>
          </a:prstGeom>
          <a:noFill/>
          <a:ln>
            <a:solidFill>
              <a:srgbClr val="000408"/>
            </a:solidFill>
          </a:ln>
        </p:spPr>
        <p:txBody>
          <a:bodyPr wrap="square" rtlCol="0">
            <a:spAutoFit/>
          </a:bodyPr>
          <a:lstStyle/>
          <a:p>
            <a:pPr defTabSz="344594">
              <a:defRPr/>
            </a:pPr>
            <a:r>
              <a:rPr lang="en-ZA" sz="679" dirty="0">
                <a:solidFill>
                  <a:srgbClr val="000408"/>
                </a:solidFill>
                <a:latin typeface="Arial"/>
              </a:rPr>
              <a:t>Hold: purchasing disabled, technology to be replaced with a new standard.</a:t>
            </a:r>
            <a:endParaRPr lang="en-US" sz="679" dirty="0">
              <a:solidFill>
                <a:srgbClr val="000408"/>
              </a:solidFill>
              <a:latin typeface="Arial"/>
            </a:endParaRPr>
          </a:p>
        </p:txBody>
      </p:sp>
      <p:sp>
        <p:nvSpPr>
          <p:cNvPr id="105" name="TextBox 104">
            <a:extLst>
              <a:ext uri="{FF2B5EF4-FFF2-40B4-BE49-F238E27FC236}">
                <a16:creationId xmlns:a16="http://schemas.microsoft.com/office/drawing/2014/main" id="{06B8CA44-45F8-4069-92A4-A0A4FF5CB3D4}"/>
              </a:ext>
            </a:extLst>
          </p:cNvPr>
          <p:cNvSpPr txBox="1"/>
          <p:nvPr/>
        </p:nvSpPr>
        <p:spPr>
          <a:xfrm>
            <a:off x="3471062" y="1445681"/>
            <a:ext cx="927216" cy="405880"/>
          </a:xfrm>
          <a:prstGeom prst="rect">
            <a:avLst/>
          </a:prstGeom>
          <a:noFill/>
          <a:ln>
            <a:solidFill>
              <a:srgbClr val="000408"/>
            </a:solidFill>
          </a:ln>
        </p:spPr>
        <p:txBody>
          <a:bodyPr wrap="square" rtlCol="0">
            <a:spAutoFit/>
          </a:bodyPr>
          <a:lstStyle/>
          <a:p>
            <a:pPr defTabSz="344594">
              <a:defRPr/>
            </a:pPr>
            <a:r>
              <a:rPr lang="en-ZA" sz="679" dirty="0">
                <a:solidFill>
                  <a:srgbClr val="000408"/>
                </a:solidFill>
                <a:latin typeface="Arial"/>
              </a:rPr>
              <a:t>Sell: active plans in place to divest of technology</a:t>
            </a:r>
            <a:endParaRPr lang="en-US" sz="679" dirty="0">
              <a:solidFill>
                <a:srgbClr val="000408"/>
              </a:solidFill>
              <a:latin typeface="Arial"/>
            </a:endParaRPr>
          </a:p>
        </p:txBody>
      </p:sp>
      <p:sp>
        <p:nvSpPr>
          <p:cNvPr id="106" name="TextBox 105">
            <a:extLst>
              <a:ext uri="{FF2B5EF4-FFF2-40B4-BE49-F238E27FC236}">
                <a16:creationId xmlns:a16="http://schemas.microsoft.com/office/drawing/2014/main" id="{CA14D2AD-4A13-42A8-BCB0-332E4B8F7C23}"/>
              </a:ext>
            </a:extLst>
          </p:cNvPr>
          <p:cNvSpPr txBox="1"/>
          <p:nvPr/>
        </p:nvSpPr>
        <p:spPr>
          <a:xfrm>
            <a:off x="6293862" y="1445681"/>
            <a:ext cx="880749" cy="301365"/>
          </a:xfrm>
          <a:prstGeom prst="rect">
            <a:avLst/>
          </a:prstGeom>
          <a:noFill/>
          <a:ln>
            <a:solidFill>
              <a:srgbClr val="000408"/>
            </a:solidFill>
          </a:ln>
        </p:spPr>
        <p:txBody>
          <a:bodyPr wrap="square" rtlCol="0">
            <a:spAutoFit/>
          </a:bodyPr>
          <a:lstStyle/>
          <a:p>
            <a:pPr defTabSz="344594">
              <a:defRPr/>
            </a:pPr>
            <a:r>
              <a:rPr lang="en-ZA" sz="679" dirty="0">
                <a:solidFill>
                  <a:srgbClr val="000408"/>
                </a:solidFill>
                <a:latin typeface="Arial"/>
              </a:rPr>
              <a:t>Technology adoption phase</a:t>
            </a:r>
            <a:endParaRPr lang="en-US" sz="679" dirty="0">
              <a:solidFill>
                <a:srgbClr val="000408"/>
              </a:solidFill>
              <a:latin typeface="Arial"/>
            </a:endParaRPr>
          </a:p>
        </p:txBody>
      </p:sp>
      <p:sp>
        <p:nvSpPr>
          <p:cNvPr id="107" name="TextBox 106">
            <a:extLst>
              <a:ext uri="{FF2B5EF4-FFF2-40B4-BE49-F238E27FC236}">
                <a16:creationId xmlns:a16="http://schemas.microsoft.com/office/drawing/2014/main" id="{19774071-3A90-4D13-B5DD-BCDDFEC481CA}"/>
              </a:ext>
            </a:extLst>
          </p:cNvPr>
          <p:cNvSpPr txBox="1"/>
          <p:nvPr/>
        </p:nvSpPr>
        <p:spPr>
          <a:xfrm>
            <a:off x="2301573" y="2012476"/>
            <a:ext cx="927216" cy="196849"/>
          </a:xfrm>
          <a:prstGeom prst="rect">
            <a:avLst/>
          </a:prstGeom>
          <a:noFill/>
          <a:ln>
            <a:solidFill>
              <a:srgbClr val="000408"/>
            </a:solidFill>
          </a:ln>
        </p:spPr>
        <p:txBody>
          <a:bodyPr wrap="square" rtlCol="0">
            <a:spAutoFit/>
          </a:bodyPr>
          <a:lstStyle/>
          <a:p>
            <a:pPr defTabSz="344594">
              <a:defRPr/>
            </a:pPr>
            <a:r>
              <a:rPr lang="en-ZA" sz="679" dirty="0">
                <a:solidFill>
                  <a:srgbClr val="000408"/>
                </a:solidFill>
                <a:latin typeface="Arial"/>
              </a:rPr>
              <a:t>Service Name</a:t>
            </a:r>
            <a:endParaRPr lang="en-US" sz="679" dirty="0">
              <a:solidFill>
                <a:srgbClr val="000408"/>
              </a:solidFill>
              <a:latin typeface="Arial"/>
            </a:endParaRPr>
          </a:p>
        </p:txBody>
      </p:sp>
      <p:sp>
        <p:nvSpPr>
          <p:cNvPr id="108" name="TextBox 107">
            <a:extLst>
              <a:ext uri="{FF2B5EF4-FFF2-40B4-BE49-F238E27FC236}">
                <a16:creationId xmlns:a16="http://schemas.microsoft.com/office/drawing/2014/main" id="{4C07E947-C0EB-47EC-9F2C-472B1B4CA339}"/>
              </a:ext>
            </a:extLst>
          </p:cNvPr>
          <p:cNvSpPr txBox="1"/>
          <p:nvPr/>
        </p:nvSpPr>
        <p:spPr>
          <a:xfrm>
            <a:off x="7238334" y="1445681"/>
            <a:ext cx="924448" cy="196849"/>
          </a:xfrm>
          <a:prstGeom prst="rect">
            <a:avLst/>
          </a:prstGeom>
          <a:noFill/>
          <a:ln>
            <a:solidFill>
              <a:srgbClr val="000408"/>
            </a:solidFill>
          </a:ln>
        </p:spPr>
        <p:txBody>
          <a:bodyPr wrap="square" rtlCol="0">
            <a:spAutoFit/>
          </a:bodyPr>
          <a:lstStyle/>
          <a:p>
            <a:pPr defTabSz="344594">
              <a:defRPr/>
            </a:pPr>
            <a:r>
              <a:rPr lang="en-ZA" sz="679" dirty="0">
                <a:solidFill>
                  <a:srgbClr val="000408"/>
                </a:solidFill>
                <a:latin typeface="Arial"/>
              </a:rPr>
              <a:t>Vendor Key: EOS</a:t>
            </a:r>
            <a:endParaRPr lang="en-US" sz="679" dirty="0">
              <a:solidFill>
                <a:srgbClr val="000408"/>
              </a:solidFill>
              <a:latin typeface="Arial"/>
            </a:endParaRPr>
          </a:p>
        </p:txBody>
      </p:sp>
      <p:sp>
        <p:nvSpPr>
          <p:cNvPr id="109" name="TextBox 108">
            <a:extLst>
              <a:ext uri="{FF2B5EF4-FFF2-40B4-BE49-F238E27FC236}">
                <a16:creationId xmlns:a16="http://schemas.microsoft.com/office/drawing/2014/main" id="{88032E7F-6EB3-471E-9C71-35567F757C31}"/>
              </a:ext>
            </a:extLst>
          </p:cNvPr>
          <p:cNvSpPr txBox="1"/>
          <p:nvPr/>
        </p:nvSpPr>
        <p:spPr>
          <a:xfrm>
            <a:off x="8259048" y="1445681"/>
            <a:ext cx="880749" cy="196849"/>
          </a:xfrm>
          <a:prstGeom prst="rect">
            <a:avLst/>
          </a:prstGeom>
          <a:noFill/>
          <a:ln>
            <a:solidFill>
              <a:srgbClr val="000408"/>
            </a:solidFill>
          </a:ln>
        </p:spPr>
        <p:txBody>
          <a:bodyPr wrap="square" rtlCol="0">
            <a:spAutoFit/>
          </a:bodyPr>
          <a:lstStyle/>
          <a:p>
            <a:pPr defTabSz="344594">
              <a:defRPr/>
            </a:pPr>
            <a:r>
              <a:rPr lang="en-ZA" sz="679" dirty="0">
                <a:solidFill>
                  <a:srgbClr val="000408"/>
                </a:solidFill>
                <a:latin typeface="Arial"/>
              </a:rPr>
              <a:t>Vendor Key: EOL</a:t>
            </a:r>
            <a:endParaRPr lang="en-US" sz="679" dirty="0">
              <a:solidFill>
                <a:srgbClr val="000408"/>
              </a:solidFill>
              <a:latin typeface="Arial"/>
            </a:endParaRPr>
          </a:p>
        </p:txBody>
      </p:sp>
      <p:sp>
        <p:nvSpPr>
          <p:cNvPr id="110" name="TextBox 109">
            <a:extLst>
              <a:ext uri="{FF2B5EF4-FFF2-40B4-BE49-F238E27FC236}">
                <a16:creationId xmlns:a16="http://schemas.microsoft.com/office/drawing/2014/main" id="{34199568-4639-4675-AE97-97D18CF93F53}"/>
              </a:ext>
            </a:extLst>
          </p:cNvPr>
          <p:cNvSpPr txBox="1"/>
          <p:nvPr/>
        </p:nvSpPr>
        <p:spPr>
          <a:xfrm>
            <a:off x="2301573" y="4356515"/>
            <a:ext cx="1381921" cy="928459"/>
          </a:xfrm>
          <a:prstGeom prst="rect">
            <a:avLst/>
          </a:prstGeom>
          <a:noFill/>
          <a:ln>
            <a:solidFill>
              <a:srgbClr val="000408"/>
            </a:solidFill>
          </a:ln>
        </p:spPr>
        <p:txBody>
          <a:bodyPr wrap="square" rtlCol="0">
            <a:spAutoFit/>
          </a:bodyPr>
          <a:lstStyle/>
          <a:p>
            <a:pPr defTabSz="344594">
              <a:defRPr/>
            </a:pPr>
            <a:r>
              <a:rPr lang="en-ZA" sz="679" dirty="0">
                <a:solidFill>
                  <a:srgbClr val="000408"/>
                </a:solidFill>
                <a:latin typeface="Arial"/>
              </a:rPr>
              <a:t>Purpose of the Dependant Services:</a:t>
            </a:r>
          </a:p>
          <a:p>
            <a:pPr defTabSz="344594">
              <a:defRPr/>
            </a:pPr>
            <a:endParaRPr lang="en-ZA" sz="679" dirty="0">
              <a:solidFill>
                <a:srgbClr val="000408"/>
              </a:solidFill>
              <a:latin typeface="Arial"/>
            </a:endParaRPr>
          </a:p>
          <a:p>
            <a:pPr defTabSz="344594">
              <a:defRPr/>
            </a:pPr>
            <a:r>
              <a:rPr lang="en-ZA" sz="679" dirty="0">
                <a:solidFill>
                  <a:srgbClr val="000408"/>
                </a:solidFill>
                <a:latin typeface="Arial"/>
              </a:rPr>
              <a:t>Dependant services refer to services that enable the able the above  roadmap when defining and developing solutions for consumption</a:t>
            </a:r>
          </a:p>
        </p:txBody>
      </p:sp>
      <p:cxnSp>
        <p:nvCxnSpPr>
          <p:cNvPr id="111" name="Straight Connector 110">
            <a:extLst>
              <a:ext uri="{FF2B5EF4-FFF2-40B4-BE49-F238E27FC236}">
                <a16:creationId xmlns:a16="http://schemas.microsoft.com/office/drawing/2014/main" id="{ADD03326-2468-429B-AC06-E7B197B6858D}"/>
              </a:ext>
            </a:extLst>
          </p:cNvPr>
          <p:cNvCxnSpPr>
            <a:stCxn id="71" idx="5"/>
          </p:cNvCxnSpPr>
          <p:nvPr/>
        </p:nvCxnSpPr>
        <p:spPr>
          <a:xfrm flipV="1">
            <a:off x="5695274" y="1828410"/>
            <a:ext cx="12559" cy="717966"/>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8938B420-18FB-43CE-8D1D-4A8B29060047}"/>
              </a:ext>
            </a:extLst>
          </p:cNvPr>
          <p:cNvCxnSpPr/>
          <p:nvPr/>
        </p:nvCxnSpPr>
        <p:spPr>
          <a:xfrm>
            <a:off x="5707833" y="1828409"/>
            <a:ext cx="1873691"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63450142-5D8F-46FB-AC99-17F5F1267221}"/>
              </a:ext>
            </a:extLst>
          </p:cNvPr>
          <p:cNvCxnSpPr/>
          <p:nvPr/>
        </p:nvCxnSpPr>
        <p:spPr>
          <a:xfrm flipH="1" flipV="1">
            <a:off x="7581524" y="1619649"/>
            <a:ext cx="1" cy="208762"/>
          </a:xfrm>
          <a:prstGeom prst="straightConnector1">
            <a:avLst/>
          </a:prstGeom>
          <a:ln w="3175">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5A1A5C65-84E0-4738-8EE7-C4D1C8C6E26F}"/>
              </a:ext>
            </a:extLst>
          </p:cNvPr>
          <p:cNvCxnSpPr>
            <a:stCxn id="88" idx="4"/>
          </p:cNvCxnSpPr>
          <p:nvPr/>
        </p:nvCxnSpPr>
        <p:spPr>
          <a:xfrm flipV="1">
            <a:off x="8493876" y="2349319"/>
            <a:ext cx="0" cy="569936"/>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6303D681-8FB7-45CF-B837-3069286A1DF5}"/>
              </a:ext>
            </a:extLst>
          </p:cNvPr>
          <p:cNvCxnSpPr/>
          <p:nvPr/>
        </p:nvCxnSpPr>
        <p:spPr>
          <a:xfrm>
            <a:off x="8493875" y="2349319"/>
            <a:ext cx="935687"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705A82F5-C120-45C1-832C-6C8451F277C3}"/>
              </a:ext>
            </a:extLst>
          </p:cNvPr>
          <p:cNvCxnSpPr/>
          <p:nvPr/>
        </p:nvCxnSpPr>
        <p:spPr>
          <a:xfrm flipV="1">
            <a:off x="9429562" y="1828410"/>
            <a:ext cx="0" cy="520909"/>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771A95C-D2DE-4608-8F6E-BDB3019F9E69}"/>
              </a:ext>
            </a:extLst>
          </p:cNvPr>
          <p:cNvCxnSpPr/>
          <p:nvPr/>
        </p:nvCxnSpPr>
        <p:spPr>
          <a:xfrm flipH="1">
            <a:off x="8699423" y="1828410"/>
            <a:ext cx="730139" cy="0"/>
          </a:xfrm>
          <a:prstGeom prst="line">
            <a:avLst/>
          </a:prstGeom>
          <a:ln w="31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0041B532-E843-4DAA-BA59-138A83E44109}"/>
              </a:ext>
            </a:extLst>
          </p:cNvPr>
          <p:cNvCxnSpPr>
            <a:endCxn id="109" idx="2"/>
          </p:cNvCxnSpPr>
          <p:nvPr/>
        </p:nvCxnSpPr>
        <p:spPr>
          <a:xfrm flipV="1">
            <a:off x="8699423" y="1642530"/>
            <a:ext cx="0" cy="185881"/>
          </a:xfrm>
          <a:prstGeom prst="straightConnector1">
            <a:avLst/>
          </a:prstGeom>
          <a:ln w="3175">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9837F20D-1575-4031-98D4-92B5A6822C45}"/>
              </a:ext>
            </a:extLst>
          </p:cNvPr>
          <p:cNvCxnSpPr/>
          <p:nvPr/>
        </p:nvCxnSpPr>
        <p:spPr>
          <a:xfrm flipV="1">
            <a:off x="6859407" y="1724031"/>
            <a:ext cx="0" cy="308543"/>
          </a:xfrm>
          <a:prstGeom prst="straightConnector1">
            <a:avLst/>
          </a:prstGeom>
          <a:ln w="3175">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2F543EE6-D3FA-46F3-A1E4-751C692D348B}"/>
              </a:ext>
            </a:extLst>
          </p:cNvPr>
          <p:cNvCxnSpPr/>
          <p:nvPr/>
        </p:nvCxnSpPr>
        <p:spPr>
          <a:xfrm flipV="1">
            <a:off x="4398279" y="4419636"/>
            <a:ext cx="0" cy="186808"/>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DE47EA63-ECD0-404D-8420-029688E216C9}"/>
              </a:ext>
            </a:extLst>
          </p:cNvPr>
          <p:cNvCxnSpPr/>
          <p:nvPr/>
        </p:nvCxnSpPr>
        <p:spPr>
          <a:xfrm flipH="1">
            <a:off x="3683494" y="4422881"/>
            <a:ext cx="704413" cy="0"/>
          </a:xfrm>
          <a:prstGeom prst="straightConnector1">
            <a:avLst/>
          </a:prstGeom>
          <a:ln w="3175">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6FBB4F5-3BA4-4641-ACB8-DC6B5A849F25}"/>
              </a:ext>
            </a:extLst>
          </p:cNvPr>
          <p:cNvCxnSpPr/>
          <p:nvPr/>
        </p:nvCxnSpPr>
        <p:spPr>
          <a:xfrm flipV="1">
            <a:off x="4796358" y="2414709"/>
            <a:ext cx="0" cy="14605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81CD71FE-7B24-4F0E-BB99-CBAC290511F6}"/>
              </a:ext>
            </a:extLst>
          </p:cNvPr>
          <p:cNvCxnSpPr/>
          <p:nvPr/>
        </p:nvCxnSpPr>
        <p:spPr>
          <a:xfrm flipH="1">
            <a:off x="3310724" y="2414710"/>
            <a:ext cx="1469386"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DF417BC8-EF1C-48FE-B71D-7561D30902A2}"/>
              </a:ext>
            </a:extLst>
          </p:cNvPr>
          <p:cNvCxnSpPr/>
          <p:nvPr/>
        </p:nvCxnSpPr>
        <p:spPr>
          <a:xfrm flipV="1">
            <a:off x="3310724" y="1840793"/>
            <a:ext cx="0" cy="586300"/>
          </a:xfrm>
          <a:prstGeom prst="straightConnector1">
            <a:avLst/>
          </a:prstGeom>
          <a:ln w="3175">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52805D6A-1F4C-416E-96EF-51713A84CFDA}"/>
              </a:ext>
            </a:extLst>
          </p:cNvPr>
          <p:cNvCxnSpPr/>
          <p:nvPr/>
        </p:nvCxnSpPr>
        <p:spPr>
          <a:xfrm>
            <a:off x="3228789" y="2186443"/>
            <a:ext cx="283468" cy="0"/>
          </a:xfrm>
          <a:prstGeom prst="straightConnector1">
            <a:avLst/>
          </a:prstGeom>
          <a:ln w="3175">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E35E965D-C801-40CC-80BC-1E9642713A84}"/>
              </a:ext>
            </a:extLst>
          </p:cNvPr>
          <p:cNvCxnSpPr/>
          <p:nvPr/>
        </p:nvCxnSpPr>
        <p:spPr>
          <a:xfrm flipV="1">
            <a:off x="5471146" y="1619650"/>
            <a:ext cx="0" cy="941111"/>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2D778CF2-8315-46E0-A8FB-D96F77055EB8}"/>
              </a:ext>
            </a:extLst>
          </p:cNvPr>
          <p:cNvCxnSpPr/>
          <p:nvPr/>
        </p:nvCxnSpPr>
        <p:spPr>
          <a:xfrm flipH="1" flipV="1">
            <a:off x="4430965" y="1619649"/>
            <a:ext cx="1040181" cy="1"/>
          </a:xfrm>
          <a:prstGeom prst="straightConnector1">
            <a:avLst/>
          </a:prstGeom>
          <a:ln w="3175">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9963B5CA-16DB-4A47-AEA3-802D509245BD}"/>
              </a:ext>
            </a:extLst>
          </p:cNvPr>
          <p:cNvCxnSpPr/>
          <p:nvPr/>
        </p:nvCxnSpPr>
        <p:spPr>
          <a:xfrm flipV="1">
            <a:off x="6882165" y="4565626"/>
            <a:ext cx="0" cy="19716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8E3A2F01-947F-4041-98F9-4598088362A3}"/>
              </a:ext>
            </a:extLst>
          </p:cNvPr>
          <p:cNvCxnSpPr/>
          <p:nvPr/>
        </p:nvCxnSpPr>
        <p:spPr>
          <a:xfrm>
            <a:off x="6882166" y="4565627"/>
            <a:ext cx="356169" cy="0"/>
          </a:xfrm>
          <a:prstGeom prst="straightConnector1">
            <a:avLst/>
          </a:prstGeom>
          <a:ln w="3175">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30" name="TextBox 129">
            <a:extLst>
              <a:ext uri="{FF2B5EF4-FFF2-40B4-BE49-F238E27FC236}">
                <a16:creationId xmlns:a16="http://schemas.microsoft.com/office/drawing/2014/main" id="{E8F816DC-EAB9-46D7-A29A-B9DE9AC26BAF}"/>
              </a:ext>
            </a:extLst>
          </p:cNvPr>
          <p:cNvSpPr txBox="1"/>
          <p:nvPr/>
        </p:nvSpPr>
        <p:spPr>
          <a:xfrm>
            <a:off x="7329368" y="4461771"/>
            <a:ext cx="1597640" cy="301365"/>
          </a:xfrm>
          <a:prstGeom prst="rect">
            <a:avLst/>
          </a:prstGeom>
          <a:noFill/>
          <a:ln>
            <a:solidFill>
              <a:srgbClr val="000408"/>
            </a:solidFill>
          </a:ln>
        </p:spPr>
        <p:txBody>
          <a:bodyPr wrap="square" rtlCol="0">
            <a:spAutoFit/>
          </a:bodyPr>
          <a:lstStyle/>
          <a:p>
            <a:pPr defTabSz="344594">
              <a:defRPr/>
            </a:pPr>
            <a:r>
              <a:rPr lang="en-ZA" sz="679" dirty="0">
                <a:solidFill>
                  <a:srgbClr val="000408"/>
                </a:solidFill>
                <a:latin typeface="Arial"/>
              </a:rPr>
              <a:t>High level summary and trend analysis of the above roadmap.</a:t>
            </a:r>
            <a:endParaRPr lang="en-US" sz="679" dirty="0">
              <a:solidFill>
                <a:srgbClr val="000408"/>
              </a:solidFill>
              <a:latin typeface="Arial"/>
            </a:endParaRPr>
          </a:p>
        </p:txBody>
      </p:sp>
      <p:cxnSp>
        <p:nvCxnSpPr>
          <p:cNvPr id="131" name="Straight Connector 130">
            <a:extLst>
              <a:ext uri="{FF2B5EF4-FFF2-40B4-BE49-F238E27FC236}">
                <a16:creationId xmlns:a16="http://schemas.microsoft.com/office/drawing/2014/main" id="{4CB77274-E2D3-4D20-8EFA-FA8E43954A80}"/>
              </a:ext>
            </a:extLst>
          </p:cNvPr>
          <p:cNvCxnSpPr/>
          <p:nvPr/>
        </p:nvCxnSpPr>
        <p:spPr>
          <a:xfrm>
            <a:off x="4556258" y="3999387"/>
            <a:ext cx="1" cy="296245"/>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D647F169-15A5-4485-94A8-D8B7DC2D8F78}"/>
              </a:ext>
            </a:extLst>
          </p:cNvPr>
          <p:cNvCxnSpPr/>
          <p:nvPr/>
        </p:nvCxnSpPr>
        <p:spPr>
          <a:xfrm flipH="1">
            <a:off x="2732727" y="4300254"/>
            <a:ext cx="1823532"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9011D214-5C1C-4BAA-978E-A6778087A220}"/>
              </a:ext>
            </a:extLst>
          </p:cNvPr>
          <p:cNvCxnSpPr/>
          <p:nvPr/>
        </p:nvCxnSpPr>
        <p:spPr>
          <a:xfrm flipV="1">
            <a:off x="2732726" y="4147510"/>
            <a:ext cx="0" cy="148122"/>
          </a:xfrm>
          <a:prstGeom prst="straightConnector1">
            <a:avLst/>
          </a:prstGeom>
          <a:ln w="3175">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146E5125-7314-4D86-8E3C-48E54ABCE025}"/>
              </a:ext>
            </a:extLst>
          </p:cNvPr>
          <p:cNvCxnSpPr/>
          <p:nvPr/>
        </p:nvCxnSpPr>
        <p:spPr>
          <a:xfrm flipV="1">
            <a:off x="4706006" y="3157049"/>
            <a:ext cx="0" cy="134136"/>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50E099B7-FAB8-4E34-9EB7-29C58BE15F09}"/>
              </a:ext>
            </a:extLst>
          </p:cNvPr>
          <p:cNvCxnSpPr/>
          <p:nvPr/>
        </p:nvCxnSpPr>
        <p:spPr>
          <a:xfrm flipH="1">
            <a:off x="2631544" y="3157049"/>
            <a:ext cx="2074463" cy="0"/>
          </a:xfrm>
          <a:prstGeom prst="line">
            <a:avLst/>
          </a:prstGeom>
          <a:ln w="31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B4C0F923-AE6E-49B4-8534-3095C543A9AC}"/>
              </a:ext>
            </a:extLst>
          </p:cNvPr>
          <p:cNvCxnSpPr>
            <a:endCxn id="103" idx="2"/>
          </p:cNvCxnSpPr>
          <p:nvPr/>
        </p:nvCxnSpPr>
        <p:spPr>
          <a:xfrm flipV="1">
            <a:off x="2631545" y="3112566"/>
            <a:ext cx="0" cy="44485"/>
          </a:xfrm>
          <a:prstGeom prst="straightConnector1">
            <a:avLst/>
          </a:prstGeom>
          <a:ln w="3175">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2824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E82DBB-A8F2-4ECD-97C0-2F7C21B684A2}"/>
              </a:ext>
            </a:extLst>
          </p:cNvPr>
          <p:cNvPicPr>
            <a:picLocks noChangeAspect="1"/>
          </p:cNvPicPr>
          <p:nvPr/>
        </p:nvPicPr>
        <p:blipFill>
          <a:blip r:embed="rId2"/>
          <a:stretch>
            <a:fillRect/>
          </a:stretch>
        </p:blipFill>
        <p:spPr>
          <a:xfrm>
            <a:off x="1287422" y="922418"/>
            <a:ext cx="9440935" cy="5275572"/>
          </a:xfrm>
          <a:prstGeom prst="rect">
            <a:avLst/>
          </a:prstGeom>
        </p:spPr>
      </p:pic>
    </p:spTree>
    <p:extLst>
      <p:ext uri="{BB962C8B-B14F-4D97-AF65-F5344CB8AC3E}">
        <p14:creationId xmlns:p14="http://schemas.microsoft.com/office/powerpoint/2010/main" val="781445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08FA8-FCB9-4508-A8DE-536CD196D0DE}"/>
              </a:ext>
            </a:extLst>
          </p:cNvPr>
          <p:cNvSpPr>
            <a:spLocks noGrp="1"/>
          </p:cNvSpPr>
          <p:nvPr>
            <p:ph type="title"/>
          </p:nvPr>
        </p:nvSpPr>
        <p:spPr>
          <a:xfrm>
            <a:off x="1128686" y="2734147"/>
            <a:ext cx="7328770" cy="434112"/>
          </a:xfrm>
        </p:spPr>
        <p:txBody>
          <a:bodyPr/>
          <a:lstStyle/>
          <a:p>
            <a:r>
              <a:rPr lang="en-US" sz="2800" dirty="0"/>
              <a:t>Database Hosting in Azure</a:t>
            </a:r>
            <a:br>
              <a:rPr lang="en-US" sz="2800" dirty="0"/>
            </a:br>
            <a:br>
              <a:rPr lang="en-US" sz="4400" dirty="0"/>
            </a:br>
            <a:br>
              <a:rPr lang="en-US" sz="4400" dirty="0"/>
            </a:br>
            <a:br>
              <a:rPr lang="en-US" sz="3200" dirty="0"/>
            </a:br>
            <a:br>
              <a:rPr lang="en-US" sz="3200" dirty="0"/>
            </a:br>
            <a:endParaRPr lang="en-ZA" sz="3200" dirty="0"/>
          </a:p>
        </p:txBody>
      </p:sp>
    </p:spTree>
    <p:extLst>
      <p:ext uri="{BB962C8B-B14F-4D97-AF65-F5344CB8AC3E}">
        <p14:creationId xmlns:p14="http://schemas.microsoft.com/office/powerpoint/2010/main" val="64205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Straight Connector 73">
            <a:extLst>
              <a:ext uri="{FF2B5EF4-FFF2-40B4-BE49-F238E27FC236}">
                <a16:creationId xmlns:a16="http://schemas.microsoft.com/office/drawing/2014/main" id="{A5CEA7C5-A31A-4E33-9B99-5E5248F9D4B0}"/>
              </a:ext>
            </a:extLst>
          </p:cNvPr>
          <p:cNvCxnSpPr>
            <a:cxnSpLocks/>
          </p:cNvCxnSpPr>
          <p:nvPr/>
        </p:nvCxnSpPr>
        <p:spPr>
          <a:xfrm flipV="1">
            <a:off x="9048307" y="1050878"/>
            <a:ext cx="0"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6808702D-8B5C-46BE-8DAB-100C79D3159E}"/>
              </a:ext>
            </a:extLst>
          </p:cNvPr>
          <p:cNvCxnSpPr>
            <a:cxnSpLocks/>
          </p:cNvCxnSpPr>
          <p:nvPr/>
        </p:nvCxnSpPr>
        <p:spPr>
          <a:xfrm flipV="1">
            <a:off x="5907981" y="1050878"/>
            <a:ext cx="0" cy="2272710"/>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59C10EDA-E569-4346-8F19-77EB9C38FF8D}"/>
              </a:ext>
            </a:extLst>
          </p:cNvPr>
          <p:cNvCxnSpPr>
            <a:cxnSpLocks/>
          </p:cNvCxnSpPr>
          <p:nvPr/>
        </p:nvCxnSpPr>
        <p:spPr>
          <a:xfrm flipV="1">
            <a:off x="7469068" y="1050878"/>
            <a:ext cx="0" cy="2272710"/>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3D98E9F8-E429-4709-9A68-AFC4F348BE5A}"/>
              </a:ext>
            </a:extLst>
          </p:cNvPr>
          <p:cNvSpPr txBox="1"/>
          <p:nvPr/>
        </p:nvSpPr>
        <p:spPr>
          <a:xfrm>
            <a:off x="1838032" y="163773"/>
            <a:ext cx="3567752" cy="504056"/>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800">
                <a:solidFill>
                  <a:schemeClr val="lt1"/>
                </a:solidFill>
                <a:latin typeface="Arial" charset="0"/>
                <a:cs typeface="Arial"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sz="1600" dirty="0"/>
              <a:t>Database Hosting Service – </a:t>
            </a:r>
            <a:br>
              <a:rPr lang="en-ZA" sz="1600" dirty="0"/>
            </a:br>
            <a:r>
              <a:rPr lang="en-ZA" sz="1600" dirty="0"/>
              <a:t>Azure Cloud</a:t>
            </a:r>
          </a:p>
        </p:txBody>
      </p:sp>
      <p:sp>
        <p:nvSpPr>
          <p:cNvPr id="78" name="TextBox 77">
            <a:extLst>
              <a:ext uri="{FF2B5EF4-FFF2-40B4-BE49-F238E27FC236}">
                <a16:creationId xmlns:a16="http://schemas.microsoft.com/office/drawing/2014/main" id="{1B9F5D71-0840-4CE8-A018-855943F2AF19}"/>
              </a:ext>
            </a:extLst>
          </p:cNvPr>
          <p:cNvSpPr txBox="1"/>
          <p:nvPr/>
        </p:nvSpPr>
        <p:spPr>
          <a:xfrm>
            <a:off x="6352560" y="163773"/>
            <a:ext cx="2360082" cy="307777"/>
          </a:xfrm>
          <a:prstGeom prst="rect">
            <a:avLst/>
          </a:prstGeom>
          <a:solidFill>
            <a:srgbClr val="002060"/>
          </a:solidFill>
          <a:ln>
            <a:solidFill>
              <a:schemeClr val="tx1"/>
            </a:solidFill>
          </a:ln>
        </p:spPr>
        <p:txBody>
          <a:bodyPr wrap="square" rtlCol="0">
            <a:spAutoFit/>
          </a:bodyPr>
          <a:lstStyle/>
          <a:p>
            <a:pPr algn="ctr"/>
            <a:r>
              <a:rPr lang="en-ZA" sz="1400" dirty="0">
                <a:solidFill>
                  <a:schemeClr val="bg1"/>
                </a:solidFill>
              </a:rPr>
              <a:t>Technology Adoption Strategy</a:t>
            </a:r>
          </a:p>
        </p:txBody>
      </p:sp>
      <p:sp>
        <p:nvSpPr>
          <p:cNvPr id="79" name="Rectangle 78">
            <a:extLst>
              <a:ext uri="{FF2B5EF4-FFF2-40B4-BE49-F238E27FC236}">
                <a16:creationId xmlns:a16="http://schemas.microsoft.com/office/drawing/2014/main" id="{261274F4-5B0F-4363-8F3E-74F1DBA7ABAC}"/>
              </a:ext>
            </a:extLst>
          </p:cNvPr>
          <p:cNvSpPr/>
          <p:nvPr/>
        </p:nvSpPr>
        <p:spPr>
          <a:xfrm>
            <a:off x="8694340" y="163773"/>
            <a:ext cx="1224137" cy="523220"/>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rial" charset="0"/>
                <a:cs typeface="Arial" charset="0"/>
              </a:rPr>
              <a:t>N</a:t>
            </a:r>
          </a:p>
        </p:txBody>
      </p:sp>
      <p:sp>
        <p:nvSpPr>
          <p:cNvPr id="80" name="Rectangle 79">
            <a:extLst>
              <a:ext uri="{FF2B5EF4-FFF2-40B4-BE49-F238E27FC236}">
                <a16:creationId xmlns:a16="http://schemas.microsoft.com/office/drawing/2014/main" id="{FC07235E-6C88-4AF0-8E4B-E9D697AF7B6C}"/>
              </a:ext>
            </a:extLst>
          </p:cNvPr>
          <p:cNvSpPr/>
          <p:nvPr/>
        </p:nvSpPr>
        <p:spPr>
          <a:xfrm rot="16200000">
            <a:off x="924066" y="2022251"/>
            <a:ext cx="2264930" cy="337743"/>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dirty="0">
                <a:solidFill>
                  <a:schemeClr val="lt1"/>
                </a:solidFill>
                <a:latin typeface="Arial" charset="0"/>
                <a:cs typeface="Arial" charset="0"/>
              </a:rPr>
              <a:t>DBMS</a:t>
            </a:r>
          </a:p>
        </p:txBody>
      </p:sp>
      <p:grpSp>
        <p:nvGrpSpPr>
          <p:cNvPr id="81" name="Group 27">
            <a:extLst>
              <a:ext uri="{FF2B5EF4-FFF2-40B4-BE49-F238E27FC236}">
                <a16:creationId xmlns:a16="http://schemas.microsoft.com/office/drawing/2014/main" id="{82C9EB6A-6DE4-4CC8-8CCD-C5AEF008E186}"/>
              </a:ext>
            </a:extLst>
          </p:cNvPr>
          <p:cNvGrpSpPr>
            <a:grpSpLocks/>
          </p:cNvGrpSpPr>
          <p:nvPr/>
        </p:nvGrpSpPr>
        <p:grpSpPr bwMode="auto">
          <a:xfrm>
            <a:off x="4301514" y="3350884"/>
            <a:ext cx="6321494" cy="546101"/>
            <a:chOff x="1247" y="2901"/>
            <a:chExt cx="4179" cy="344"/>
          </a:xfrm>
        </p:grpSpPr>
        <p:sp>
          <p:nvSpPr>
            <p:cNvPr id="82" name="Text Box 28">
              <a:extLst>
                <a:ext uri="{FF2B5EF4-FFF2-40B4-BE49-F238E27FC236}">
                  <a16:creationId xmlns:a16="http://schemas.microsoft.com/office/drawing/2014/main" id="{81205F65-37C2-47C1-A251-172E804B52F1}"/>
                </a:ext>
              </a:extLst>
            </p:cNvPr>
            <p:cNvSpPr txBox="1">
              <a:spLocks noChangeArrowheads="1"/>
            </p:cNvSpPr>
            <p:nvPr/>
          </p:nvSpPr>
          <p:spPr bwMode="auto">
            <a:xfrm>
              <a:off x="1648"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2023</a:t>
              </a:r>
            </a:p>
          </p:txBody>
        </p:sp>
        <p:sp>
          <p:nvSpPr>
            <p:cNvPr id="83" name="Line 29">
              <a:extLst>
                <a:ext uri="{FF2B5EF4-FFF2-40B4-BE49-F238E27FC236}">
                  <a16:creationId xmlns:a16="http://schemas.microsoft.com/office/drawing/2014/main" id="{E43C1913-772A-4C7E-92B6-5FA5FA62F081}"/>
                </a:ext>
              </a:extLst>
            </p:cNvPr>
            <p:cNvSpPr>
              <a:spLocks noChangeShapeType="1"/>
            </p:cNvSpPr>
            <p:nvPr/>
          </p:nvSpPr>
          <p:spPr bwMode="auto">
            <a:xfrm>
              <a:off x="1247"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84" name="Line 30">
              <a:extLst>
                <a:ext uri="{FF2B5EF4-FFF2-40B4-BE49-F238E27FC236}">
                  <a16:creationId xmlns:a16="http://schemas.microsoft.com/office/drawing/2014/main" id="{73E32D9B-721D-4D78-801C-521EC128A07B}"/>
                </a:ext>
              </a:extLst>
            </p:cNvPr>
            <p:cNvSpPr>
              <a:spLocks noChangeShapeType="1"/>
            </p:cNvSpPr>
            <p:nvPr/>
          </p:nvSpPr>
          <p:spPr bwMode="auto">
            <a:xfrm>
              <a:off x="1769"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85" name="Line 31">
              <a:extLst>
                <a:ext uri="{FF2B5EF4-FFF2-40B4-BE49-F238E27FC236}">
                  <a16:creationId xmlns:a16="http://schemas.microsoft.com/office/drawing/2014/main" id="{E7B0CB43-040B-47EC-833E-F4E521855E19}"/>
                </a:ext>
              </a:extLst>
            </p:cNvPr>
            <p:cNvSpPr>
              <a:spLocks noChangeShapeType="1"/>
            </p:cNvSpPr>
            <p:nvPr/>
          </p:nvSpPr>
          <p:spPr bwMode="auto">
            <a:xfrm>
              <a:off x="1508"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86" name="Line 32">
              <a:extLst>
                <a:ext uri="{FF2B5EF4-FFF2-40B4-BE49-F238E27FC236}">
                  <a16:creationId xmlns:a16="http://schemas.microsoft.com/office/drawing/2014/main" id="{13B0ED8B-982A-4553-B909-6A5130F79AD5}"/>
                </a:ext>
              </a:extLst>
            </p:cNvPr>
            <p:cNvSpPr>
              <a:spLocks noChangeShapeType="1"/>
            </p:cNvSpPr>
            <p:nvPr/>
          </p:nvSpPr>
          <p:spPr bwMode="auto">
            <a:xfrm>
              <a:off x="2029"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87" name="Text Box 33">
              <a:extLst>
                <a:ext uri="{FF2B5EF4-FFF2-40B4-BE49-F238E27FC236}">
                  <a16:creationId xmlns:a16="http://schemas.microsoft.com/office/drawing/2014/main" id="{597FD8F9-C651-469E-8AEC-996094805023}"/>
                </a:ext>
              </a:extLst>
            </p:cNvPr>
            <p:cNvSpPr txBox="1">
              <a:spLocks noChangeArrowheads="1"/>
            </p:cNvSpPr>
            <p:nvPr/>
          </p:nvSpPr>
          <p:spPr bwMode="auto">
            <a:xfrm>
              <a:off x="1297"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88" name="Text Box 34">
              <a:extLst>
                <a:ext uri="{FF2B5EF4-FFF2-40B4-BE49-F238E27FC236}">
                  <a16:creationId xmlns:a16="http://schemas.microsoft.com/office/drawing/2014/main" id="{DD76B19D-77DD-4E8F-88CB-9090F66521C3}"/>
                </a:ext>
              </a:extLst>
            </p:cNvPr>
            <p:cNvSpPr txBox="1">
              <a:spLocks noChangeArrowheads="1"/>
            </p:cNvSpPr>
            <p:nvPr/>
          </p:nvSpPr>
          <p:spPr bwMode="auto">
            <a:xfrm>
              <a:off x="1568"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89" name="Text Box 35">
              <a:extLst>
                <a:ext uri="{FF2B5EF4-FFF2-40B4-BE49-F238E27FC236}">
                  <a16:creationId xmlns:a16="http://schemas.microsoft.com/office/drawing/2014/main" id="{6F92595A-F870-4837-8FF5-0F73059A5743}"/>
                </a:ext>
              </a:extLst>
            </p:cNvPr>
            <p:cNvSpPr txBox="1">
              <a:spLocks noChangeArrowheads="1"/>
            </p:cNvSpPr>
            <p:nvPr/>
          </p:nvSpPr>
          <p:spPr bwMode="auto">
            <a:xfrm>
              <a:off x="1809"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90" name="Text Box 36">
              <a:extLst>
                <a:ext uri="{FF2B5EF4-FFF2-40B4-BE49-F238E27FC236}">
                  <a16:creationId xmlns:a16="http://schemas.microsoft.com/office/drawing/2014/main" id="{314A6654-3DA0-4D95-B1BF-2E3D207BA31C}"/>
                </a:ext>
              </a:extLst>
            </p:cNvPr>
            <p:cNvSpPr txBox="1">
              <a:spLocks noChangeArrowheads="1"/>
            </p:cNvSpPr>
            <p:nvPr/>
          </p:nvSpPr>
          <p:spPr bwMode="auto">
            <a:xfrm>
              <a:off x="2065"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91" name="Text Box 37">
              <a:extLst>
                <a:ext uri="{FF2B5EF4-FFF2-40B4-BE49-F238E27FC236}">
                  <a16:creationId xmlns:a16="http://schemas.microsoft.com/office/drawing/2014/main" id="{0E4BE341-90A1-4A03-A37D-962E4C4A598B}"/>
                </a:ext>
              </a:extLst>
            </p:cNvPr>
            <p:cNvSpPr txBox="1">
              <a:spLocks noChangeArrowheads="1"/>
            </p:cNvSpPr>
            <p:nvPr/>
          </p:nvSpPr>
          <p:spPr bwMode="auto">
            <a:xfrm>
              <a:off x="2691"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2024</a:t>
              </a:r>
            </a:p>
          </p:txBody>
        </p:sp>
        <p:sp>
          <p:nvSpPr>
            <p:cNvPr id="92" name="Line 38">
              <a:extLst>
                <a:ext uri="{FF2B5EF4-FFF2-40B4-BE49-F238E27FC236}">
                  <a16:creationId xmlns:a16="http://schemas.microsoft.com/office/drawing/2014/main" id="{F206E7C2-103B-4656-9955-9931D729FB13}"/>
                </a:ext>
              </a:extLst>
            </p:cNvPr>
            <p:cNvSpPr>
              <a:spLocks noChangeShapeType="1"/>
            </p:cNvSpPr>
            <p:nvPr/>
          </p:nvSpPr>
          <p:spPr bwMode="auto">
            <a:xfrm>
              <a:off x="2290"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93" name="Line 39">
              <a:extLst>
                <a:ext uri="{FF2B5EF4-FFF2-40B4-BE49-F238E27FC236}">
                  <a16:creationId xmlns:a16="http://schemas.microsoft.com/office/drawing/2014/main" id="{ACC71083-657E-48B2-A2BE-F2524DDA1DEB}"/>
                </a:ext>
              </a:extLst>
            </p:cNvPr>
            <p:cNvSpPr>
              <a:spLocks noChangeShapeType="1"/>
            </p:cNvSpPr>
            <p:nvPr/>
          </p:nvSpPr>
          <p:spPr bwMode="auto">
            <a:xfrm>
              <a:off x="2812"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94" name="Line 40">
              <a:extLst>
                <a:ext uri="{FF2B5EF4-FFF2-40B4-BE49-F238E27FC236}">
                  <a16:creationId xmlns:a16="http://schemas.microsoft.com/office/drawing/2014/main" id="{7B6E0128-7C56-4799-858D-A8DD19B0D97A}"/>
                </a:ext>
              </a:extLst>
            </p:cNvPr>
            <p:cNvSpPr>
              <a:spLocks noChangeShapeType="1"/>
            </p:cNvSpPr>
            <p:nvPr/>
          </p:nvSpPr>
          <p:spPr bwMode="auto">
            <a:xfrm>
              <a:off x="2551"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95" name="Line 41">
              <a:extLst>
                <a:ext uri="{FF2B5EF4-FFF2-40B4-BE49-F238E27FC236}">
                  <a16:creationId xmlns:a16="http://schemas.microsoft.com/office/drawing/2014/main" id="{3F1290D3-9C85-40F7-85CC-B85F19E22222}"/>
                </a:ext>
              </a:extLst>
            </p:cNvPr>
            <p:cNvSpPr>
              <a:spLocks noChangeShapeType="1"/>
            </p:cNvSpPr>
            <p:nvPr/>
          </p:nvSpPr>
          <p:spPr bwMode="auto">
            <a:xfrm>
              <a:off x="3072"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96" name="Text Box 42">
              <a:extLst>
                <a:ext uri="{FF2B5EF4-FFF2-40B4-BE49-F238E27FC236}">
                  <a16:creationId xmlns:a16="http://schemas.microsoft.com/office/drawing/2014/main" id="{63B538EB-5CAE-4752-8B09-2B1C8CC67B92}"/>
                </a:ext>
              </a:extLst>
            </p:cNvPr>
            <p:cNvSpPr txBox="1">
              <a:spLocks noChangeArrowheads="1"/>
            </p:cNvSpPr>
            <p:nvPr/>
          </p:nvSpPr>
          <p:spPr bwMode="auto">
            <a:xfrm>
              <a:off x="2340"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97" name="Text Box 43">
              <a:extLst>
                <a:ext uri="{FF2B5EF4-FFF2-40B4-BE49-F238E27FC236}">
                  <a16:creationId xmlns:a16="http://schemas.microsoft.com/office/drawing/2014/main" id="{2BFC3BDB-9B96-4959-901A-184EDE23D4EA}"/>
                </a:ext>
              </a:extLst>
            </p:cNvPr>
            <p:cNvSpPr txBox="1">
              <a:spLocks noChangeArrowheads="1"/>
            </p:cNvSpPr>
            <p:nvPr/>
          </p:nvSpPr>
          <p:spPr bwMode="auto">
            <a:xfrm>
              <a:off x="2611"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98" name="Text Box 44">
              <a:extLst>
                <a:ext uri="{FF2B5EF4-FFF2-40B4-BE49-F238E27FC236}">
                  <a16:creationId xmlns:a16="http://schemas.microsoft.com/office/drawing/2014/main" id="{C473219A-F9C7-4B7A-A656-AFBF31BC359E}"/>
                </a:ext>
              </a:extLst>
            </p:cNvPr>
            <p:cNvSpPr txBox="1">
              <a:spLocks noChangeArrowheads="1"/>
            </p:cNvSpPr>
            <p:nvPr/>
          </p:nvSpPr>
          <p:spPr bwMode="auto">
            <a:xfrm>
              <a:off x="2852"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99" name="Text Box 45">
              <a:extLst>
                <a:ext uri="{FF2B5EF4-FFF2-40B4-BE49-F238E27FC236}">
                  <a16:creationId xmlns:a16="http://schemas.microsoft.com/office/drawing/2014/main" id="{640006F3-3A27-4EB5-9BCF-FE4320711736}"/>
                </a:ext>
              </a:extLst>
            </p:cNvPr>
            <p:cNvSpPr txBox="1">
              <a:spLocks noChangeArrowheads="1"/>
            </p:cNvSpPr>
            <p:nvPr/>
          </p:nvSpPr>
          <p:spPr bwMode="auto">
            <a:xfrm>
              <a:off x="3108"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100" name="Text Box 46">
              <a:extLst>
                <a:ext uri="{FF2B5EF4-FFF2-40B4-BE49-F238E27FC236}">
                  <a16:creationId xmlns:a16="http://schemas.microsoft.com/office/drawing/2014/main" id="{3EBDB8A7-D0AC-47B0-BAC0-4E37AE0122BB}"/>
                </a:ext>
              </a:extLst>
            </p:cNvPr>
            <p:cNvSpPr txBox="1">
              <a:spLocks noChangeArrowheads="1"/>
            </p:cNvSpPr>
            <p:nvPr/>
          </p:nvSpPr>
          <p:spPr bwMode="auto">
            <a:xfrm>
              <a:off x="3734"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2025</a:t>
              </a:r>
            </a:p>
          </p:txBody>
        </p:sp>
        <p:sp>
          <p:nvSpPr>
            <p:cNvPr id="101" name="Line 47">
              <a:extLst>
                <a:ext uri="{FF2B5EF4-FFF2-40B4-BE49-F238E27FC236}">
                  <a16:creationId xmlns:a16="http://schemas.microsoft.com/office/drawing/2014/main" id="{740B59D8-0D3C-4A92-95F9-B0F8B6CDD14F}"/>
                </a:ext>
              </a:extLst>
            </p:cNvPr>
            <p:cNvSpPr>
              <a:spLocks noChangeShapeType="1"/>
            </p:cNvSpPr>
            <p:nvPr/>
          </p:nvSpPr>
          <p:spPr bwMode="auto">
            <a:xfrm>
              <a:off x="3333"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02" name="Line 48">
              <a:extLst>
                <a:ext uri="{FF2B5EF4-FFF2-40B4-BE49-F238E27FC236}">
                  <a16:creationId xmlns:a16="http://schemas.microsoft.com/office/drawing/2014/main" id="{FD91DC1F-44C0-466F-A976-E64B241C9A35}"/>
                </a:ext>
              </a:extLst>
            </p:cNvPr>
            <p:cNvSpPr>
              <a:spLocks noChangeShapeType="1"/>
            </p:cNvSpPr>
            <p:nvPr/>
          </p:nvSpPr>
          <p:spPr bwMode="auto">
            <a:xfrm>
              <a:off x="3855"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03" name="Line 49">
              <a:extLst>
                <a:ext uri="{FF2B5EF4-FFF2-40B4-BE49-F238E27FC236}">
                  <a16:creationId xmlns:a16="http://schemas.microsoft.com/office/drawing/2014/main" id="{42E590ED-7E6B-4DD5-9D55-1F79C850F763}"/>
                </a:ext>
              </a:extLst>
            </p:cNvPr>
            <p:cNvSpPr>
              <a:spLocks noChangeShapeType="1"/>
            </p:cNvSpPr>
            <p:nvPr/>
          </p:nvSpPr>
          <p:spPr bwMode="auto">
            <a:xfrm>
              <a:off x="3594"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04" name="Line 50">
              <a:extLst>
                <a:ext uri="{FF2B5EF4-FFF2-40B4-BE49-F238E27FC236}">
                  <a16:creationId xmlns:a16="http://schemas.microsoft.com/office/drawing/2014/main" id="{7431BFA6-CCEB-4360-A882-688D34C66537}"/>
                </a:ext>
              </a:extLst>
            </p:cNvPr>
            <p:cNvSpPr>
              <a:spLocks noChangeShapeType="1"/>
            </p:cNvSpPr>
            <p:nvPr/>
          </p:nvSpPr>
          <p:spPr bwMode="auto">
            <a:xfrm>
              <a:off x="4115"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05" name="Text Box 51">
              <a:extLst>
                <a:ext uri="{FF2B5EF4-FFF2-40B4-BE49-F238E27FC236}">
                  <a16:creationId xmlns:a16="http://schemas.microsoft.com/office/drawing/2014/main" id="{FA0DCA2E-ADAD-4F8B-986A-3B385718160C}"/>
                </a:ext>
              </a:extLst>
            </p:cNvPr>
            <p:cNvSpPr txBox="1">
              <a:spLocks noChangeArrowheads="1"/>
            </p:cNvSpPr>
            <p:nvPr/>
          </p:nvSpPr>
          <p:spPr bwMode="auto">
            <a:xfrm>
              <a:off x="3383"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106" name="Text Box 52">
              <a:extLst>
                <a:ext uri="{FF2B5EF4-FFF2-40B4-BE49-F238E27FC236}">
                  <a16:creationId xmlns:a16="http://schemas.microsoft.com/office/drawing/2014/main" id="{DE12B67E-8309-4F54-B06E-F6264E050FBE}"/>
                </a:ext>
              </a:extLst>
            </p:cNvPr>
            <p:cNvSpPr txBox="1">
              <a:spLocks noChangeArrowheads="1"/>
            </p:cNvSpPr>
            <p:nvPr/>
          </p:nvSpPr>
          <p:spPr bwMode="auto">
            <a:xfrm>
              <a:off x="3654"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107" name="Text Box 53">
              <a:extLst>
                <a:ext uri="{FF2B5EF4-FFF2-40B4-BE49-F238E27FC236}">
                  <a16:creationId xmlns:a16="http://schemas.microsoft.com/office/drawing/2014/main" id="{AC9453D8-67A2-4BBC-A825-CAF4442CE7F8}"/>
                </a:ext>
              </a:extLst>
            </p:cNvPr>
            <p:cNvSpPr txBox="1">
              <a:spLocks noChangeArrowheads="1"/>
            </p:cNvSpPr>
            <p:nvPr/>
          </p:nvSpPr>
          <p:spPr bwMode="auto">
            <a:xfrm>
              <a:off x="3895"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108" name="Text Box 54">
              <a:extLst>
                <a:ext uri="{FF2B5EF4-FFF2-40B4-BE49-F238E27FC236}">
                  <a16:creationId xmlns:a16="http://schemas.microsoft.com/office/drawing/2014/main" id="{AA7D33AA-64A1-4C7F-90BE-241DBD0308F5}"/>
                </a:ext>
              </a:extLst>
            </p:cNvPr>
            <p:cNvSpPr txBox="1">
              <a:spLocks noChangeArrowheads="1"/>
            </p:cNvSpPr>
            <p:nvPr/>
          </p:nvSpPr>
          <p:spPr bwMode="auto">
            <a:xfrm>
              <a:off x="4151"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109" name="Text Box 55">
              <a:extLst>
                <a:ext uri="{FF2B5EF4-FFF2-40B4-BE49-F238E27FC236}">
                  <a16:creationId xmlns:a16="http://schemas.microsoft.com/office/drawing/2014/main" id="{42DBE91A-F10E-4F6F-8F90-6A8A13061F37}"/>
                </a:ext>
              </a:extLst>
            </p:cNvPr>
            <p:cNvSpPr txBox="1">
              <a:spLocks noChangeArrowheads="1"/>
            </p:cNvSpPr>
            <p:nvPr/>
          </p:nvSpPr>
          <p:spPr bwMode="auto">
            <a:xfrm>
              <a:off x="4777"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2026</a:t>
              </a:r>
            </a:p>
          </p:txBody>
        </p:sp>
        <p:sp>
          <p:nvSpPr>
            <p:cNvPr id="110" name="Line 56">
              <a:extLst>
                <a:ext uri="{FF2B5EF4-FFF2-40B4-BE49-F238E27FC236}">
                  <a16:creationId xmlns:a16="http://schemas.microsoft.com/office/drawing/2014/main" id="{EA5EDFDE-F3A4-4740-9E02-F8092A59D3B3}"/>
                </a:ext>
              </a:extLst>
            </p:cNvPr>
            <p:cNvSpPr>
              <a:spLocks noChangeShapeType="1"/>
            </p:cNvSpPr>
            <p:nvPr/>
          </p:nvSpPr>
          <p:spPr bwMode="auto">
            <a:xfrm>
              <a:off x="4376"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11" name="Line 57">
              <a:extLst>
                <a:ext uri="{FF2B5EF4-FFF2-40B4-BE49-F238E27FC236}">
                  <a16:creationId xmlns:a16="http://schemas.microsoft.com/office/drawing/2014/main" id="{5D595A1A-9C27-4C9E-9ED9-E8035B783E93}"/>
                </a:ext>
              </a:extLst>
            </p:cNvPr>
            <p:cNvSpPr>
              <a:spLocks noChangeShapeType="1"/>
            </p:cNvSpPr>
            <p:nvPr/>
          </p:nvSpPr>
          <p:spPr bwMode="auto">
            <a:xfrm>
              <a:off x="4385"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112" name="Line 58">
              <a:extLst>
                <a:ext uri="{FF2B5EF4-FFF2-40B4-BE49-F238E27FC236}">
                  <a16:creationId xmlns:a16="http://schemas.microsoft.com/office/drawing/2014/main" id="{832F7A83-85EF-4CB3-BE3B-CD2CF9A35D0F}"/>
                </a:ext>
              </a:extLst>
            </p:cNvPr>
            <p:cNvSpPr>
              <a:spLocks noChangeShapeType="1"/>
            </p:cNvSpPr>
            <p:nvPr/>
          </p:nvSpPr>
          <p:spPr bwMode="auto">
            <a:xfrm>
              <a:off x="4898"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13" name="Line 59">
              <a:extLst>
                <a:ext uri="{FF2B5EF4-FFF2-40B4-BE49-F238E27FC236}">
                  <a16:creationId xmlns:a16="http://schemas.microsoft.com/office/drawing/2014/main" id="{A1490864-92DB-4120-ABCD-75D933AB1D80}"/>
                </a:ext>
              </a:extLst>
            </p:cNvPr>
            <p:cNvSpPr>
              <a:spLocks noChangeShapeType="1"/>
            </p:cNvSpPr>
            <p:nvPr/>
          </p:nvSpPr>
          <p:spPr bwMode="auto">
            <a:xfrm>
              <a:off x="4637"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14" name="Line 60">
              <a:extLst>
                <a:ext uri="{FF2B5EF4-FFF2-40B4-BE49-F238E27FC236}">
                  <a16:creationId xmlns:a16="http://schemas.microsoft.com/office/drawing/2014/main" id="{C3262D73-4135-40BB-A012-1E9F21CE3263}"/>
                </a:ext>
              </a:extLst>
            </p:cNvPr>
            <p:cNvSpPr>
              <a:spLocks noChangeShapeType="1"/>
            </p:cNvSpPr>
            <p:nvPr/>
          </p:nvSpPr>
          <p:spPr bwMode="auto">
            <a:xfrm>
              <a:off x="5158"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15" name="Text Box 61">
              <a:extLst>
                <a:ext uri="{FF2B5EF4-FFF2-40B4-BE49-F238E27FC236}">
                  <a16:creationId xmlns:a16="http://schemas.microsoft.com/office/drawing/2014/main" id="{8CA92D2C-3887-425E-BA82-863BD3E71305}"/>
                </a:ext>
              </a:extLst>
            </p:cNvPr>
            <p:cNvSpPr txBox="1">
              <a:spLocks noChangeArrowheads="1"/>
            </p:cNvSpPr>
            <p:nvPr/>
          </p:nvSpPr>
          <p:spPr bwMode="auto">
            <a:xfrm>
              <a:off x="4426"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116" name="Text Box 62">
              <a:extLst>
                <a:ext uri="{FF2B5EF4-FFF2-40B4-BE49-F238E27FC236}">
                  <a16:creationId xmlns:a16="http://schemas.microsoft.com/office/drawing/2014/main" id="{9B4CF22E-D21B-477C-A035-D87F5422D045}"/>
                </a:ext>
              </a:extLst>
            </p:cNvPr>
            <p:cNvSpPr txBox="1">
              <a:spLocks noChangeArrowheads="1"/>
            </p:cNvSpPr>
            <p:nvPr/>
          </p:nvSpPr>
          <p:spPr bwMode="auto">
            <a:xfrm>
              <a:off x="4697"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117" name="Text Box 63">
              <a:extLst>
                <a:ext uri="{FF2B5EF4-FFF2-40B4-BE49-F238E27FC236}">
                  <a16:creationId xmlns:a16="http://schemas.microsoft.com/office/drawing/2014/main" id="{895B925C-B5A2-479D-B512-4302853F56D0}"/>
                </a:ext>
              </a:extLst>
            </p:cNvPr>
            <p:cNvSpPr txBox="1">
              <a:spLocks noChangeArrowheads="1"/>
            </p:cNvSpPr>
            <p:nvPr/>
          </p:nvSpPr>
          <p:spPr bwMode="auto">
            <a:xfrm>
              <a:off x="4938"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118" name="Text Box 64">
              <a:extLst>
                <a:ext uri="{FF2B5EF4-FFF2-40B4-BE49-F238E27FC236}">
                  <a16:creationId xmlns:a16="http://schemas.microsoft.com/office/drawing/2014/main" id="{68BB39C7-6083-42E9-B8A5-BA87464426BD}"/>
                </a:ext>
              </a:extLst>
            </p:cNvPr>
            <p:cNvSpPr txBox="1">
              <a:spLocks noChangeArrowheads="1"/>
            </p:cNvSpPr>
            <p:nvPr/>
          </p:nvSpPr>
          <p:spPr bwMode="auto">
            <a:xfrm>
              <a:off x="5194"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119" name="Line 65">
              <a:extLst>
                <a:ext uri="{FF2B5EF4-FFF2-40B4-BE49-F238E27FC236}">
                  <a16:creationId xmlns:a16="http://schemas.microsoft.com/office/drawing/2014/main" id="{93B37EB2-9979-48A3-A3BF-5757CCF59C2E}"/>
                </a:ext>
              </a:extLst>
            </p:cNvPr>
            <p:cNvSpPr>
              <a:spLocks noChangeShapeType="1"/>
            </p:cNvSpPr>
            <p:nvPr/>
          </p:nvSpPr>
          <p:spPr bwMode="auto">
            <a:xfrm>
              <a:off x="5426"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120" name="Line 66">
              <a:extLst>
                <a:ext uri="{FF2B5EF4-FFF2-40B4-BE49-F238E27FC236}">
                  <a16:creationId xmlns:a16="http://schemas.microsoft.com/office/drawing/2014/main" id="{494A3AA4-523B-46E9-AAB2-10C03439199D}"/>
                </a:ext>
              </a:extLst>
            </p:cNvPr>
            <p:cNvSpPr>
              <a:spLocks noChangeShapeType="1"/>
            </p:cNvSpPr>
            <p:nvPr/>
          </p:nvSpPr>
          <p:spPr bwMode="auto">
            <a:xfrm>
              <a:off x="3341"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121" name="Line 67">
              <a:extLst>
                <a:ext uri="{FF2B5EF4-FFF2-40B4-BE49-F238E27FC236}">
                  <a16:creationId xmlns:a16="http://schemas.microsoft.com/office/drawing/2014/main" id="{6A2F92C6-221D-4BBA-B3B5-48AD03E2C034}"/>
                </a:ext>
              </a:extLst>
            </p:cNvPr>
            <p:cNvSpPr>
              <a:spLocks noChangeShapeType="1"/>
            </p:cNvSpPr>
            <p:nvPr/>
          </p:nvSpPr>
          <p:spPr bwMode="auto">
            <a:xfrm>
              <a:off x="2309"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122" name="Line 68">
              <a:extLst>
                <a:ext uri="{FF2B5EF4-FFF2-40B4-BE49-F238E27FC236}">
                  <a16:creationId xmlns:a16="http://schemas.microsoft.com/office/drawing/2014/main" id="{231ECFB4-6BDC-4363-8B9A-9C48F05A65E5}"/>
                </a:ext>
              </a:extLst>
            </p:cNvPr>
            <p:cNvSpPr>
              <a:spLocks noChangeShapeType="1"/>
            </p:cNvSpPr>
            <p:nvPr/>
          </p:nvSpPr>
          <p:spPr bwMode="auto">
            <a:xfrm>
              <a:off x="1247"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grpSp>
      <p:cxnSp>
        <p:nvCxnSpPr>
          <p:cNvPr id="123" name="Straight Connector 122">
            <a:extLst>
              <a:ext uri="{FF2B5EF4-FFF2-40B4-BE49-F238E27FC236}">
                <a16:creationId xmlns:a16="http://schemas.microsoft.com/office/drawing/2014/main" id="{EFA6A593-651E-4817-AE07-72C4947A9888}"/>
              </a:ext>
            </a:extLst>
          </p:cNvPr>
          <p:cNvCxnSpPr>
            <a:cxnSpLocks/>
          </p:cNvCxnSpPr>
          <p:nvPr/>
        </p:nvCxnSpPr>
        <p:spPr>
          <a:xfrm flipV="1">
            <a:off x="10624799" y="1043456"/>
            <a:ext cx="0"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66A3F2DB-133B-49A6-A57F-33CC60878FCE}"/>
              </a:ext>
            </a:extLst>
          </p:cNvPr>
          <p:cNvCxnSpPr>
            <a:cxnSpLocks/>
          </p:cNvCxnSpPr>
          <p:nvPr/>
        </p:nvCxnSpPr>
        <p:spPr>
          <a:xfrm>
            <a:off x="1883171" y="3896985"/>
            <a:ext cx="8926615" cy="0"/>
          </a:xfrm>
          <a:prstGeom prst="line">
            <a:avLst/>
          </a:prstGeom>
          <a:ln>
            <a:solidFill>
              <a:srgbClr val="000408"/>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B9C130AB-D101-472A-BFB0-90D817CD8DB2}"/>
              </a:ext>
            </a:extLst>
          </p:cNvPr>
          <p:cNvSpPr/>
          <p:nvPr/>
        </p:nvSpPr>
        <p:spPr>
          <a:xfrm>
            <a:off x="1883171" y="3913740"/>
            <a:ext cx="8855796" cy="234829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ZA" sz="1000" b="1" u="sng" dirty="0">
                <a:solidFill>
                  <a:srgbClr val="000408"/>
                </a:solidFill>
              </a:rPr>
              <a:t>Notes:</a:t>
            </a:r>
          </a:p>
          <a:p>
            <a:r>
              <a:rPr lang="en-ZA" sz="980" dirty="0">
                <a:solidFill>
                  <a:srgbClr val="000408"/>
                </a:solidFill>
              </a:rPr>
              <a:t>The roadmaps above are for the construction of a suitable deployment image including the required operational patterns and operational guardrails.</a:t>
            </a:r>
          </a:p>
          <a:p>
            <a:endParaRPr lang="en-ZA" sz="980" dirty="0">
              <a:solidFill>
                <a:srgbClr val="000408"/>
              </a:solidFill>
            </a:endParaRPr>
          </a:p>
          <a:p>
            <a:r>
              <a:rPr lang="en-GB" sz="900" baseline="30000" dirty="0">
                <a:solidFill>
                  <a:srgbClr val="002060"/>
                </a:solidFill>
                <a:latin typeface="Arial" charset="0"/>
                <a:cs typeface="Arial" charset="0"/>
              </a:rPr>
              <a:t>*1 </a:t>
            </a:r>
            <a:r>
              <a:rPr lang="en-ZA" sz="980" dirty="0">
                <a:solidFill>
                  <a:srgbClr val="000408"/>
                </a:solidFill>
              </a:rPr>
              <a:t>Azure provides evergreen SQL that automatically applies the latest updates and patches so that databases are always up to date – eliminating end-of-support hassle</a:t>
            </a:r>
          </a:p>
          <a:p>
            <a:r>
              <a:rPr lang="en-GB" sz="900" baseline="30000" dirty="0">
                <a:solidFill>
                  <a:srgbClr val="002060"/>
                </a:solidFill>
                <a:latin typeface="Arial" charset="0"/>
                <a:cs typeface="Arial" charset="0"/>
              </a:rPr>
              <a:t>*2 </a:t>
            </a:r>
            <a:r>
              <a:rPr lang="en-ZA" sz="980" b="1" dirty="0">
                <a:solidFill>
                  <a:srgbClr val="000408"/>
                </a:solidFill>
              </a:rPr>
              <a:t>Traditional on-premise </a:t>
            </a:r>
            <a:r>
              <a:rPr lang="en-US" sz="1000" b="1" dirty="0">
                <a:solidFill>
                  <a:srgbClr val="000408"/>
                </a:solidFill>
              </a:rPr>
              <a:t>database technologies created in VM’s in Azure follow the same lifecycle as the on-premise databases.</a:t>
            </a:r>
            <a:r>
              <a:rPr lang="en-US" sz="1000" dirty="0">
                <a:solidFill>
                  <a:srgbClr val="000408"/>
                </a:solidFill>
              </a:rPr>
              <a:t> Please see the specific on-premise roadmaps for product version lifecycle details. </a:t>
            </a:r>
          </a:p>
          <a:p>
            <a:r>
              <a:rPr lang="en-US" sz="1000" i="1" dirty="0">
                <a:solidFill>
                  <a:srgbClr val="000408"/>
                </a:solidFill>
              </a:rPr>
              <a:t>Important: We will not run database versions for extended periods in cloud even if those are available as an option as this simply delays the inevitable upgrades</a:t>
            </a:r>
          </a:p>
          <a:p>
            <a:r>
              <a:rPr lang="en-GB" sz="1000" baseline="30000" dirty="0">
                <a:solidFill>
                  <a:srgbClr val="002060"/>
                </a:solidFill>
                <a:latin typeface="Arial" charset="0"/>
                <a:cs typeface="Arial" charset="0"/>
              </a:rPr>
              <a:t>*3 </a:t>
            </a:r>
            <a:r>
              <a:rPr lang="en-GB" sz="980" dirty="0">
                <a:solidFill>
                  <a:srgbClr val="000408"/>
                </a:solidFill>
              </a:rPr>
              <a:t>PostgreSQL </a:t>
            </a:r>
            <a:r>
              <a:rPr lang="en-GB" sz="980" dirty="0" err="1">
                <a:solidFill>
                  <a:srgbClr val="000408"/>
                </a:solidFill>
              </a:rPr>
              <a:t>AzureDB</a:t>
            </a:r>
            <a:r>
              <a:rPr lang="en-GB" sz="980" dirty="0">
                <a:solidFill>
                  <a:srgbClr val="000408"/>
                </a:solidFill>
              </a:rPr>
              <a:t> is based on community edition of PostgreSQL. Microsoft aims to support n-2 versions of the PostgreSQL engine in Azure Database for PostgreSQL. </a:t>
            </a:r>
            <a:r>
              <a:rPr lang="en-US" sz="900" dirty="0">
                <a:solidFill>
                  <a:srgbClr val="000408"/>
                </a:solidFill>
              </a:rPr>
              <a:t>Please see the on-premise PostgreSQL roadmaps for product version lifecycle details. </a:t>
            </a:r>
            <a:endParaRPr lang="en-ZA" sz="980" dirty="0">
              <a:solidFill>
                <a:srgbClr val="000408"/>
              </a:solidFill>
            </a:endParaRPr>
          </a:p>
          <a:p>
            <a:endParaRPr lang="en-ZA" sz="980" dirty="0">
              <a:solidFill>
                <a:srgbClr val="000408"/>
              </a:solidFill>
            </a:endParaRPr>
          </a:p>
          <a:p>
            <a:endParaRPr lang="en-ZA" sz="980" dirty="0">
              <a:solidFill>
                <a:srgbClr val="000408"/>
              </a:solidFill>
            </a:endParaRPr>
          </a:p>
        </p:txBody>
      </p:sp>
      <p:sp>
        <p:nvSpPr>
          <p:cNvPr id="126" name="Text Box 25">
            <a:extLst>
              <a:ext uri="{FF2B5EF4-FFF2-40B4-BE49-F238E27FC236}">
                <a16:creationId xmlns:a16="http://schemas.microsoft.com/office/drawing/2014/main" id="{9AAE524A-A7DF-4365-8035-A022F2151A64}"/>
              </a:ext>
            </a:extLst>
          </p:cNvPr>
          <p:cNvSpPr txBox="1">
            <a:spLocks noChangeArrowheads="1"/>
          </p:cNvSpPr>
          <p:nvPr/>
        </p:nvSpPr>
        <p:spPr bwMode="auto">
          <a:xfrm>
            <a:off x="2287851" y="1058658"/>
            <a:ext cx="1980000" cy="246221"/>
          </a:xfrm>
          <a:prstGeom prst="rect">
            <a:avLst/>
          </a:prstGeom>
          <a:solidFill>
            <a:srgbClr val="00B050"/>
          </a:solidFill>
          <a:ln w="9525">
            <a:solidFill>
              <a:srgbClr val="000408"/>
            </a:solidFill>
            <a:miter lim="800000"/>
            <a:headEnd/>
            <a:tailEnd/>
          </a:ln>
        </p:spPr>
        <p:txBody>
          <a:bodyPr wrap="square">
            <a:spAutoFit/>
          </a:bodyPr>
          <a:lstStyle/>
          <a:p>
            <a:pPr algn="ctr"/>
            <a:r>
              <a:rPr lang="en-GB" sz="1000" dirty="0">
                <a:solidFill>
                  <a:srgbClr val="002060"/>
                </a:solidFill>
                <a:latin typeface="Arial" charset="0"/>
                <a:cs typeface="Arial" charset="0"/>
              </a:rPr>
              <a:t>Azure SQL Database</a:t>
            </a:r>
            <a:r>
              <a:rPr lang="en-GB" sz="1000" baseline="30000" dirty="0">
                <a:solidFill>
                  <a:srgbClr val="002060"/>
                </a:solidFill>
                <a:latin typeface="Arial" charset="0"/>
                <a:cs typeface="Arial" charset="0"/>
              </a:rPr>
              <a:t>*1</a:t>
            </a:r>
          </a:p>
        </p:txBody>
      </p:sp>
      <p:sp>
        <p:nvSpPr>
          <p:cNvPr id="127" name="Text Box 26">
            <a:extLst>
              <a:ext uri="{FF2B5EF4-FFF2-40B4-BE49-F238E27FC236}">
                <a16:creationId xmlns:a16="http://schemas.microsoft.com/office/drawing/2014/main" id="{5C4559C6-E02D-482B-98C5-486AB284815C}"/>
              </a:ext>
            </a:extLst>
          </p:cNvPr>
          <p:cNvSpPr txBox="1">
            <a:spLocks noChangeArrowheads="1"/>
          </p:cNvSpPr>
          <p:nvPr/>
        </p:nvSpPr>
        <p:spPr bwMode="auto">
          <a:xfrm>
            <a:off x="2287851" y="1346658"/>
            <a:ext cx="1980000" cy="246221"/>
          </a:xfrm>
          <a:prstGeom prst="rect">
            <a:avLst/>
          </a:prstGeom>
          <a:solidFill>
            <a:srgbClr val="00B050"/>
          </a:solidFill>
          <a:ln w="9525">
            <a:solidFill>
              <a:srgbClr val="000408"/>
            </a:solidFill>
            <a:miter lim="800000"/>
            <a:headEnd/>
            <a:tailEnd/>
          </a:ln>
        </p:spPr>
        <p:txBody>
          <a:bodyPr wrap="square">
            <a:spAutoFit/>
          </a:bodyPr>
          <a:lstStyle/>
          <a:p>
            <a:pPr algn="ctr"/>
            <a:r>
              <a:rPr lang="en-GB" sz="1000" dirty="0">
                <a:solidFill>
                  <a:srgbClr val="002060"/>
                </a:solidFill>
                <a:latin typeface="Arial" charset="0"/>
                <a:cs typeface="Arial" charset="0"/>
              </a:rPr>
              <a:t>Azure SQL Managed Instance</a:t>
            </a:r>
            <a:r>
              <a:rPr lang="en-GB" sz="1000" baseline="30000" dirty="0">
                <a:solidFill>
                  <a:srgbClr val="002060"/>
                </a:solidFill>
                <a:latin typeface="Arial" charset="0"/>
                <a:cs typeface="Arial" charset="0"/>
              </a:rPr>
              <a:t> *1</a:t>
            </a:r>
            <a:endParaRPr lang="en-GB" sz="1000" dirty="0">
              <a:solidFill>
                <a:srgbClr val="002060"/>
              </a:solidFill>
              <a:latin typeface="Arial" charset="0"/>
              <a:cs typeface="Arial" charset="0"/>
            </a:endParaRPr>
          </a:p>
        </p:txBody>
      </p:sp>
      <p:sp>
        <p:nvSpPr>
          <p:cNvPr id="128" name="Text Box 26">
            <a:extLst>
              <a:ext uri="{FF2B5EF4-FFF2-40B4-BE49-F238E27FC236}">
                <a16:creationId xmlns:a16="http://schemas.microsoft.com/office/drawing/2014/main" id="{3D72A702-6EE3-4674-9077-DDCFA7305861}"/>
              </a:ext>
            </a:extLst>
          </p:cNvPr>
          <p:cNvSpPr txBox="1">
            <a:spLocks noChangeArrowheads="1"/>
          </p:cNvSpPr>
          <p:nvPr/>
        </p:nvSpPr>
        <p:spPr bwMode="auto">
          <a:xfrm>
            <a:off x="2287851" y="1634658"/>
            <a:ext cx="1980000" cy="246221"/>
          </a:xfrm>
          <a:prstGeom prst="rect">
            <a:avLst/>
          </a:prstGeom>
          <a:solidFill>
            <a:srgbClr val="00B050"/>
          </a:solidFill>
          <a:ln w="9525">
            <a:solidFill>
              <a:srgbClr val="000408"/>
            </a:solidFill>
            <a:miter lim="800000"/>
            <a:headEnd/>
            <a:tailEnd/>
          </a:ln>
        </p:spPr>
        <p:txBody>
          <a:bodyPr wrap="square">
            <a:spAutoFit/>
          </a:bodyPr>
          <a:lstStyle/>
          <a:p>
            <a:pPr algn="ctr"/>
            <a:r>
              <a:rPr lang="en-GB" sz="1000" dirty="0">
                <a:solidFill>
                  <a:srgbClr val="002060"/>
                </a:solidFill>
                <a:latin typeface="Arial" charset="0"/>
                <a:cs typeface="Arial" charset="0"/>
              </a:rPr>
              <a:t>VM - SQL Server</a:t>
            </a:r>
            <a:r>
              <a:rPr lang="en-GB" sz="1000" baseline="30000" dirty="0">
                <a:solidFill>
                  <a:srgbClr val="002060"/>
                </a:solidFill>
                <a:latin typeface="Arial" charset="0"/>
                <a:cs typeface="Arial" charset="0"/>
              </a:rPr>
              <a:t>*2</a:t>
            </a:r>
            <a:endParaRPr lang="en-GB" sz="1000" dirty="0">
              <a:solidFill>
                <a:srgbClr val="002060"/>
              </a:solidFill>
              <a:latin typeface="Arial" charset="0"/>
              <a:cs typeface="Arial" charset="0"/>
            </a:endParaRPr>
          </a:p>
        </p:txBody>
      </p:sp>
      <p:sp>
        <p:nvSpPr>
          <p:cNvPr id="129" name="Text Box 26">
            <a:extLst>
              <a:ext uri="{FF2B5EF4-FFF2-40B4-BE49-F238E27FC236}">
                <a16:creationId xmlns:a16="http://schemas.microsoft.com/office/drawing/2014/main" id="{EB202D29-C563-4FD5-A01F-9B1CE49172CA}"/>
              </a:ext>
            </a:extLst>
          </p:cNvPr>
          <p:cNvSpPr txBox="1">
            <a:spLocks noChangeArrowheads="1"/>
          </p:cNvSpPr>
          <p:nvPr/>
        </p:nvSpPr>
        <p:spPr bwMode="auto">
          <a:xfrm>
            <a:off x="2287851" y="2210658"/>
            <a:ext cx="1980000" cy="246221"/>
          </a:xfrm>
          <a:prstGeom prst="rect">
            <a:avLst/>
          </a:prstGeom>
          <a:solidFill>
            <a:srgbClr val="00B050"/>
          </a:solidFill>
          <a:ln w="9525">
            <a:solidFill>
              <a:srgbClr val="000408"/>
            </a:solidFill>
            <a:miter lim="800000"/>
            <a:headEnd/>
            <a:tailEnd/>
          </a:ln>
        </p:spPr>
        <p:txBody>
          <a:bodyPr wrap="square">
            <a:spAutoFit/>
          </a:bodyPr>
          <a:lstStyle/>
          <a:p>
            <a:pPr algn="ctr"/>
            <a:r>
              <a:rPr lang="en-GB" sz="1000" dirty="0">
                <a:solidFill>
                  <a:srgbClr val="002060"/>
                </a:solidFill>
                <a:latin typeface="Arial" charset="0"/>
                <a:cs typeface="Arial" charset="0"/>
              </a:rPr>
              <a:t>VM – Oracle</a:t>
            </a:r>
            <a:r>
              <a:rPr lang="en-GB" sz="1000" baseline="30000" dirty="0">
                <a:solidFill>
                  <a:srgbClr val="002060"/>
                </a:solidFill>
                <a:latin typeface="Arial" charset="0"/>
                <a:cs typeface="Arial" charset="0"/>
              </a:rPr>
              <a:t> *2</a:t>
            </a:r>
            <a:endParaRPr lang="en-GB" sz="1000" dirty="0">
              <a:solidFill>
                <a:srgbClr val="002060"/>
              </a:solidFill>
              <a:latin typeface="Arial" charset="0"/>
              <a:cs typeface="Arial" charset="0"/>
            </a:endParaRPr>
          </a:p>
        </p:txBody>
      </p:sp>
      <p:sp>
        <p:nvSpPr>
          <p:cNvPr id="130" name="Text Box 26">
            <a:extLst>
              <a:ext uri="{FF2B5EF4-FFF2-40B4-BE49-F238E27FC236}">
                <a16:creationId xmlns:a16="http://schemas.microsoft.com/office/drawing/2014/main" id="{F74D8921-03F2-4579-BDB4-DEA3961D4BDF}"/>
              </a:ext>
            </a:extLst>
          </p:cNvPr>
          <p:cNvSpPr txBox="1">
            <a:spLocks noChangeArrowheads="1"/>
          </p:cNvSpPr>
          <p:nvPr/>
        </p:nvSpPr>
        <p:spPr bwMode="auto">
          <a:xfrm>
            <a:off x="2287851" y="2498658"/>
            <a:ext cx="1980000" cy="246221"/>
          </a:xfrm>
          <a:prstGeom prst="rect">
            <a:avLst/>
          </a:prstGeom>
          <a:solidFill>
            <a:srgbClr val="00B050"/>
          </a:solidFill>
          <a:ln w="9525">
            <a:solidFill>
              <a:srgbClr val="000408"/>
            </a:solidFill>
            <a:miter lim="800000"/>
            <a:headEnd/>
            <a:tailEnd/>
          </a:ln>
        </p:spPr>
        <p:txBody>
          <a:bodyPr wrap="square">
            <a:spAutoFit/>
          </a:bodyPr>
          <a:lstStyle/>
          <a:p>
            <a:pPr algn="ctr"/>
            <a:r>
              <a:rPr lang="en-GB" sz="1000" dirty="0">
                <a:solidFill>
                  <a:srgbClr val="002060"/>
                </a:solidFill>
                <a:latin typeface="Arial" charset="0"/>
                <a:cs typeface="Arial" charset="0"/>
              </a:rPr>
              <a:t>VM – MongoDB</a:t>
            </a:r>
            <a:r>
              <a:rPr lang="en-GB" sz="1000" baseline="30000" dirty="0">
                <a:solidFill>
                  <a:srgbClr val="002060"/>
                </a:solidFill>
                <a:latin typeface="Arial" charset="0"/>
                <a:cs typeface="Arial" charset="0"/>
              </a:rPr>
              <a:t>*2</a:t>
            </a:r>
            <a:endParaRPr lang="en-GB" sz="1000" dirty="0">
              <a:solidFill>
                <a:srgbClr val="002060"/>
              </a:solidFill>
              <a:latin typeface="Arial" charset="0"/>
              <a:cs typeface="Arial" charset="0"/>
            </a:endParaRPr>
          </a:p>
        </p:txBody>
      </p:sp>
      <p:cxnSp>
        <p:nvCxnSpPr>
          <p:cNvPr id="131" name="Straight Connector 130">
            <a:extLst>
              <a:ext uri="{FF2B5EF4-FFF2-40B4-BE49-F238E27FC236}">
                <a16:creationId xmlns:a16="http://schemas.microsoft.com/office/drawing/2014/main" id="{3791C839-F35A-4BA6-81E9-1943BFC927BC}"/>
              </a:ext>
            </a:extLst>
          </p:cNvPr>
          <p:cNvCxnSpPr>
            <a:cxnSpLocks/>
          </p:cNvCxnSpPr>
          <p:nvPr/>
        </p:nvCxnSpPr>
        <p:spPr>
          <a:xfrm flipH="1" flipV="1">
            <a:off x="4301514" y="1050878"/>
            <a:ext cx="1" cy="2238326"/>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
        <p:nvSpPr>
          <p:cNvPr id="132" name="Line 19">
            <a:extLst>
              <a:ext uri="{FF2B5EF4-FFF2-40B4-BE49-F238E27FC236}">
                <a16:creationId xmlns:a16="http://schemas.microsoft.com/office/drawing/2014/main" id="{24B223BE-E4E5-4CAE-BB07-0B9D5C1635BC}"/>
              </a:ext>
            </a:extLst>
          </p:cNvPr>
          <p:cNvSpPr>
            <a:spLocks noChangeShapeType="1"/>
          </p:cNvSpPr>
          <p:nvPr/>
        </p:nvSpPr>
        <p:spPr bwMode="auto">
          <a:xfrm>
            <a:off x="4310887" y="1148658"/>
            <a:ext cx="6310964" cy="0"/>
          </a:xfrm>
          <a:prstGeom prst="line">
            <a:avLst/>
          </a:prstGeom>
          <a:noFill/>
          <a:ln w="28575">
            <a:solidFill>
              <a:srgbClr val="008000"/>
            </a:solidFill>
            <a:round/>
            <a:headEnd/>
            <a:tailEnd/>
          </a:ln>
        </p:spPr>
        <p:txBody>
          <a:bodyPr/>
          <a:lstStyle/>
          <a:p>
            <a:endParaRPr lang="en-US" sz="1400" dirty="0"/>
          </a:p>
        </p:txBody>
      </p:sp>
      <p:sp>
        <p:nvSpPr>
          <p:cNvPr id="133" name="Line 19">
            <a:extLst>
              <a:ext uri="{FF2B5EF4-FFF2-40B4-BE49-F238E27FC236}">
                <a16:creationId xmlns:a16="http://schemas.microsoft.com/office/drawing/2014/main" id="{DBDF6764-93B3-4558-A7CF-14CB3E3F0AF1}"/>
              </a:ext>
            </a:extLst>
          </p:cNvPr>
          <p:cNvSpPr>
            <a:spLocks noChangeShapeType="1"/>
          </p:cNvSpPr>
          <p:nvPr/>
        </p:nvSpPr>
        <p:spPr bwMode="auto">
          <a:xfrm>
            <a:off x="4310887" y="1436658"/>
            <a:ext cx="6310964" cy="0"/>
          </a:xfrm>
          <a:prstGeom prst="line">
            <a:avLst/>
          </a:prstGeom>
          <a:noFill/>
          <a:ln w="28575">
            <a:solidFill>
              <a:srgbClr val="008000"/>
            </a:solidFill>
            <a:round/>
            <a:headEnd/>
            <a:tailEnd/>
          </a:ln>
        </p:spPr>
        <p:txBody>
          <a:bodyPr/>
          <a:lstStyle/>
          <a:p>
            <a:endParaRPr lang="en-US" sz="1400" dirty="0"/>
          </a:p>
        </p:txBody>
      </p:sp>
      <p:sp>
        <p:nvSpPr>
          <p:cNvPr id="134" name="Line 19">
            <a:extLst>
              <a:ext uri="{FF2B5EF4-FFF2-40B4-BE49-F238E27FC236}">
                <a16:creationId xmlns:a16="http://schemas.microsoft.com/office/drawing/2014/main" id="{A79B8913-A1C4-4A82-A3BA-0203B7AE377E}"/>
              </a:ext>
            </a:extLst>
          </p:cNvPr>
          <p:cNvSpPr>
            <a:spLocks noChangeShapeType="1"/>
          </p:cNvSpPr>
          <p:nvPr/>
        </p:nvSpPr>
        <p:spPr bwMode="auto">
          <a:xfrm>
            <a:off x="4310887" y="1724658"/>
            <a:ext cx="6310964" cy="0"/>
          </a:xfrm>
          <a:prstGeom prst="line">
            <a:avLst/>
          </a:prstGeom>
          <a:noFill/>
          <a:ln w="28575">
            <a:solidFill>
              <a:srgbClr val="008000"/>
            </a:solidFill>
            <a:round/>
            <a:headEnd/>
            <a:tailEnd/>
          </a:ln>
        </p:spPr>
        <p:txBody>
          <a:bodyPr/>
          <a:lstStyle/>
          <a:p>
            <a:endParaRPr lang="en-US" sz="1400" dirty="0"/>
          </a:p>
        </p:txBody>
      </p:sp>
      <p:sp>
        <p:nvSpPr>
          <p:cNvPr id="135" name="Text Box 26">
            <a:extLst>
              <a:ext uri="{FF2B5EF4-FFF2-40B4-BE49-F238E27FC236}">
                <a16:creationId xmlns:a16="http://schemas.microsoft.com/office/drawing/2014/main" id="{B1A99218-BEF7-46E5-BB4F-A62260D93CB4}"/>
              </a:ext>
            </a:extLst>
          </p:cNvPr>
          <p:cNvSpPr txBox="1">
            <a:spLocks noChangeArrowheads="1"/>
          </p:cNvSpPr>
          <p:nvPr/>
        </p:nvSpPr>
        <p:spPr bwMode="auto">
          <a:xfrm>
            <a:off x="2287851" y="1922658"/>
            <a:ext cx="1980000" cy="246221"/>
          </a:xfrm>
          <a:prstGeom prst="rect">
            <a:avLst/>
          </a:prstGeom>
          <a:solidFill>
            <a:srgbClr val="00B050"/>
          </a:solidFill>
          <a:ln w="9525">
            <a:solidFill>
              <a:srgbClr val="000408"/>
            </a:solidFill>
            <a:miter lim="800000"/>
            <a:headEnd/>
            <a:tailEnd/>
          </a:ln>
        </p:spPr>
        <p:txBody>
          <a:bodyPr wrap="square">
            <a:spAutoFit/>
          </a:bodyPr>
          <a:lstStyle/>
          <a:p>
            <a:pPr algn="ctr"/>
            <a:r>
              <a:rPr lang="en-GB" sz="1000" dirty="0">
                <a:solidFill>
                  <a:srgbClr val="002060"/>
                </a:solidFill>
                <a:latin typeface="Arial" charset="0"/>
                <a:cs typeface="Arial" charset="0"/>
              </a:rPr>
              <a:t>PostgreSQL </a:t>
            </a:r>
            <a:r>
              <a:rPr lang="en-GB" sz="1000" dirty="0" err="1">
                <a:solidFill>
                  <a:srgbClr val="002060"/>
                </a:solidFill>
                <a:latin typeface="Arial" charset="0"/>
                <a:cs typeface="Arial" charset="0"/>
              </a:rPr>
              <a:t>AzureDB</a:t>
            </a:r>
            <a:r>
              <a:rPr lang="en-GB" sz="1000" baseline="30000" dirty="0">
                <a:solidFill>
                  <a:srgbClr val="002060"/>
                </a:solidFill>
                <a:latin typeface="Arial" charset="0"/>
                <a:cs typeface="Arial" charset="0"/>
              </a:rPr>
              <a:t>*3</a:t>
            </a:r>
            <a:endParaRPr lang="en-GB" sz="1000" dirty="0">
              <a:solidFill>
                <a:srgbClr val="002060"/>
              </a:solidFill>
              <a:latin typeface="Arial" charset="0"/>
              <a:cs typeface="Arial" charset="0"/>
            </a:endParaRPr>
          </a:p>
        </p:txBody>
      </p:sp>
      <p:sp>
        <p:nvSpPr>
          <p:cNvPr id="136" name="Text Box 26">
            <a:extLst>
              <a:ext uri="{FF2B5EF4-FFF2-40B4-BE49-F238E27FC236}">
                <a16:creationId xmlns:a16="http://schemas.microsoft.com/office/drawing/2014/main" id="{C840139C-B501-44C7-8ECD-578DEC62F39D}"/>
              </a:ext>
            </a:extLst>
          </p:cNvPr>
          <p:cNvSpPr txBox="1">
            <a:spLocks noChangeArrowheads="1"/>
          </p:cNvSpPr>
          <p:nvPr/>
        </p:nvSpPr>
        <p:spPr bwMode="auto">
          <a:xfrm>
            <a:off x="2287851" y="2786658"/>
            <a:ext cx="1980000" cy="246221"/>
          </a:xfrm>
          <a:prstGeom prst="rect">
            <a:avLst/>
          </a:prstGeom>
          <a:solidFill>
            <a:srgbClr val="00B050"/>
          </a:solidFill>
          <a:ln w="9525">
            <a:solidFill>
              <a:srgbClr val="000408"/>
            </a:solidFill>
            <a:miter lim="800000"/>
            <a:headEnd/>
            <a:tailEnd/>
          </a:ln>
        </p:spPr>
        <p:txBody>
          <a:bodyPr wrap="square">
            <a:spAutoFit/>
          </a:bodyPr>
          <a:lstStyle/>
          <a:p>
            <a:pPr algn="ctr"/>
            <a:r>
              <a:rPr lang="en-GB" sz="1000" dirty="0">
                <a:solidFill>
                  <a:srgbClr val="002060"/>
                </a:solidFill>
                <a:latin typeface="Arial" charset="0"/>
                <a:cs typeface="Arial" charset="0"/>
              </a:rPr>
              <a:t>VM – DB2 LUW</a:t>
            </a:r>
            <a:r>
              <a:rPr lang="en-GB" sz="1000" baseline="30000" dirty="0">
                <a:solidFill>
                  <a:srgbClr val="002060"/>
                </a:solidFill>
                <a:latin typeface="Arial" charset="0"/>
                <a:cs typeface="Arial" charset="0"/>
              </a:rPr>
              <a:t>*2</a:t>
            </a:r>
            <a:endParaRPr lang="en-GB" sz="1000" dirty="0">
              <a:solidFill>
                <a:srgbClr val="002060"/>
              </a:solidFill>
              <a:latin typeface="Arial" charset="0"/>
              <a:cs typeface="Arial" charset="0"/>
            </a:endParaRPr>
          </a:p>
        </p:txBody>
      </p:sp>
      <p:sp>
        <p:nvSpPr>
          <p:cNvPr id="137" name="Line 19">
            <a:extLst>
              <a:ext uri="{FF2B5EF4-FFF2-40B4-BE49-F238E27FC236}">
                <a16:creationId xmlns:a16="http://schemas.microsoft.com/office/drawing/2014/main" id="{AAD82A99-6419-48ED-B7D1-93FF48010878}"/>
              </a:ext>
            </a:extLst>
          </p:cNvPr>
          <p:cNvSpPr>
            <a:spLocks noChangeShapeType="1"/>
          </p:cNvSpPr>
          <p:nvPr/>
        </p:nvSpPr>
        <p:spPr bwMode="auto">
          <a:xfrm>
            <a:off x="4310887" y="2012658"/>
            <a:ext cx="6310964" cy="0"/>
          </a:xfrm>
          <a:prstGeom prst="line">
            <a:avLst/>
          </a:prstGeom>
          <a:noFill/>
          <a:ln w="28575">
            <a:solidFill>
              <a:srgbClr val="008000"/>
            </a:solidFill>
            <a:round/>
            <a:headEnd/>
            <a:tailEnd/>
          </a:ln>
        </p:spPr>
        <p:txBody>
          <a:bodyPr/>
          <a:lstStyle/>
          <a:p>
            <a:endParaRPr lang="en-US" sz="1400" dirty="0"/>
          </a:p>
        </p:txBody>
      </p:sp>
      <p:sp>
        <p:nvSpPr>
          <p:cNvPr id="138" name="Line 19">
            <a:extLst>
              <a:ext uri="{FF2B5EF4-FFF2-40B4-BE49-F238E27FC236}">
                <a16:creationId xmlns:a16="http://schemas.microsoft.com/office/drawing/2014/main" id="{E40D58DE-67A5-4A2D-9084-1D18C9DEAC6B}"/>
              </a:ext>
            </a:extLst>
          </p:cNvPr>
          <p:cNvSpPr>
            <a:spLocks noChangeShapeType="1"/>
          </p:cNvSpPr>
          <p:nvPr/>
        </p:nvSpPr>
        <p:spPr bwMode="auto">
          <a:xfrm>
            <a:off x="4301514" y="2300658"/>
            <a:ext cx="6320337" cy="0"/>
          </a:xfrm>
          <a:prstGeom prst="line">
            <a:avLst/>
          </a:prstGeom>
          <a:noFill/>
          <a:ln w="28575">
            <a:solidFill>
              <a:srgbClr val="008000"/>
            </a:solidFill>
            <a:round/>
            <a:headEnd/>
            <a:tailEnd/>
          </a:ln>
        </p:spPr>
        <p:txBody>
          <a:bodyPr/>
          <a:lstStyle/>
          <a:p>
            <a:endParaRPr lang="en-US" sz="1400" dirty="0"/>
          </a:p>
        </p:txBody>
      </p:sp>
      <p:sp>
        <p:nvSpPr>
          <p:cNvPr id="139" name="Line 19">
            <a:extLst>
              <a:ext uri="{FF2B5EF4-FFF2-40B4-BE49-F238E27FC236}">
                <a16:creationId xmlns:a16="http://schemas.microsoft.com/office/drawing/2014/main" id="{53444170-5EC5-4E83-805E-BD0847B5D2EF}"/>
              </a:ext>
            </a:extLst>
          </p:cNvPr>
          <p:cNvSpPr>
            <a:spLocks noChangeShapeType="1"/>
          </p:cNvSpPr>
          <p:nvPr/>
        </p:nvSpPr>
        <p:spPr bwMode="auto">
          <a:xfrm>
            <a:off x="4301515" y="2588658"/>
            <a:ext cx="6320336" cy="0"/>
          </a:xfrm>
          <a:prstGeom prst="line">
            <a:avLst/>
          </a:prstGeom>
          <a:noFill/>
          <a:ln w="28575">
            <a:solidFill>
              <a:srgbClr val="008000"/>
            </a:solidFill>
            <a:round/>
            <a:headEnd/>
            <a:tailEnd/>
          </a:ln>
        </p:spPr>
        <p:txBody>
          <a:bodyPr/>
          <a:lstStyle/>
          <a:p>
            <a:endParaRPr lang="en-US" sz="1400" dirty="0"/>
          </a:p>
        </p:txBody>
      </p:sp>
      <p:sp>
        <p:nvSpPr>
          <p:cNvPr id="140" name="Line 19">
            <a:extLst>
              <a:ext uri="{FF2B5EF4-FFF2-40B4-BE49-F238E27FC236}">
                <a16:creationId xmlns:a16="http://schemas.microsoft.com/office/drawing/2014/main" id="{68B9B520-900E-40EB-ADE8-F4E26F35F86C}"/>
              </a:ext>
            </a:extLst>
          </p:cNvPr>
          <p:cNvSpPr>
            <a:spLocks noChangeShapeType="1"/>
          </p:cNvSpPr>
          <p:nvPr/>
        </p:nvSpPr>
        <p:spPr bwMode="auto">
          <a:xfrm>
            <a:off x="4310887" y="2889077"/>
            <a:ext cx="6313912" cy="0"/>
          </a:xfrm>
          <a:prstGeom prst="line">
            <a:avLst/>
          </a:prstGeom>
          <a:noFill/>
          <a:ln w="28575">
            <a:solidFill>
              <a:srgbClr val="008000"/>
            </a:solidFill>
            <a:round/>
            <a:headEnd/>
            <a:tailEnd/>
          </a:ln>
        </p:spPr>
        <p:txBody>
          <a:bodyPr/>
          <a:lstStyle/>
          <a:p>
            <a:endParaRPr lang="en-US" sz="1400" dirty="0"/>
          </a:p>
        </p:txBody>
      </p:sp>
      <p:sp>
        <p:nvSpPr>
          <p:cNvPr id="141" name="Text Box 26">
            <a:extLst>
              <a:ext uri="{FF2B5EF4-FFF2-40B4-BE49-F238E27FC236}">
                <a16:creationId xmlns:a16="http://schemas.microsoft.com/office/drawing/2014/main" id="{52440184-7B15-4572-9C7E-748924CD7474}"/>
              </a:ext>
            </a:extLst>
          </p:cNvPr>
          <p:cNvSpPr txBox="1">
            <a:spLocks noChangeArrowheads="1"/>
          </p:cNvSpPr>
          <p:nvPr/>
        </p:nvSpPr>
        <p:spPr bwMode="auto">
          <a:xfrm>
            <a:off x="2287851" y="3077367"/>
            <a:ext cx="1980000" cy="246221"/>
          </a:xfrm>
          <a:prstGeom prst="rect">
            <a:avLst/>
          </a:prstGeom>
          <a:solidFill>
            <a:srgbClr val="00B050"/>
          </a:solidFill>
          <a:ln w="9525">
            <a:solidFill>
              <a:srgbClr val="000408"/>
            </a:solidFill>
            <a:miter lim="800000"/>
            <a:headEnd/>
            <a:tailEnd/>
          </a:ln>
        </p:spPr>
        <p:txBody>
          <a:bodyPr wrap="square">
            <a:spAutoFit/>
          </a:bodyPr>
          <a:lstStyle/>
          <a:p>
            <a:pPr algn="ctr"/>
            <a:r>
              <a:rPr lang="en-GB" sz="1000" dirty="0">
                <a:solidFill>
                  <a:srgbClr val="002060"/>
                </a:solidFill>
                <a:latin typeface="Arial" charset="0"/>
                <a:cs typeface="Arial" charset="0"/>
              </a:rPr>
              <a:t>VM – PostgreSQL</a:t>
            </a:r>
            <a:r>
              <a:rPr lang="en-GB" sz="1000" baseline="30000" dirty="0">
                <a:solidFill>
                  <a:srgbClr val="002060"/>
                </a:solidFill>
                <a:latin typeface="Arial" charset="0"/>
                <a:cs typeface="Arial" charset="0"/>
              </a:rPr>
              <a:t>2</a:t>
            </a:r>
            <a:endParaRPr lang="en-GB" sz="1000" dirty="0">
              <a:solidFill>
                <a:srgbClr val="002060"/>
              </a:solidFill>
              <a:latin typeface="Arial" charset="0"/>
              <a:cs typeface="Arial" charset="0"/>
            </a:endParaRPr>
          </a:p>
        </p:txBody>
      </p:sp>
      <p:sp>
        <p:nvSpPr>
          <p:cNvPr id="142" name="Line 19">
            <a:extLst>
              <a:ext uri="{FF2B5EF4-FFF2-40B4-BE49-F238E27FC236}">
                <a16:creationId xmlns:a16="http://schemas.microsoft.com/office/drawing/2014/main" id="{E0B66E45-F6F0-49C0-96A5-EF0CF73833F3}"/>
              </a:ext>
            </a:extLst>
          </p:cNvPr>
          <p:cNvSpPr>
            <a:spLocks noChangeShapeType="1"/>
          </p:cNvSpPr>
          <p:nvPr/>
        </p:nvSpPr>
        <p:spPr bwMode="auto">
          <a:xfrm>
            <a:off x="4310887" y="3209250"/>
            <a:ext cx="6301532" cy="0"/>
          </a:xfrm>
          <a:prstGeom prst="line">
            <a:avLst/>
          </a:prstGeom>
          <a:noFill/>
          <a:ln w="28575">
            <a:solidFill>
              <a:srgbClr val="008000"/>
            </a:solidFill>
            <a:round/>
            <a:headEnd/>
            <a:tailEnd/>
          </a:ln>
        </p:spPr>
        <p:txBody>
          <a:bodyPr/>
          <a:lstStyle/>
          <a:p>
            <a:endParaRPr lang="en-US" sz="1400" dirty="0"/>
          </a:p>
        </p:txBody>
      </p:sp>
    </p:spTree>
    <p:extLst>
      <p:ext uri="{BB962C8B-B14F-4D97-AF65-F5344CB8AC3E}">
        <p14:creationId xmlns:p14="http://schemas.microsoft.com/office/powerpoint/2010/main" val="1725771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08FA8-FCB9-4508-A8DE-536CD196D0DE}"/>
              </a:ext>
            </a:extLst>
          </p:cNvPr>
          <p:cNvSpPr>
            <a:spLocks noGrp="1"/>
          </p:cNvSpPr>
          <p:nvPr>
            <p:ph type="title"/>
          </p:nvPr>
        </p:nvSpPr>
        <p:spPr>
          <a:xfrm>
            <a:off x="1128686" y="2734147"/>
            <a:ext cx="7328770" cy="434112"/>
          </a:xfrm>
        </p:spPr>
        <p:txBody>
          <a:bodyPr/>
          <a:lstStyle/>
          <a:p>
            <a:r>
              <a:rPr lang="en-US" sz="2800" dirty="0"/>
              <a:t>Database Hosting in AWS</a:t>
            </a:r>
            <a:br>
              <a:rPr lang="en-US" sz="2800" dirty="0"/>
            </a:br>
            <a:br>
              <a:rPr lang="en-US" sz="4400" dirty="0"/>
            </a:br>
            <a:br>
              <a:rPr lang="en-US" sz="4400" dirty="0"/>
            </a:br>
            <a:br>
              <a:rPr lang="en-US" sz="3200" dirty="0"/>
            </a:br>
            <a:br>
              <a:rPr lang="en-US" sz="3200" dirty="0"/>
            </a:br>
            <a:endParaRPr lang="en-ZA" sz="3200" dirty="0"/>
          </a:p>
        </p:txBody>
      </p:sp>
    </p:spTree>
    <p:extLst>
      <p:ext uri="{BB962C8B-B14F-4D97-AF65-F5344CB8AC3E}">
        <p14:creationId xmlns:p14="http://schemas.microsoft.com/office/powerpoint/2010/main" val="1081711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0CC4D23-7AA3-4222-BB96-EE00D5CF4CD8}"/>
              </a:ext>
            </a:extLst>
          </p:cNvPr>
          <p:cNvCxnSpPr>
            <a:cxnSpLocks/>
          </p:cNvCxnSpPr>
          <p:nvPr/>
        </p:nvCxnSpPr>
        <p:spPr>
          <a:xfrm flipV="1">
            <a:off x="8821971" y="964355"/>
            <a:ext cx="0" cy="2324850"/>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59F17DE3-257C-4321-B256-1BE8EEB0EF86}"/>
              </a:ext>
            </a:extLst>
          </p:cNvPr>
          <p:cNvCxnSpPr>
            <a:cxnSpLocks/>
          </p:cNvCxnSpPr>
          <p:nvPr/>
        </p:nvCxnSpPr>
        <p:spPr>
          <a:xfrm flipV="1">
            <a:off x="5681645" y="965810"/>
            <a:ext cx="0" cy="2357778"/>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BDC1EB8-3A70-4976-802A-175439AC5111}"/>
              </a:ext>
            </a:extLst>
          </p:cNvPr>
          <p:cNvCxnSpPr>
            <a:cxnSpLocks/>
          </p:cNvCxnSpPr>
          <p:nvPr/>
        </p:nvCxnSpPr>
        <p:spPr>
          <a:xfrm flipV="1">
            <a:off x="7242732" y="964355"/>
            <a:ext cx="0" cy="2359233"/>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9D807D1-6CB4-4301-B1E5-59E055D05CF7}"/>
              </a:ext>
            </a:extLst>
          </p:cNvPr>
          <p:cNvSpPr txBox="1"/>
          <p:nvPr/>
        </p:nvSpPr>
        <p:spPr>
          <a:xfrm>
            <a:off x="1611696" y="163773"/>
            <a:ext cx="3567752" cy="504056"/>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800">
                <a:solidFill>
                  <a:schemeClr val="lt1"/>
                </a:solidFill>
                <a:latin typeface="Arial" charset="0"/>
                <a:cs typeface="Arial"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sz="1600" dirty="0"/>
              <a:t>Database Hosting Service – </a:t>
            </a:r>
            <a:br>
              <a:rPr lang="en-ZA" sz="1600" dirty="0"/>
            </a:br>
            <a:r>
              <a:rPr lang="en-ZA" sz="1600" dirty="0"/>
              <a:t>AWS Cloud</a:t>
            </a:r>
          </a:p>
        </p:txBody>
      </p:sp>
      <p:sp>
        <p:nvSpPr>
          <p:cNvPr id="10" name="Rectangle 9">
            <a:extLst>
              <a:ext uri="{FF2B5EF4-FFF2-40B4-BE49-F238E27FC236}">
                <a16:creationId xmlns:a16="http://schemas.microsoft.com/office/drawing/2014/main" id="{B88F9638-62B5-4A2C-B693-BC49FF0E1100}"/>
              </a:ext>
            </a:extLst>
          </p:cNvPr>
          <p:cNvSpPr/>
          <p:nvPr/>
        </p:nvSpPr>
        <p:spPr>
          <a:xfrm rot="16200000">
            <a:off x="636931" y="1988748"/>
            <a:ext cx="2386528" cy="337743"/>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dirty="0">
                <a:solidFill>
                  <a:schemeClr val="lt1"/>
                </a:solidFill>
                <a:latin typeface="Arial" charset="0"/>
                <a:cs typeface="Arial" charset="0"/>
              </a:rPr>
              <a:t>DBMS</a:t>
            </a:r>
          </a:p>
        </p:txBody>
      </p:sp>
      <p:grpSp>
        <p:nvGrpSpPr>
          <p:cNvPr id="11" name="Group 27">
            <a:extLst>
              <a:ext uri="{FF2B5EF4-FFF2-40B4-BE49-F238E27FC236}">
                <a16:creationId xmlns:a16="http://schemas.microsoft.com/office/drawing/2014/main" id="{AFF915B2-9EB3-476F-A33A-834FDC9AA34F}"/>
              </a:ext>
            </a:extLst>
          </p:cNvPr>
          <p:cNvGrpSpPr>
            <a:grpSpLocks/>
          </p:cNvGrpSpPr>
          <p:nvPr/>
        </p:nvGrpSpPr>
        <p:grpSpPr bwMode="auto">
          <a:xfrm>
            <a:off x="4075178" y="3350884"/>
            <a:ext cx="6321494" cy="546101"/>
            <a:chOff x="1247" y="2901"/>
            <a:chExt cx="4179" cy="344"/>
          </a:xfrm>
        </p:grpSpPr>
        <p:sp>
          <p:nvSpPr>
            <p:cNvPr id="12" name="Text Box 28">
              <a:extLst>
                <a:ext uri="{FF2B5EF4-FFF2-40B4-BE49-F238E27FC236}">
                  <a16:creationId xmlns:a16="http://schemas.microsoft.com/office/drawing/2014/main" id="{4A754FBE-EC88-4494-B782-B76EE14DB10A}"/>
                </a:ext>
              </a:extLst>
            </p:cNvPr>
            <p:cNvSpPr txBox="1">
              <a:spLocks noChangeArrowheads="1"/>
            </p:cNvSpPr>
            <p:nvPr/>
          </p:nvSpPr>
          <p:spPr bwMode="auto">
            <a:xfrm>
              <a:off x="1648"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2023</a:t>
              </a:r>
            </a:p>
          </p:txBody>
        </p:sp>
        <p:sp>
          <p:nvSpPr>
            <p:cNvPr id="13" name="Line 29">
              <a:extLst>
                <a:ext uri="{FF2B5EF4-FFF2-40B4-BE49-F238E27FC236}">
                  <a16:creationId xmlns:a16="http://schemas.microsoft.com/office/drawing/2014/main" id="{83370D8F-9D57-42FD-8B28-D1CAE73403AF}"/>
                </a:ext>
              </a:extLst>
            </p:cNvPr>
            <p:cNvSpPr>
              <a:spLocks noChangeShapeType="1"/>
            </p:cNvSpPr>
            <p:nvPr/>
          </p:nvSpPr>
          <p:spPr bwMode="auto">
            <a:xfrm>
              <a:off x="1247"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4" name="Line 30">
              <a:extLst>
                <a:ext uri="{FF2B5EF4-FFF2-40B4-BE49-F238E27FC236}">
                  <a16:creationId xmlns:a16="http://schemas.microsoft.com/office/drawing/2014/main" id="{E42EDA72-5253-4530-8B14-98A44AF88455}"/>
                </a:ext>
              </a:extLst>
            </p:cNvPr>
            <p:cNvSpPr>
              <a:spLocks noChangeShapeType="1"/>
            </p:cNvSpPr>
            <p:nvPr/>
          </p:nvSpPr>
          <p:spPr bwMode="auto">
            <a:xfrm>
              <a:off x="1769"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5" name="Line 31">
              <a:extLst>
                <a:ext uri="{FF2B5EF4-FFF2-40B4-BE49-F238E27FC236}">
                  <a16:creationId xmlns:a16="http://schemas.microsoft.com/office/drawing/2014/main" id="{16F48624-9EF4-4E99-B670-7A7377549D1D}"/>
                </a:ext>
              </a:extLst>
            </p:cNvPr>
            <p:cNvSpPr>
              <a:spLocks noChangeShapeType="1"/>
            </p:cNvSpPr>
            <p:nvPr/>
          </p:nvSpPr>
          <p:spPr bwMode="auto">
            <a:xfrm>
              <a:off x="1508"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6" name="Line 32">
              <a:extLst>
                <a:ext uri="{FF2B5EF4-FFF2-40B4-BE49-F238E27FC236}">
                  <a16:creationId xmlns:a16="http://schemas.microsoft.com/office/drawing/2014/main" id="{E1D8878F-0B09-45B6-AFA7-96E1CD2BFA52}"/>
                </a:ext>
              </a:extLst>
            </p:cNvPr>
            <p:cNvSpPr>
              <a:spLocks noChangeShapeType="1"/>
            </p:cNvSpPr>
            <p:nvPr/>
          </p:nvSpPr>
          <p:spPr bwMode="auto">
            <a:xfrm>
              <a:off x="2029"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17" name="Text Box 33">
              <a:extLst>
                <a:ext uri="{FF2B5EF4-FFF2-40B4-BE49-F238E27FC236}">
                  <a16:creationId xmlns:a16="http://schemas.microsoft.com/office/drawing/2014/main" id="{F8609FB2-8B0E-4716-AC7E-FBD2FA034F6E}"/>
                </a:ext>
              </a:extLst>
            </p:cNvPr>
            <p:cNvSpPr txBox="1">
              <a:spLocks noChangeArrowheads="1"/>
            </p:cNvSpPr>
            <p:nvPr/>
          </p:nvSpPr>
          <p:spPr bwMode="auto">
            <a:xfrm>
              <a:off x="1297"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18" name="Text Box 34">
              <a:extLst>
                <a:ext uri="{FF2B5EF4-FFF2-40B4-BE49-F238E27FC236}">
                  <a16:creationId xmlns:a16="http://schemas.microsoft.com/office/drawing/2014/main" id="{39050500-FD40-4FE5-8525-61A26293CDE3}"/>
                </a:ext>
              </a:extLst>
            </p:cNvPr>
            <p:cNvSpPr txBox="1">
              <a:spLocks noChangeArrowheads="1"/>
            </p:cNvSpPr>
            <p:nvPr/>
          </p:nvSpPr>
          <p:spPr bwMode="auto">
            <a:xfrm>
              <a:off x="1568"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19" name="Text Box 35">
              <a:extLst>
                <a:ext uri="{FF2B5EF4-FFF2-40B4-BE49-F238E27FC236}">
                  <a16:creationId xmlns:a16="http://schemas.microsoft.com/office/drawing/2014/main" id="{0B7393A3-07C9-414A-AEDE-A03632D66C88}"/>
                </a:ext>
              </a:extLst>
            </p:cNvPr>
            <p:cNvSpPr txBox="1">
              <a:spLocks noChangeArrowheads="1"/>
            </p:cNvSpPr>
            <p:nvPr/>
          </p:nvSpPr>
          <p:spPr bwMode="auto">
            <a:xfrm>
              <a:off x="1809"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20" name="Text Box 36">
              <a:extLst>
                <a:ext uri="{FF2B5EF4-FFF2-40B4-BE49-F238E27FC236}">
                  <a16:creationId xmlns:a16="http://schemas.microsoft.com/office/drawing/2014/main" id="{D94757DC-16BA-4247-94CC-7F45744B2EE2}"/>
                </a:ext>
              </a:extLst>
            </p:cNvPr>
            <p:cNvSpPr txBox="1">
              <a:spLocks noChangeArrowheads="1"/>
            </p:cNvSpPr>
            <p:nvPr/>
          </p:nvSpPr>
          <p:spPr bwMode="auto">
            <a:xfrm>
              <a:off x="2065"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21" name="Text Box 37">
              <a:extLst>
                <a:ext uri="{FF2B5EF4-FFF2-40B4-BE49-F238E27FC236}">
                  <a16:creationId xmlns:a16="http://schemas.microsoft.com/office/drawing/2014/main" id="{F99070D2-A794-437D-8E85-6D5E70C94E51}"/>
                </a:ext>
              </a:extLst>
            </p:cNvPr>
            <p:cNvSpPr txBox="1">
              <a:spLocks noChangeArrowheads="1"/>
            </p:cNvSpPr>
            <p:nvPr/>
          </p:nvSpPr>
          <p:spPr bwMode="auto">
            <a:xfrm>
              <a:off x="2691"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2024</a:t>
              </a:r>
            </a:p>
          </p:txBody>
        </p:sp>
        <p:sp>
          <p:nvSpPr>
            <p:cNvPr id="22" name="Line 38">
              <a:extLst>
                <a:ext uri="{FF2B5EF4-FFF2-40B4-BE49-F238E27FC236}">
                  <a16:creationId xmlns:a16="http://schemas.microsoft.com/office/drawing/2014/main" id="{E4593C0E-5E56-4000-8C7F-947C726E7889}"/>
                </a:ext>
              </a:extLst>
            </p:cNvPr>
            <p:cNvSpPr>
              <a:spLocks noChangeShapeType="1"/>
            </p:cNvSpPr>
            <p:nvPr/>
          </p:nvSpPr>
          <p:spPr bwMode="auto">
            <a:xfrm>
              <a:off x="2290"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23" name="Line 39">
              <a:extLst>
                <a:ext uri="{FF2B5EF4-FFF2-40B4-BE49-F238E27FC236}">
                  <a16:creationId xmlns:a16="http://schemas.microsoft.com/office/drawing/2014/main" id="{28466587-40A7-4D68-A3E2-7DBE4BF4B0E1}"/>
                </a:ext>
              </a:extLst>
            </p:cNvPr>
            <p:cNvSpPr>
              <a:spLocks noChangeShapeType="1"/>
            </p:cNvSpPr>
            <p:nvPr/>
          </p:nvSpPr>
          <p:spPr bwMode="auto">
            <a:xfrm>
              <a:off x="2812"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24" name="Line 40">
              <a:extLst>
                <a:ext uri="{FF2B5EF4-FFF2-40B4-BE49-F238E27FC236}">
                  <a16:creationId xmlns:a16="http://schemas.microsoft.com/office/drawing/2014/main" id="{E65388BE-3BE7-487A-B5FC-D78BFAB7E2B4}"/>
                </a:ext>
              </a:extLst>
            </p:cNvPr>
            <p:cNvSpPr>
              <a:spLocks noChangeShapeType="1"/>
            </p:cNvSpPr>
            <p:nvPr/>
          </p:nvSpPr>
          <p:spPr bwMode="auto">
            <a:xfrm>
              <a:off x="2551"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25" name="Line 41">
              <a:extLst>
                <a:ext uri="{FF2B5EF4-FFF2-40B4-BE49-F238E27FC236}">
                  <a16:creationId xmlns:a16="http://schemas.microsoft.com/office/drawing/2014/main" id="{A0ED8ABA-E186-4388-969E-4FDB862CC9B3}"/>
                </a:ext>
              </a:extLst>
            </p:cNvPr>
            <p:cNvSpPr>
              <a:spLocks noChangeShapeType="1"/>
            </p:cNvSpPr>
            <p:nvPr/>
          </p:nvSpPr>
          <p:spPr bwMode="auto">
            <a:xfrm>
              <a:off x="3072"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26" name="Text Box 42">
              <a:extLst>
                <a:ext uri="{FF2B5EF4-FFF2-40B4-BE49-F238E27FC236}">
                  <a16:creationId xmlns:a16="http://schemas.microsoft.com/office/drawing/2014/main" id="{1B085140-F3A8-4CE8-BAA8-C28A1BD331B9}"/>
                </a:ext>
              </a:extLst>
            </p:cNvPr>
            <p:cNvSpPr txBox="1">
              <a:spLocks noChangeArrowheads="1"/>
            </p:cNvSpPr>
            <p:nvPr/>
          </p:nvSpPr>
          <p:spPr bwMode="auto">
            <a:xfrm>
              <a:off x="2340"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27" name="Text Box 43">
              <a:extLst>
                <a:ext uri="{FF2B5EF4-FFF2-40B4-BE49-F238E27FC236}">
                  <a16:creationId xmlns:a16="http://schemas.microsoft.com/office/drawing/2014/main" id="{BD03B441-9AE8-4307-8F47-C88FE857DD3D}"/>
                </a:ext>
              </a:extLst>
            </p:cNvPr>
            <p:cNvSpPr txBox="1">
              <a:spLocks noChangeArrowheads="1"/>
            </p:cNvSpPr>
            <p:nvPr/>
          </p:nvSpPr>
          <p:spPr bwMode="auto">
            <a:xfrm>
              <a:off x="2611"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28" name="Text Box 44">
              <a:extLst>
                <a:ext uri="{FF2B5EF4-FFF2-40B4-BE49-F238E27FC236}">
                  <a16:creationId xmlns:a16="http://schemas.microsoft.com/office/drawing/2014/main" id="{3CC5009C-00E5-458B-AF9D-153B0625C7E5}"/>
                </a:ext>
              </a:extLst>
            </p:cNvPr>
            <p:cNvSpPr txBox="1">
              <a:spLocks noChangeArrowheads="1"/>
            </p:cNvSpPr>
            <p:nvPr/>
          </p:nvSpPr>
          <p:spPr bwMode="auto">
            <a:xfrm>
              <a:off x="2852"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29" name="Text Box 45">
              <a:extLst>
                <a:ext uri="{FF2B5EF4-FFF2-40B4-BE49-F238E27FC236}">
                  <a16:creationId xmlns:a16="http://schemas.microsoft.com/office/drawing/2014/main" id="{1DAB721F-6788-4766-83FC-D380D823D1D0}"/>
                </a:ext>
              </a:extLst>
            </p:cNvPr>
            <p:cNvSpPr txBox="1">
              <a:spLocks noChangeArrowheads="1"/>
            </p:cNvSpPr>
            <p:nvPr/>
          </p:nvSpPr>
          <p:spPr bwMode="auto">
            <a:xfrm>
              <a:off x="3108"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30" name="Text Box 46">
              <a:extLst>
                <a:ext uri="{FF2B5EF4-FFF2-40B4-BE49-F238E27FC236}">
                  <a16:creationId xmlns:a16="http://schemas.microsoft.com/office/drawing/2014/main" id="{080A5D36-7970-45A3-98AA-3975A5F681C6}"/>
                </a:ext>
              </a:extLst>
            </p:cNvPr>
            <p:cNvSpPr txBox="1">
              <a:spLocks noChangeArrowheads="1"/>
            </p:cNvSpPr>
            <p:nvPr/>
          </p:nvSpPr>
          <p:spPr bwMode="auto">
            <a:xfrm>
              <a:off x="3734"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2025</a:t>
              </a:r>
            </a:p>
          </p:txBody>
        </p:sp>
        <p:sp>
          <p:nvSpPr>
            <p:cNvPr id="31" name="Line 47">
              <a:extLst>
                <a:ext uri="{FF2B5EF4-FFF2-40B4-BE49-F238E27FC236}">
                  <a16:creationId xmlns:a16="http://schemas.microsoft.com/office/drawing/2014/main" id="{46216D23-2DF6-4B2A-B711-E8DF6DA9491C}"/>
                </a:ext>
              </a:extLst>
            </p:cNvPr>
            <p:cNvSpPr>
              <a:spLocks noChangeShapeType="1"/>
            </p:cNvSpPr>
            <p:nvPr/>
          </p:nvSpPr>
          <p:spPr bwMode="auto">
            <a:xfrm>
              <a:off x="3333"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32" name="Line 48">
              <a:extLst>
                <a:ext uri="{FF2B5EF4-FFF2-40B4-BE49-F238E27FC236}">
                  <a16:creationId xmlns:a16="http://schemas.microsoft.com/office/drawing/2014/main" id="{243C285D-2417-4B5E-8E53-2134F8666AC8}"/>
                </a:ext>
              </a:extLst>
            </p:cNvPr>
            <p:cNvSpPr>
              <a:spLocks noChangeShapeType="1"/>
            </p:cNvSpPr>
            <p:nvPr/>
          </p:nvSpPr>
          <p:spPr bwMode="auto">
            <a:xfrm>
              <a:off x="3855"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33" name="Line 49">
              <a:extLst>
                <a:ext uri="{FF2B5EF4-FFF2-40B4-BE49-F238E27FC236}">
                  <a16:creationId xmlns:a16="http://schemas.microsoft.com/office/drawing/2014/main" id="{51B13270-2FE8-4FB0-A074-0692C06898FD}"/>
                </a:ext>
              </a:extLst>
            </p:cNvPr>
            <p:cNvSpPr>
              <a:spLocks noChangeShapeType="1"/>
            </p:cNvSpPr>
            <p:nvPr/>
          </p:nvSpPr>
          <p:spPr bwMode="auto">
            <a:xfrm>
              <a:off x="3594"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34" name="Line 50">
              <a:extLst>
                <a:ext uri="{FF2B5EF4-FFF2-40B4-BE49-F238E27FC236}">
                  <a16:creationId xmlns:a16="http://schemas.microsoft.com/office/drawing/2014/main" id="{DE602667-17FF-4648-96DD-5D0F4BF51A60}"/>
                </a:ext>
              </a:extLst>
            </p:cNvPr>
            <p:cNvSpPr>
              <a:spLocks noChangeShapeType="1"/>
            </p:cNvSpPr>
            <p:nvPr/>
          </p:nvSpPr>
          <p:spPr bwMode="auto">
            <a:xfrm>
              <a:off x="4115"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35" name="Text Box 51">
              <a:extLst>
                <a:ext uri="{FF2B5EF4-FFF2-40B4-BE49-F238E27FC236}">
                  <a16:creationId xmlns:a16="http://schemas.microsoft.com/office/drawing/2014/main" id="{D4C1E483-319E-4A90-B7AA-23C2D869A753}"/>
                </a:ext>
              </a:extLst>
            </p:cNvPr>
            <p:cNvSpPr txBox="1">
              <a:spLocks noChangeArrowheads="1"/>
            </p:cNvSpPr>
            <p:nvPr/>
          </p:nvSpPr>
          <p:spPr bwMode="auto">
            <a:xfrm>
              <a:off x="3383"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36" name="Text Box 52">
              <a:extLst>
                <a:ext uri="{FF2B5EF4-FFF2-40B4-BE49-F238E27FC236}">
                  <a16:creationId xmlns:a16="http://schemas.microsoft.com/office/drawing/2014/main" id="{0BFA0021-EA8F-410E-AB43-590773A49A69}"/>
                </a:ext>
              </a:extLst>
            </p:cNvPr>
            <p:cNvSpPr txBox="1">
              <a:spLocks noChangeArrowheads="1"/>
            </p:cNvSpPr>
            <p:nvPr/>
          </p:nvSpPr>
          <p:spPr bwMode="auto">
            <a:xfrm>
              <a:off x="3654"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37" name="Text Box 53">
              <a:extLst>
                <a:ext uri="{FF2B5EF4-FFF2-40B4-BE49-F238E27FC236}">
                  <a16:creationId xmlns:a16="http://schemas.microsoft.com/office/drawing/2014/main" id="{3BDBE521-E085-4886-B395-8B99D222E4C4}"/>
                </a:ext>
              </a:extLst>
            </p:cNvPr>
            <p:cNvSpPr txBox="1">
              <a:spLocks noChangeArrowheads="1"/>
            </p:cNvSpPr>
            <p:nvPr/>
          </p:nvSpPr>
          <p:spPr bwMode="auto">
            <a:xfrm>
              <a:off x="3895"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38" name="Text Box 54">
              <a:extLst>
                <a:ext uri="{FF2B5EF4-FFF2-40B4-BE49-F238E27FC236}">
                  <a16:creationId xmlns:a16="http://schemas.microsoft.com/office/drawing/2014/main" id="{EEBB96AA-2807-4E14-A754-E29539A3CDB1}"/>
                </a:ext>
              </a:extLst>
            </p:cNvPr>
            <p:cNvSpPr txBox="1">
              <a:spLocks noChangeArrowheads="1"/>
            </p:cNvSpPr>
            <p:nvPr/>
          </p:nvSpPr>
          <p:spPr bwMode="auto">
            <a:xfrm>
              <a:off x="4151"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39" name="Text Box 55">
              <a:extLst>
                <a:ext uri="{FF2B5EF4-FFF2-40B4-BE49-F238E27FC236}">
                  <a16:creationId xmlns:a16="http://schemas.microsoft.com/office/drawing/2014/main" id="{2F138CD0-8816-461A-8EEB-75D373DEA6BE}"/>
                </a:ext>
              </a:extLst>
            </p:cNvPr>
            <p:cNvSpPr txBox="1">
              <a:spLocks noChangeArrowheads="1"/>
            </p:cNvSpPr>
            <p:nvPr/>
          </p:nvSpPr>
          <p:spPr bwMode="auto">
            <a:xfrm>
              <a:off x="4777" y="3085"/>
              <a:ext cx="361" cy="160"/>
            </a:xfrm>
            <a:prstGeom prst="rect">
              <a:avLst/>
            </a:prstGeom>
            <a:noFill/>
            <a:ln w="9525">
              <a:noFill/>
              <a:miter lim="800000"/>
              <a:headEnd/>
              <a:tailEnd/>
            </a:ln>
          </p:spPr>
          <p:txBody>
            <a:bodyPr>
              <a:spAutoFit/>
            </a:bodyPr>
            <a:lstStyle/>
            <a:p>
              <a:pPr eaLnBrk="1" hangingPunct="1">
                <a:buSzTx/>
                <a:buFontTx/>
                <a:buNone/>
              </a:pPr>
              <a:r>
                <a:rPr lang="en-GB" sz="1050" dirty="0">
                  <a:solidFill>
                    <a:srgbClr val="000408"/>
                  </a:solidFill>
                  <a:latin typeface="Arial" charset="0"/>
                  <a:cs typeface="Arial" charset="0"/>
                </a:rPr>
                <a:t>2026</a:t>
              </a:r>
            </a:p>
          </p:txBody>
        </p:sp>
        <p:sp>
          <p:nvSpPr>
            <p:cNvPr id="40" name="Line 56">
              <a:extLst>
                <a:ext uri="{FF2B5EF4-FFF2-40B4-BE49-F238E27FC236}">
                  <a16:creationId xmlns:a16="http://schemas.microsoft.com/office/drawing/2014/main" id="{DC103C70-2062-46B5-8BFB-40706D8C4C05}"/>
                </a:ext>
              </a:extLst>
            </p:cNvPr>
            <p:cNvSpPr>
              <a:spLocks noChangeShapeType="1"/>
            </p:cNvSpPr>
            <p:nvPr/>
          </p:nvSpPr>
          <p:spPr bwMode="auto">
            <a:xfrm>
              <a:off x="4376" y="2994"/>
              <a:ext cx="1043" cy="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41" name="Line 57">
              <a:extLst>
                <a:ext uri="{FF2B5EF4-FFF2-40B4-BE49-F238E27FC236}">
                  <a16:creationId xmlns:a16="http://schemas.microsoft.com/office/drawing/2014/main" id="{2003C40F-7376-4323-BC3E-6CB0D2D4A167}"/>
                </a:ext>
              </a:extLst>
            </p:cNvPr>
            <p:cNvSpPr>
              <a:spLocks noChangeShapeType="1"/>
            </p:cNvSpPr>
            <p:nvPr/>
          </p:nvSpPr>
          <p:spPr bwMode="auto">
            <a:xfrm>
              <a:off x="4385"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42" name="Line 58">
              <a:extLst>
                <a:ext uri="{FF2B5EF4-FFF2-40B4-BE49-F238E27FC236}">
                  <a16:creationId xmlns:a16="http://schemas.microsoft.com/office/drawing/2014/main" id="{936DA6F5-0B7C-48C0-A65E-D08970B443AD}"/>
                </a:ext>
              </a:extLst>
            </p:cNvPr>
            <p:cNvSpPr>
              <a:spLocks noChangeShapeType="1"/>
            </p:cNvSpPr>
            <p:nvPr/>
          </p:nvSpPr>
          <p:spPr bwMode="auto">
            <a:xfrm>
              <a:off x="4898"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43" name="Line 59">
              <a:extLst>
                <a:ext uri="{FF2B5EF4-FFF2-40B4-BE49-F238E27FC236}">
                  <a16:creationId xmlns:a16="http://schemas.microsoft.com/office/drawing/2014/main" id="{1202655F-F205-42B8-8B81-4BF4B2912428}"/>
                </a:ext>
              </a:extLst>
            </p:cNvPr>
            <p:cNvSpPr>
              <a:spLocks noChangeShapeType="1"/>
            </p:cNvSpPr>
            <p:nvPr/>
          </p:nvSpPr>
          <p:spPr bwMode="auto">
            <a:xfrm>
              <a:off x="4637"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44" name="Line 60">
              <a:extLst>
                <a:ext uri="{FF2B5EF4-FFF2-40B4-BE49-F238E27FC236}">
                  <a16:creationId xmlns:a16="http://schemas.microsoft.com/office/drawing/2014/main" id="{C063B0E6-E4C3-4DA9-95DE-0C729F4437AA}"/>
                </a:ext>
              </a:extLst>
            </p:cNvPr>
            <p:cNvSpPr>
              <a:spLocks noChangeShapeType="1"/>
            </p:cNvSpPr>
            <p:nvPr/>
          </p:nvSpPr>
          <p:spPr bwMode="auto">
            <a:xfrm>
              <a:off x="5158" y="2949"/>
              <a:ext cx="0" cy="90"/>
            </a:xfrm>
            <a:prstGeom prst="line">
              <a:avLst/>
            </a:prstGeom>
            <a:noFill/>
            <a:ln w="9525">
              <a:solidFill>
                <a:schemeClr val="tx1"/>
              </a:solidFill>
              <a:round/>
              <a:headEnd/>
              <a:tailEnd/>
            </a:ln>
          </p:spPr>
          <p:txBody>
            <a:bodyPr/>
            <a:lstStyle/>
            <a:p>
              <a:endParaRPr lang="en-US" sz="1400" dirty="0">
                <a:solidFill>
                  <a:srgbClr val="000408"/>
                </a:solidFill>
              </a:endParaRPr>
            </a:p>
          </p:txBody>
        </p:sp>
        <p:sp>
          <p:nvSpPr>
            <p:cNvPr id="45" name="Text Box 61">
              <a:extLst>
                <a:ext uri="{FF2B5EF4-FFF2-40B4-BE49-F238E27FC236}">
                  <a16:creationId xmlns:a16="http://schemas.microsoft.com/office/drawing/2014/main" id="{4A26B76D-3DCF-43AD-A2F4-10A9C25213E1}"/>
                </a:ext>
              </a:extLst>
            </p:cNvPr>
            <p:cNvSpPr txBox="1">
              <a:spLocks noChangeArrowheads="1"/>
            </p:cNvSpPr>
            <p:nvPr/>
          </p:nvSpPr>
          <p:spPr bwMode="auto">
            <a:xfrm>
              <a:off x="4426"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Q1</a:t>
              </a:r>
            </a:p>
          </p:txBody>
        </p:sp>
        <p:sp>
          <p:nvSpPr>
            <p:cNvPr id="46" name="Text Box 62">
              <a:extLst>
                <a:ext uri="{FF2B5EF4-FFF2-40B4-BE49-F238E27FC236}">
                  <a16:creationId xmlns:a16="http://schemas.microsoft.com/office/drawing/2014/main" id="{B136F741-7487-4AA4-9213-D10F325FDB60}"/>
                </a:ext>
              </a:extLst>
            </p:cNvPr>
            <p:cNvSpPr txBox="1">
              <a:spLocks noChangeArrowheads="1"/>
            </p:cNvSpPr>
            <p:nvPr/>
          </p:nvSpPr>
          <p:spPr bwMode="auto">
            <a:xfrm>
              <a:off x="4697"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Q2</a:t>
              </a:r>
            </a:p>
          </p:txBody>
        </p:sp>
        <p:sp>
          <p:nvSpPr>
            <p:cNvPr id="47" name="Text Box 63">
              <a:extLst>
                <a:ext uri="{FF2B5EF4-FFF2-40B4-BE49-F238E27FC236}">
                  <a16:creationId xmlns:a16="http://schemas.microsoft.com/office/drawing/2014/main" id="{EC0027DF-879D-4835-8D8E-7EDDE047FDAC}"/>
                </a:ext>
              </a:extLst>
            </p:cNvPr>
            <p:cNvSpPr txBox="1">
              <a:spLocks noChangeArrowheads="1"/>
            </p:cNvSpPr>
            <p:nvPr/>
          </p:nvSpPr>
          <p:spPr bwMode="auto">
            <a:xfrm>
              <a:off x="4938" y="2994"/>
              <a:ext cx="212"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Q3</a:t>
              </a:r>
            </a:p>
          </p:txBody>
        </p:sp>
        <p:sp>
          <p:nvSpPr>
            <p:cNvPr id="48" name="Text Box 64">
              <a:extLst>
                <a:ext uri="{FF2B5EF4-FFF2-40B4-BE49-F238E27FC236}">
                  <a16:creationId xmlns:a16="http://schemas.microsoft.com/office/drawing/2014/main" id="{2866F9BB-15FD-467C-A002-3134054E5265}"/>
                </a:ext>
              </a:extLst>
            </p:cNvPr>
            <p:cNvSpPr txBox="1">
              <a:spLocks noChangeArrowheads="1"/>
            </p:cNvSpPr>
            <p:nvPr/>
          </p:nvSpPr>
          <p:spPr bwMode="auto">
            <a:xfrm>
              <a:off x="5194" y="2994"/>
              <a:ext cx="213" cy="116"/>
            </a:xfrm>
            <a:prstGeom prst="rect">
              <a:avLst/>
            </a:prstGeom>
            <a:noFill/>
            <a:ln w="9525">
              <a:noFill/>
              <a:miter lim="800000"/>
              <a:headEnd/>
              <a:tailEnd/>
            </a:ln>
          </p:spPr>
          <p:txBody>
            <a:bodyPr>
              <a:spAutoFit/>
            </a:bodyPr>
            <a:lstStyle/>
            <a:p>
              <a:pPr eaLnBrk="1" hangingPunct="1">
                <a:buSzTx/>
                <a:buFontTx/>
                <a:buNone/>
              </a:pPr>
              <a:r>
                <a:rPr lang="en-GB" sz="600" b="0" dirty="0">
                  <a:solidFill>
                    <a:srgbClr val="000408"/>
                  </a:solidFill>
                  <a:latin typeface="Arial" charset="0"/>
                  <a:cs typeface="Arial" charset="0"/>
                </a:rPr>
                <a:t>Q4</a:t>
              </a:r>
            </a:p>
          </p:txBody>
        </p:sp>
        <p:sp>
          <p:nvSpPr>
            <p:cNvPr id="49" name="Line 65">
              <a:extLst>
                <a:ext uri="{FF2B5EF4-FFF2-40B4-BE49-F238E27FC236}">
                  <a16:creationId xmlns:a16="http://schemas.microsoft.com/office/drawing/2014/main" id="{E75E71E8-ACCA-40A7-AA3E-C6C298B31EE0}"/>
                </a:ext>
              </a:extLst>
            </p:cNvPr>
            <p:cNvSpPr>
              <a:spLocks noChangeShapeType="1"/>
            </p:cNvSpPr>
            <p:nvPr/>
          </p:nvSpPr>
          <p:spPr bwMode="auto">
            <a:xfrm>
              <a:off x="5426"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50" name="Line 66">
              <a:extLst>
                <a:ext uri="{FF2B5EF4-FFF2-40B4-BE49-F238E27FC236}">
                  <a16:creationId xmlns:a16="http://schemas.microsoft.com/office/drawing/2014/main" id="{DD5B3A5C-25BD-4F4F-8AFB-5A858A1799F6}"/>
                </a:ext>
              </a:extLst>
            </p:cNvPr>
            <p:cNvSpPr>
              <a:spLocks noChangeShapeType="1"/>
            </p:cNvSpPr>
            <p:nvPr/>
          </p:nvSpPr>
          <p:spPr bwMode="auto">
            <a:xfrm>
              <a:off x="3341"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51" name="Line 67">
              <a:extLst>
                <a:ext uri="{FF2B5EF4-FFF2-40B4-BE49-F238E27FC236}">
                  <a16:creationId xmlns:a16="http://schemas.microsoft.com/office/drawing/2014/main" id="{F8CCACB9-CA96-4BDA-B7F4-088411B2C1B1}"/>
                </a:ext>
              </a:extLst>
            </p:cNvPr>
            <p:cNvSpPr>
              <a:spLocks noChangeShapeType="1"/>
            </p:cNvSpPr>
            <p:nvPr/>
          </p:nvSpPr>
          <p:spPr bwMode="auto">
            <a:xfrm>
              <a:off x="2309"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sp>
          <p:nvSpPr>
            <p:cNvPr id="52" name="Line 68">
              <a:extLst>
                <a:ext uri="{FF2B5EF4-FFF2-40B4-BE49-F238E27FC236}">
                  <a16:creationId xmlns:a16="http://schemas.microsoft.com/office/drawing/2014/main" id="{F4CF2CDC-000F-4CEA-9181-2383CC7EC4F9}"/>
                </a:ext>
              </a:extLst>
            </p:cNvPr>
            <p:cNvSpPr>
              <a:spLocks noChangeShapeType="1"/>
            </p:cNvSpPr>
            <p:nvPr/>
          </p:nvSpPr>
          <p:spPr bwMode="auto">
            <a:xfrm>
              <a:off x="1247" y="2901"/>
              <a:ext cx="0" cy="186"/>
            </a:xfrm>
            <a:prstGeom prst="line">
              <a:avLst/>
            </a:prstGeom>
            <a:noFill/>
            <a:ln w="28575">
              <a:solidFill>
                <a:schemeClr val="tx1"/>
              </a:solidFill>
              <a:round/>
              <a:headEnd/>
              <a:tailEnd/>
            </a:ln>
          </p:spPr>
          <p:txBody>
            <a:bodyPr/>
            <a:lstStyle/>
            <a:p>
              <a:endParaRPr lang="en-US" sz="1400" dirty="0">
                <a:solidFill>
                  <a:srgbClr val="000408"/>
                </a:solidFill>
              </a:endParaRPr>
            </a:p>
          </p:txBody>
        </p:sp>
      </p:grpSp>
      <p:cxnSp>
        <p:nvCxnSpPr>
          <p:cNvPr id="53" name="Straight Connector 52">
            <a:extLst>
              <a:ext uri="{FF2B5EF4-FFF2-40B4-BE49-F238E27FC236}">
                <a16:creationId xmlns:a16="http://schemas.microsoft.com/office/drawing/2014/main" id="{2C97D39A-79AB-46D7-8609-0C38CE0D264C}"/>
              </a:ext>
            </a:extLst>
          </p:cNvPr>
          <p:cNvCxnSpPr>
            <a:cxnSpLocks/>
          </p:cNvCxnSpPr>
          <p:nvPr/>
        </p:nvCxnSpPr>
        <p:spPr>
          <a:xfrm flipV="1">
            <a:off x="10398463" y="965810"/>
            <a:ext cx="0" cy="2315972"/>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040D336D-7B89-4914-8278-CFFE2676DC28}"/>
              </a:ext>
            </a:extLst>
          </p:cNvPr>
          <p:cNvCxnSpPr/>
          <p:nvPr/>
        </p:nvCxnSpPr>
        <p:spPr>
          <a:xfrm>
            <a:off x="1661322" y="3896985"/>
            <a:ext cx="8926615" cy="0"/>
          </a:xfrm>
          <a:prstGeom prst="line">
            <a:avLst/>
          </a:prstGeom>
          <a:ln>
            <a:solidFill>
              <a:srgbClr val="000408"/>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A75AFCD9-C5EA-44AA-8192-099CCECF2119}"/>
              </a:ext>
            </a:extLst>
          </p:cNvPr>
          <p:cNvSpPr/>
          <p:nvPr/>
        </p:nvSpPr>
        <p:spPr>
          <a:xfrm>
            <a:off x="1661322" y="3913739"/>
            <a:ext cx="8851309" cy="235794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ZA" sz="1000" b="1" u="sng" dirty="0">
                <a:solidFill>
                  <a:srgbClr val="000408"/>
                </a:solidFill>
              </a:rPr>
              <a:t>Notes:</a:t>
            </a:r>
          </a:p>
          <a:p>
            <a:r>
              <a:rPr lang="en-ZA" sz="980" dirty="0">
                <a:solidFill>
                  <a:srgbClr val="000408"/>
                </a:solidFill>
              </a:rPr>
              <a:t>The roadmaps above are for the construction of a suitable deployment image including the required operational patterns and operational guardrails.</a:t>
            </a:r>
          </a:p>
          <a:p>
            <a:endParaRPr lang="en-ZA" sz="980" dirty="0">
              <a:solidFill>
                <a:srgbClr val="000408"/>
              </a:solidFill>
            </a:endParaRPr>
          </a:p>
          <a:p>
            <a:r>
              <a:rPr lang="en-GB" sz="900" baseline="30000" dirty="0">
                <a:solidFill>
                  <a:srgbClr val="002060"/>
                </a:solidFill>
                <a:latin typeface="Arial" charset="0"/>
                <a:cs typeface="Arial" charset="0"/>
              </a:rPr>
              <a:t>*1 </a:t>
            </a:r>
            <a:r>
              <a:rPr lang="en-ZA" sz="980" dirty="0">
                <a:solidFill>
                  <a:srgbClr val="000408"/>
                </a:solidFill>
              </a:rPr>
              <a:t>AWS SQL RDS supports currently supported database versions. For more information see </a:t>
            </a:r>
            <a:r>
              <a:rPr lang="en-ZA" sz="1000" dirty="0">
                <a:hlinkClick r:id="rId2"/>
              </a:rPr>
              <a:t>AWS RDS for supported versions</a:t>
            </a:r>
            <a:endParaRPr lang="en-ZA" sz="1000" dirty="0"/>
          </a:p>
          <a:p>
            <a:r>
              <a:rPr lang="en-ZA" sz="1000" dirty="0">
                <a:solidFill>
                  <a:srgbClr val="000408"/>
                </a:solidFill>
              </a:rPr>
              <a:t>You can also refer to the on-premise roadmap for supported SQL Server versions</a:t>
            </a:r>
            <a:endParaRPr lang="en-ZA" sz="980" dirty="0">
              <a:solidFill>
                <a:srgbClr val="000408"/>
              </a:solidFill>
            </a:endParaRPr>
          </a:p>
          <a:p>
            <a:r>
              <a:rPr lang="en-GB" sz="900" baseline="30000" dirty="0">
                <a:solidFill>
                  <a:srgbClr val="002060"/>
                </a:solidFill>
                <a:latin typeface="Arial" charset="0"/>
                <a:cs typeface="Arial" charset="0"/>
              </a:rPr>
              <a:t>*2 </a:t>
            </a:r>
            <a:r>
              <a:rPr lang="en-ZA" sz="980" b="1" dirty="0">
                <a:solidFill>
                  <a:srgbClr val="000408"/>
                </a:solidFill>
              </a:rPr>
              <a:t>Traditional on-premise </a:t>
            </a:r>
            <a:r>
              <a:rPr lang="en-US" sz="1000" b="1" dirty="0">
                <a:solidFill>
                  <a:srgbClr val="000408"/>
                </a:solidFill>
              </a:rPr>
              <a:t>database technologies created in VM’s in AWS follow the same lifecycle as the on-premise databases.</a:t>
            </a:r>
            <a:r>
              <a:rPr lang="en-US" sz="1000" dirty="0">
                <a:solidFill>
                  <a:srgbClr val="000408"/>
                </a:solidFill>
              </a:rPr>
              <a:t> Please see the specific on-premise roadmaps for product version lifecycle details. </a:t>
            </a:r>
          </a:p>
          <a:p>
            <a:r>
              <a:rPr lang="en-US" sz="1000" i="1" dirty="0">
                <a:solidFill>
                  <a:srgbClr val="000408"/>
                </a:solidFill>
              </a:rPr>
              <a:t>Important: We will not run database versions for extended periods in cloud even if those are available as an option as this simply delays the inevitable upgrades</a:t>
            </a:r>
            <a:endParaRPr lang="en-ZA" sz="980" dirty="0">
              <a:solidFill>
                <a:srgbClr val="000408"/>
              </a:solidFill>
            </a:endParaRPr>
          </a:p>
          <a:p>
            <a:endParaRPr lang="en-ZA" sz="980" dirty="0">
              <a:solidFill>
                <a:srgbClr val="000408"/>
              </a:solidFill>
            </a:endParaRPr>
          </a:p>
        </p:txBody>
      </p:sp>
      <p:sp>
        <p:nvSpPr>
          <p:cNvPr id="56" name="Text Box 25">
            <a:extLst>
              <a:ext uri="{FF2B5EF4-FFF2-40B4-BE49-F238E27FC236}">
                <a16:creationId xmlns:a16="http://schemas.microsoft.com/office/drawing/2014/main" id="{A065B8A6-B9B6-419D-8CF6-6485A15CD831}"/>
              </a:ext>
            </a:extLst>
          </p:cNvPr>
          <p:cNvSpPr txBox="1">
            <a:spLocks noChangeArrowheads="1"/>
          </p:cNvSpPr>
          <p:nvPr/>
        </p:nvSpPr>
        <p:spPr bwMode="auto">
          <a:xfrm>
            <a:off x="2052362" y="964356"/>
            <a:ext cx="1980000" cy="246221"/>
          </a:xfrm>
          <a:prstGeom prst="rect">
            <a:avLst/>
          </a:prstGeom>
          <a:solidFill>
            <a:srgbClr val="00B050"/>
          </a:solidFill>
          <a:ln w="9525">
            <a:solidFill>
              <a:srgbClr val="000408"/>
            </a:solidFill>
            <a:miter lim="800000"/>
            <a:headEnd/>
            <a:tailEnd/>
          </a:ln>
        </p:spPr>
        <p:txBody>
          <a:bodyPr wrap="square">
            <a:spAutoFit/>
          </a:bodyPr>
          <a:lstStyle/>
          <a:p>
            <a:pPr algn="ctr"/>
            <a:r>
              <a:rPr lang="en-GB" sz="1000" dirty="0">
                <a:solidFill>
                  <a:srgbClr val="002060"/>
                </a:solidFill>
                <a:latin typeface="Arial" charset="0"/>
                <a:cs typeface="Arial" charset="0"/>
              </a:rPr>
              <a:t>SQL RDS</a:t>
            </a:r>
            <a:r>
              <a:rPr lang="en-GB" sz="1000" baseline="30000" dirty="0">
                <a:solidFill>
                  <a:srgbClr val="002060"/>
                </a:solidFill>
                <a:latin typeface="Arial" charset="0"/>
                <a:cs typeface="Arial" charset="0"/>
              </a:rPr>
              <a:t>*1</a:t>
            </a:r>
          </a:p>
        </p:txBody>
      </p:sp>
      <p:sp>
        <p:nvSpPr>
          <p:cNvPr id="57" name="Text Box 26">
            <a:extLst>
              <a:ext uri="{FF2B5EF4-FFF2-40B4-BE49-F238E27FC236}">
                <a16:creationId xmlns:a16="http://schemas.microsoft.com/office/drawing/2014/main" id="{6699EB63-FFEA-4A8C-91FB-2A82DA5E127F}"/>
              </a:ext>
            </a:extLst>
          </p:cNvPr>
          <p:cNvSpPr txBox="1">
            <a:spLocks noChangeArrowheads="1"/>
          </p:cNvSpPr>
          <p:nvPr/>
        </p:nvSpPr>
        <p:spPr bwMode="auto">
          <a:xfrm>
            <a:off x="2052362" y="1268542"/>
            <a:ext cx="1980000" cy="246221"/>
          </a:xfrm>
          <a:prstGeom prst="rect">
            <a:avLst/>
          </a:prstGeom>
          <a:solidFill>
            <a:srgbClr val="00B050"/>
          </a:solidFill>
          <a:ln w="9525">
            <a:solidFill>
              <a:srgbClr val="000408"/>
            </a:solidFill>
            <a:miter lim="800000"/>
            <a:headEnd/>
            <a:tailEnd/>
          </a:ln>
        </p:spPr>
        <p:txBody>
          <a:bodyPr wrap="square">
            <a:spAutoFit/>
          </a:bodyPr>
          <a:lstStyle/>
          <a:p>
            <a:pPr algn="ctr"/>
            <a:r>
              <a:rPr lang="en-GB" sz="1000" dirty="0">
                <a:solidFill>
                  <a:srgbClr val="002060"/>
                </a:solidFill>
                <a:latin typeface="Arial" charset="0"/>
                <a:cs typeface="Arial" charset="0"/>
              </a:rPr>
              <a:t>Oracle RDS</a:t>
            </a:r>
            <a:r>
              <a:rPr lang="en-GB" sz="1000" baseline="30000" dirty="0">
                <a:solidFill>
                  <a:srgbClr val="002060"/>
                </a:solidFill>
                <a:latin typeface="Arial" charset="0"/>
                <a:cs typeface="Arial" charset="0"/>
              </a:rPr>
              <a:t>*1</a:t>
            </a:r>
          </a:p>
        </p:txBody>
      </p:sp>
      <p:sp>
        <p:nvSpPr>
          <p:cNvPr id="58" name="Text Box 26">
            <a:extLst>
              <a:ext uri="{FF2B5EF4-FFF2-40B4-BE49-F238E27FC236}">
                <a16:creationId xmlns:a16="http://schemas.microsoft.com/office/drawing/2014/main" id="{1036221B-A4C2-491A-A8D3-2D9E94AF73A9}"/>
              </a:ext>
            </a:extLst>
          </p:cNvPr>
          <p:cNvSpPr txBox="1">
            <a:spLocks noChangeArrowheads="1"/>
          </p:cNvSpPr>
          <p:nvPr/>
        </p:nvSpPr>
        <p:spPr bwMode="auto">
          <a:xfrm>
            <a:off x="2052362" y="1876914"/>
            <a:ext cx="1980000" cy="246221"/>
          </a:xfrm>
          <a:prstGeom prst="rect">
            <a:avLst/>
          </a:prstGeom>
          <a:solidFill>
            <a:srgbClr val="00B050"/>
          </a:solidFill>
          <a:ln w="9525">
            <a:solidFill>
              <a:srgbClr val="000408"/>
            </a:solidFill>
            <a:miter lim="800000"/>
            <a:headEnd/>
            <a:tailEnd/>
          </a:ln>
        </p:spPr>
        <p:txBody>
          <a:bodyPr wrap="square">
            <a:spAutoFit/>
          </a:bodyPr>
          <a:lstStyle/>
          <a:p>
            <a:pPr algn="ctr"/>
            <a:r>
              <a:rPr lang="en-GB" sz="1000" dirty="0">
                <a:solidFill>
                  <a:srgbClr val="002060"/>
                </a:solidFill>
                <a:latin typeface="Arial" charset="0"/>
                <a:cs typeface="Arial" charset="0"/>
              </a:rPr>
              <a:t>EC2 (VM) - SQL Server</a:t>
            </a:r>
            <a:r>
              <a:rPr lang="en-GB" sz="1000" baseline="30000" dirty="0">
                <a:solidFill>
                  <a:srgbClr val="002060"/>
                </a:solidFill>
                <a:latin typeface="Arial" charset="0"/>
                <a:cs typeface="Arial" charset="0"/>
              </a:rPr>
              <a:t>*2</a:t>
            </a:r>
            <a:endParaRPr lang="en-GB" sz="1000" dirty="0">
              <a:solidFill>
                <a:srgbClr val="002060"/>
              </a:solidFill>
              <a:latin typeface="Arial" charset="0"/>
              <a:cs typeface="Arial" charset="0"/>
            </a:endParaRPr>
          </a:p>
        </p:txBody>
      </p:sp>
      <p:sp>
        <p:nvSpPr>
          <p:cNvPr id="59" name="Text Box 26">
            <a:extLst>
              <a:ext uri="{FF2B5EF4-FFF2-40B4-BE49-F238E27FC236}">
                <a16:creationId xmlns:a16="http://schemas.microsoft.com/office/drawing/2014/main" id="{4C1B7701-128F-4966-9BEC-ADA927BC5F02}"/>
              </a:ext>
            </a:extLst>
          </p:cNvPr>
          <p:cNvSpPr txBox="1">
            <a:spLocks noChangeArrowheads="1"/>
          </p:cNvSpPr>
          <p:nvPr/>
        </p:nvSpPr>
        <p:spPr bwMode="auto">
          <a:xfrm>
            <a:off x="2052362" y="2181100"/>
            <a:ext cx="1980000" cy="246221"/>
          </a:xfrm>
          <a:prstGeom prst="rect">
            <a:avLst/>
          </a:prstGeom>
          <a:solidFill>
            <a:srgbClr val="00B050"/>
          </a:solidFill>
          <a:ln w="9525">
            <a:solidFill>
              <a:srgbClr val="000408"/>
            </a:solidFill>
            <a:miter lim="800000"/>
            <a:headEnd/>
            <a:tailEnd/>
          </a:ln>
        </p:spPr>
        <p:txBody>
          <a:bodyPr wrap="square">
            <a:spAutoFit/>
          </a:bodyPr>
          <a:lstStyle/>
          <a:p>
            <a:pPr algn="ctr"/>
            <a:r>
              <a:rPr lang="en-GB" sz="1000" dirty="0">
                <a:solidFill>
                  <a:srgbClr val="002060"/>
                </a:solidFill>
                <a:latin typeface="Arial" charset="0"/>
                <a:cs typeface="Arial" charset="0"/>
              </a:rPr>
              <a:t>EC2 (VM) – PostgreSQL</a:t>
            </a:r>
            <a:r>
              <a:rPr lang="en-GB" sz="1000" baseline="30000" dirty="0">
                <a:solidFill>
                  <a:srgbClr val="002060"/>
                </a:solidFill>
                <a:latin typeface="Arial" charset="0"/>
                <a:cs typeface="Arial" charset="0"/>
              </a:rPr>
              <a:t>*2</a:t>
            </a:r>
            <a:endParaRPr lang="en-GB" sz="1000" dirty="0">
              <a:solidFill>
                <a:srgbClr val="002060"/>
              </a:solidFill>
              <a:latin typeface="Arial" charset="0"/>
              <a:cs typeface="Arial" charset="0"/>
            </a:endParaRPr>
          </a:p>
        </p:txBody>
      </p:sp>
      <p:cxnSp>
        <p:nvCxnSpPr>
          <p:cNvPr id="60" name="Straight Connector 59">
            <a:extLst>
              <a:ext uri="{FF2B5EF4-FFF2-40B4-BE49-F238E27FC236}">
                <a16:creationId xmlns:a16="http://schemas.microsoft.com/office/drawing/2014/main" id="{18DD9446-9C53-4D3B-A4A7-C0E0C4515B25}"/>
              </a:ext>
            </a:extLst>
          </p:cNvPr>
          <p:cNvCxnSpPr>
            <a:cxnSpLocks/>
          </p:cNvCxnSpPr>
          <p:nvPr/>
        </p:nvCxnSpPr>
        <p:spPr>
          <a:xfrm flipV="1">
            <a:off x="4075180" y="964356"/>
            <a:ext cx="0" cy="2369775"/>
          </a:xfrm>
          <a:prstGeom prst="line">
            <a:avLst/>
          </a:prstGeom>
          <a:ln w="127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
        <p:nvSpPr>
          <p:cNvPr id="61" name="Text Box 26">
            <a:extLst>
              <a:ext uri="{FF2B5EF4-FFF2-40B4-BE49-F238E27FC236}">
                <a16:creationId xmlns:a16="http://schemas.microsoft.com/office/drawing/2014/main" id="{6E9EFA5B-E1BB-489F-B9AF-1AAA11726038}"/>
              </a:ext>
            </a:extLst>
          </p:cNvPr>
          <p:cNvSpPr txBox="1">
            <a:spLocks noChangeArrowheads="1"/>
          </p:cNvSpPr>
          <p:nvPr/>
        </p:nvSpPr>
        <p:spPr bwMode="auto">
          <a:xfrm>
            <a:off x="2052362" y="1572728"/>
            <a:ext cx="1978352" cy="246221"/>
          </a:xfrm>
          <a:prstGeom prst="rect">
            <a:avLst/>
          </a:prstGeom>
          <a:solidFill>
            <a:srgbClr val="00B050"/>
          </a:solidFill>
          <a:ln w="9525">
            <a:solidFill>
              <a:srgbClr val="000408"/>
            </a:solidFill>
            <a:miter lim="800000"/>
            <a:headEnd/>
            <a:tailEnd/>
          </a:ln>
        </p:spPr>
        <p:txBody>
          <a:bodyPr wrap="square">
            <a:spAutoFit/>
          </a:bodyPr>
          <a:lstStyle/>
          <a:p>
            <a:pPr algn="ctr"/>
            <a:r>
              <a:rPr lang="en-GB" sz="1000" dirty="0">
                <a:solidFill>
                  <a:srgbClr val="002060"/>
                </a:solidFill>
                <a:latin typeface="Arial" charset="0"/>
                <a:cs typeface="Arial" charset="0"/>
              </a:rPr>
              <a:t>PostgreSQL RDS</a:t>
            </a:r>
            <a:r>
              <a:rPr lang="en-GB" sz="1000" baseline="30000" dirty="0">
                <a:solidFill>
                  <a:srgbClr val="002060"/>
                </a:solidFill>
                <a:latin typeface="Arial" charset="0"/>
                <a:cs typeface="Arial" charset="0"/>
              </a:rPr>
              <a:t>*1</a:t>
            </a:r>
            <a:r>
              <a:rPr lang="en-GB" sz="1000" dirty="0">
                <a:solidFill>
                  <a:srgbClr val="002060"/>
                </a:solidFill>
                <a:latin typeface="Arial" charset="0"/>
                <a:cs typeface="Arial" charset="0"/>
              </a:rPr>
              <a:t> </a:t>
            </a:r>
          </a:p>
        </p:txBody>
      </p:sp>
      <p:sp>
        <p:nvSpPr>
          <p:cNvPr id="62" name="Text Box 26">
            <a:extLst>
              <a:ext uri="{FF2B5EF4-FFF2-40B4-BE49-F238E27FC236}">
                <a16:creationId xmlns:a16="http://schemas.microsoft.com/office/drawing/2014/main" id="{DE2E8E8F-82CD-442C-9C51-390CDEBB0786}"/>
              </a:ext>
            </a:extLst>
          </p:cNvPr>
          <p:cNvSpPr txBox="1">
            <a:spLocks noChangeArrowheads="1"/>
          </p:cNvSpPr>
          <p:nvPr/>
        </p:nvSpPr>
        <p:spPr bwMode="auto">
          <a:xfrm>
            <a:off x="2052362" y="2485286"/>
            <a:ext cx="1980000" cy="246221"/>
          </a:xfrm>
          <a:prstGeom prst="rect">
            <a:avLst/>
          </a:prstGeom>
          <a:solidFill>
            <a:srgbClr val="00B050"/>
          </a:solidFill>
          <a:ln w="9525">
            <a:solidFill>
              <a:srgbClr val="000408"/>
            </a:solidFill>
            <a:miter lim="800000"/>
            <a:headEnd/>
            <a:tailEnd/>
          </a:ln>
        </p:spPr>
        <p:txBody>
          <a:bodyPr wrap="square">
            <a:spAutoFit/>
          </a:bodyPr>
          <a:lstStyle/>
          <a:p>
            <a:pPr algn="ctr"/>
            <a:r>
              <a:rPr lang="en-GB" sz="1000" dirty="0">
                <a:solidFill>
                  <a:srgbClr val="002060"/>
                </a:solidFill>
                <a:latin typeface="Arial" charset="0"/>
                <a:cs typeface="Arial" charset="0"/>
              </a:rPr>
              <a:t>EC2 (VM) – MongoDB</a:t>
            </a:r>
            <a:r>
              <a:rPr lang="en-GB" sz="1000" baseline="30000" dirty="0">
                <a:solidFill>
                  <a:srgbClr val="002060"/>
                </a:solidFill>
                <a:latin typeface="Arial" charset="0"/>
                <a:cs typeface="Arial" charset="0"/>
              </a:rPr>
              <a:t>*2</a:t>
            </a:r>
            <a:endParaRPr lang="en-GB" sz="1000" dirty="0">
              <a:solidFill>
                <a:srgbClr val="002060"/>
              </a:solidFill>
              <a:latin typeface="Arial" charset="0"/>
              <a:cs typeface="Arial" charset="0"/>
            </a:endParaRPr>
          </a:p>
        </p:txBody>
      </p:sp>
      <p:sp>
        <p:nvSpPr>
          <p:cNvPr id="63" name="Line 19">
            <a:extLst>
              <a:ext uri="{FF2B5EF4-FFF2-40B4-BE49-F238E27FC236}">
                <a16:creationId xmlns:a16="http://schemas.microsoft.com/office/drawing/2014/main" id="{CC3A3785-6121-470A-9CAE-413E5785C5BE}"/>
              </a:ext>
            </a:extLst>
          </p:cNvPr>
          <p:cNvSpPr>
            <a:spLocks noChangeShapeType="1"/>
          </p:cNvSpPr>
          <p:nvPr/>
        </p:nvSpPr>
        <p:spPr bwMode="auto">
          <a:xfrm>
            <a:off x="4081584" y="2309926"/>
            <a:ext cx="6304559" cy="0"/>
          </a:xfrm>
          <a:prstGeom prst="line">
            <a:avLst/>
          </a:prstGeom>
          <a:noFill/>
          <a:ln w="28575">
            <a:solidFill>
              <a:srgbClr val="008000"/>
            </a:solidFill>
            <a:round/>
            <a:headEnd/>
            <a:tailEnd/>
          </a:ln>
        </p:spPr>
        <p:txBody>
          <a:bodyPr/>
          <a:lstStyle/>
          <a:p>
            <a:endParaRPr lang="en-US" sz="1400" dirty="0"/>
          </a:p>
        </p:txBody>
      </p:sp>
      <p:sp>
        <p:nvSpPr>
          <p:cNvPr id="64" name="Line 19">
            <a:extLst>
              <a:ext uri="{FF2B5EF4-FFF2-40B4-BE49-F238E27FC236}">
                <a16:creationId xmlns:a16="http://schemas.microsoft.com/office/drawing/2014/main" id="{936498FD-F579-4127-88AF-15028BB3BB19}"/>
              </a:ext>
            </a:extLst>
          </p:cNvPr>
          <p:cNvSpPr>
            <a:spLocks noChangeShapeType="1"/>
          </p:cNvSpPr>
          <p:nvPr/>
        </p:nvSpPr>
        <p:spPr bwMode="auto">
          <a:xfrm>
            <a:off x="4068706" y="2632555"/>
            <a:ext cx="6327685" cy="0"/>
          </a:xfrm>
          <a:prstGeom prst="line">
            <a:avLst/>
          </a:prstGeom>
          <a:noFill/>
          <a:ln w="28575">
            <a:solidFill>
              <a:srgbClr val="008000"/>
            </a:solidFill>
            <a:round/>
            <a:headEnd/>
            <a:tailEnd/>
          </a:ln>
        </p:spPr>
        <p:txBody>
          <a:bodyPr/>
          <a:lstStyle/>
          <a:p>
            <a:endParaRPr lang="en-US" sz="1400" dirty="0"/>
          </a:p>
        </p:txBody>
      </p:sp>
      <p:sp>
        <p:nvSpPr>
          <p:cNvPr id="65" name="Line 19">
            <a:extLst>
              <a:ext uri="{FF2B5EF4-FFF2-40B4-BE49-F238E27FC236}">
                <a16:creationId xmlns:a16="http://schemas.microsoft.com/office/drawing/2014/main" id="{05A691DE-BF01-4A8D-9AF9-5B319B0B372B}"/>
              </a:ext>
            </a:extLst>
          </p:cNvPr>
          <p:cNvSpPr>
            <a:spLocks noChangeShapeType="1"/>
          </p:cNvSpPr>
          <p:nvPr/>
        </p:nvSpPr>
        <p:spPr bwMode="auto">
          <a:xfrm>
            <a:off x="4075180" y="1112903"/>
            <a:ext cx="6323283" cy="0"/>
          </a:xfrm>
          <a:prstGeom prst="line">
            <a:avLst/>
          </a:prstGeom>
          <a:noFill/>
          <a:ln w="28575">
            <a:solidFill>
              <a:srgbClr val="008000"/>
            </a:solidFill>
            <a:round/>
            <a:headEnd/>
            <a:tailEnd/>
          </a:ln>
        </p:spPr>
        <p:txBody>
          <a:bodyPr/>
          <a:lstStyle/>
          <a:p>
            <a:endParaRPr lang="en-US" sz="1400" dirty="0"/>
          </a:p>
        </p:txBody>
      </p:sp>
      <p:sp>
        <p:nvSpPr>
          <p:cNvPr id="66" name="Line 19">
            <a:extLst>
              <a:ext uri="{FF2B5EF4-FFF2-40B4-BE49-F238E27FC236}">
                <a16:creationId xmlns:a16="http://schemas.microsoft.com/office/drawing/2014/main" id="{EF777ECF-85C9-4E2C-9087-9C12AE09C276}"/>
              </a:ext>
            </a:extLst>
          </p:cNvPr>
          <p:cNvSpPr>
            <a:spLocks noChangeShapeType="1"/>
          </p:cNvSpPr>
          <p:nvPr/>
        </p:nvSpPr>
        <p:spPr bwMode="auto">
          <a:xfrm>
            <a:off x="4075180" y="3224365"/>
            <a:ext cx="6310963" cy="0"/>
          </a:xfrm>
          <a:prstGeom prst="line">
            <a:avLst/>
          </a:prstGeom>
          <a:noFill/>
          <a:ln w="28575">
            <a:solidFill>
              <a:srgbClr val="008000"/>
            </a:solidFill>
            <a:round/>
            <a:headEnd/>
            <a:tailEnd/>
          </a:ln>
        </p:spPr>
        <p:txBody>
          <a:bodyPr/>
          <a:lstStyle/>
          <a:p>
            <a:endParaRPr lang="en-US" sz="1400" dirty="0"/>
          </a:p>
        </p:txBody>
      </p:sp>
      <p:sp>
        <p:nvSpPr>
          <p:cNvPr id="67" name="Line 19">
            <a:extLst>
              <a:ext uri="{FF2B5EF4-FFF2-40B4-BE49-F238E27FC236}">
                <a16:creationId xmlns:a16="http://schemas.microsoft.com/office/drawing/2014/main" id="{D4ECD933-4276-435E-B634-6CCA80C527FE}"/>
              </a:ext>
            </a:extLst>
          </p:cNvPr>
          <p:cNvSpPr>
            <a:spLocks noChangeShapeType="1"/>
          </p:cNvSpPr>
          <p:nvPr/>
        </p:nvSpPr>
        <p:spPr bwMode="auto">
          <a:xfrm>
            <a:off x="4081584" y="2925030"/>
            <a:ext cx="6300916" cy="0"/>
          </a:xfrm>
          <a:prstGeom prst="line">
            <a:avLst/>
          </a:prstGeom>
          <a:noFill/>
          <a:ln w="28575">
            <a:solidFill>
              <a:srgbClr val="008000"/>
            </a:solidFill>
            <a:round/>
            <a:headEnd/>
            <a:tailEnd/>
          </a:ln>
        </p:spPr>
        <p:txBody>
          <a:bodyPr/>
          <a:lstStyle/>
          <a:p>
            <a:endParaRPr lang="en-US" sz="1400" dirty="0"/>
          </a:p>
        </p:txBody>
      </p:sp>
      <p:sp>
        <p:nvSpPr>
          <p:cNvPr id="68" name="Text Box 26">
            <a:extLst>
              <a:ext uri="{FF2B5EF4-FFF2-40B4-BE49-F238E27FC236}">
                <a16:creationId xmlns:a16="http://schemas.microsoft.com/office/drawing/2014/main" id="{17D2E243-F1F1-4588-96F2-E217B658897F}"/>
              </a:ext>
            </a:extLst>
          </p:cNvPr>
          <p:cNvSpPr txBox="1">
            <a:spLocks noChangeArrowheads="1"/>
          </p:cNvSpPr>
          <p:nvPr/>
        </p:nvSpPr>
        <p:spPr bwMode="auto">
          <a:xfrm>
            <a:off x="2045959" y="2796303"/>
            <a:ext cx="1980000" cy="246221"/>
          </a:xfrm>
          <a:prstGeom prst="rect">
            <a:avLst/>
          </a:prstGeom>
          <a:solidFill>
            <a:srgbClr val="00B050"/>
          </a:solidFill>
          <a:ln w="9525">
            <a:solidFill>
              <a:srgbClr val="000408"/>
            </a:solidFill>
            <a:miter lim="800000"/>
            <a:headEnd/>
            <a:tailEnd/>
          </a:ln>
        </p:spPr>
        <p:txBody>
          <a:bodyPr wrap="square">
            <a:spAutoFit/>
          </a:bodyPr>
          <a:lstStyle/>
          <a:p>
            <a:pPr algn="ctr"/>
            <a:r>
              <a:rPr lang="en-GB" sz="1000" dirty="0">
                <a:solidFill>
                  <a:srgbClr val="002060"/>
                </a:solidFill>
                <a:latin typeface="Arial" charset="0"/>
                <a:cs typeface="Arial" charset="0"/>
              </a:rPr>
              <a:t>EC2 (VM) – Oracle</a:t>
            </a:r>
            <a:r>
              <a:rPr lang="en-GB" sz="1000" baseline="30000" dirty="0">
                <a:solidFill>
                  <a:srgbClr val="002060"/>
                </a:solidFill>
                <a:latin typeface="Arial" charset="0"/>
                <a:cs typeface="Arial" charset="0"/>
              </a:rPr>
              <a:t>*2</a:t>
            </a:r>
            <a:endParaRPr lang="en-GB" sz="1000" dirty="0">
              <a:solidFill>
                <a:srgbClr val="002060"/>
              </a:solidFill>
              <a:latin typeface="Arial" charset="0"/>
              <a:cs typeface="Arial" charset="0"/>
            </a:endParaRPr>
          </a:p>
        </p:txBody>
      </p:sp>
      <p:sp>
        <p:nvSpPr>
          <p:cNvPr id="69" name="Text Box 26">
            <a:extLst>
              <a:ext uri="{FF2B5EF4-FFF2-40B4-BE49-F238E27FC236}">
                <a16:creationId xmlns:a16="http://schemas.microsoft.com/office/drawing/2014/main" id="{72CA35AE-9EAD-43DC-AE5C-8DA1348E9109}"/>
              </a:ext>
            </a:extLst>
          </p:cNvPr>
          <p:cNvSpPr txBox="1">
            <a:spLocks noChangeArrowheads="1"/>
          </p:cNvSpPr>
          <p:nvPr/>
        </p:nvSpPr>
        <p:spPr bwMode="auto">
          <a:xfrm>
            <a:off x="2045959" y="3100489"/>
            <a:ext cx="1980000" cy="246221"/>
          </a:xfrm>
          <a:prstGeom prst="rect">
            <a:avLst/>
          </a:prstGeom>
          <a:solidFill>
            <a:srgbClr val="00B050"/>
          </a:solidFill>
          <a:ln w="9525">
            <a:solidFill>
              <a:srgbClr val="000408"/>
            </a:solidFill>
            <a:miter lim="800000"/>
            <a:headEnd/>
            <a:tailEnd/>
          </a:ln>
        </p:spPr>
        <p:txBody>
          <a:bodyPr wrap="square">
            <a:spAutoFit/>
          </a:bodyPr>
          <a:lstStyle/>
          <a:p>
            <a:pPr algn="ctr"/>
            <a:r>
              <a:rPr lang="en-GB" sz="1000" dirty="0">
                <a:solidFill>
                  <a:srgbClr val="002060"/>
                </a:solidFill>
                <a:latin typeface="Arial" charset="0"/>
                <a:cs typeface="Arial" charset="0"/>
              </a:rPr>
              <a:t>EC2 (VM) – DB2 LUW</a:t>
            </a:r>
            <a:r>
              <a:rPr lang="en-GB" sz="1000" baseline="30000" dirty="0">
                <a:solidFill>
                  <a:srgbClr val="002060"/>
                </a:solidFill>
                <a:latin typeface="Arial" charset="0"/>
                <a:cs typeface="Arial" charset="0"/>
              </a:rPr>
              <a:t>*2</a:t>
            </a:r>
            <a:endParaRPr lang="en-GB" sz="1000" dirty="0">
              <a:solidFill>
                <a:srgbClr val="002060"/>
              </a:solidFill>
              <a:latin typeface="Arial" charset="0"/>
              <a:cs typeface="Arial" charset="0"/>
            </a:endParaRPr>
          </a:p>
        </p:txBody>
      </p:sp>
      <p:sp>
        <p:nvSpPr>
          <p:cNvPr id="70" name="Line 19">
            <a:extLst>
              <a:ext uri="{FF2B5EF4-FFF2-40B4-BE49-F238E27FC236}">
                <a16:creationId xmlns:a16="http://schemas.microsoft.com/office/drawing/2014/main" id="{D59178E6-0664-4B4F-9BF0-F2F2CCE7F662}"/>
              </a:ext>
            </a:extLst>
          </p:cNvPr>
          <p:cNvSpPr>
            <a:spLocks noChangeShapeType="1"/>
          </p:cNvSpPr>
          <p:nvPr/>
        </p:nvSpPr>
        <p:spPr bwMode="auto">
          <a:xfrm flipV="1">
            <a:off x="4081583" y="1378419"/>
            <a:ext cx="6316879" cy="0"/>
          </a:xfrm>
          <a:prstGeom prst="line">
            <a:avLst/>
          </a:prstGeom>
          <a:noFill/>
          <a:ln w="28575">
            <a:solidFill>
              <a:srgbClr val="008000"/>
            </a:solidFill>
            <a:round/>
            <a:headEnd/>
            <a:tailEnd/>
          </a:ln>
        </p:spPr>
        <p:txBody>
          <a:bodyPr/>
          <a:lstStyle/>
          <a:p>
            <a:endParaRPr lang="en-US" sz="1400" dirty="0"/>
          </a:p>
        </p:txBody>
      </p:sp>
      <p:sp>
        <p:nvSpPr>
          <p:cNvPr id="71" name="Line 19">
            <a:extLst>
              <a:ext uri="{FF2B5EF4-FFF2-40B4-BE49-F238E27FC236}">
                <a16:creationId xmlns:a16="http://schemas.microsoft.com/office/drawing/2014/main" id="{B56D591A-D400-4AD3-A69F-783DF0BF55C0}"/>
              </a:ext>
            </a:extLst>
          </p:cNvPr>
          <p:cNvSpPr>
            <a:spLocks noChangeShapeType="1"/>
          </p:cNvSpPr>
          <p:nvPr/>
        </p:nvSpPr>
        <p:spPr bwMode="auto">
          <a:xfrm>
            <a:off x="4075178" y="2000024"/>
            <a:ext cx="6323284" cy="0"/>
          </a:xfrm>
          <a:prstGeom prst="line">
            <a:avLst/>
          </a:prstGeom>
          <a:noFill/>
          <a:ln w="28575">
            <a:solidFill>
              <a:srgbClr val="008000"/>
            </a:solidFill>
            <a:round/>
            <a:headEnd/>
            <a:tailEnd/>
          </a:ln>
        </p:spPr>
        <p:txBody>
          <a:bodyPr/>
          <a:lstStyle/>
          <a:p>
            <a:endParaRPr lang="en-US" sz="1400" dirty="0"/>
          </a:p>
        </p:txBody>
      </p:sp>
      <p:sp>
        <p:nvSpPr>
          <p:cNvPr id="72" name="Line 19">
            <a:extLst>
              <a:ext uri="{FF2B5EF4-FFF2-40B4-BE49-F238E27FC236}">
                <a16:creationId xmlns:a16="http://schemas.microsoft.com/office/drawing/2014/main" id="{3B6E3494-0375-410F-AE3C-ADE72F4BEFC3}"/>
              </a:ext>
            </a:extLst>
          </p:cNvPr>
          <p:cNvSpPr>
            <a:spLocks noChangeShapeType="1"/>
          </p:cNvSpPr>
          <p:nvPr/>
        </p:nvSpPr>
        <p:spPr bwMode="auto">
          <a:xfrm>
            <a:off x="4081584" y="1697294"/>
            <a:ext cx="6316878" cy="0"/>
          </a:xfrm>
          <a:prstGeom prst="line">
            <a:avLst/>
          </a:prstGeom>
          <a:noFill/>
          <a:ln w="28575">
            <a:solidFill>
              <a:srgbClr val="008000"/>
            </a:solidFill>
            <a:round/>
            <a:headEnd/>
            <a:tailEnd/>
          </a:ln>
        </p:spPr>
        <p:txBody>
          <a:bodyPr/>
          <a:lstStyle/>
          <a:p>
            <a:endParaRPr lang="en-US" sz="1400" dirty="0"/>
          </a:p>
        </p:txBody>
      </p:sp>
      <p:sp>
        <p:nvSpPr>
          <p:cNvPr id="73" name="TextBox 72">
            <a:extLst>
              <a:ext uri="{FF2B5EF4-FFF2-40B4-BE49-F238E27FC236}">
                <a16:creationId xmlns:a16="http://schemas.microsoft.com/office/drawing/2014/main" id="{3032B596-499B-48D4-B6FA-682C9F4C6404}"/>
              </a:ext>
            </a:extLst>
          </p:cNvPr>
          <p:cNvSpPr txBox="1"/>
          <p:nvPr/>
        </p:nvSpPr>
        <p:spPr>
          <a:xfrm>
            <a:off x="6352560" y="163773"/>
            <a:ext cx="2360082" cy="307777"/>
          </a:xfrm>
          <a:prstGeom prst="rect">
            <a:avLst/>
          </a:prstGeom>
          <a:solidFill>
            <a:srgbClr val="002060"/>
          </a:solidFill>
          <a:ln>
            <a:solidFill>
              <a:schemeClr val="tx1"/>
            </a:solidFill>
          </a:ln>
        </p:spPr>
        <p:txBody>
          <a:bodyPr wrap="square" rtlCol="0">
            <a:spAutoFit/>
          </a:bodyPr>
          <a:lstStyle/>
          <a:p>
            <a:pPr algn="ctr"/>
            <a:r>
              <a:rPr lang="en-ZA" sz="1400" dirty="0">
                <a:solidFill>
                  <a:schemeClr val="bg1"/>
                </a:solidFill>
              </a:rPr>
              <a:t>Technology Adoption Strategy</a:t>
            </a:r>
          </a:p>
        </p:txBody>
      </p:sp>
      <p:sp>
        <p:nvSpPr>
          <p:cNvPr id="74" name="Rectangle 73">
            <a:extLst>
              <a:ext uri="{FF2B5EF4-FFF2-40B4-BE49-F238E27FC236}">
                <a16:creationId xmlns:a16="http://schemas.microsoft.com/office/drawing/2014/main" id="{FAE1CBEE-36E9-4675-B795-8EE12C64DA29}"/>
              </a:ext>
            </a:extLst>
          </p:cNvPr>
          <p:cNvSpPr/>
          <p:nvPr/>
        </p:nvSpPr>
        <p:spPr>
          <a:xfrm>
            <a:off x="8694340" y="163773"/>
            <a:ext cx="1224137" cy="523220"/>
          </a:xfrm>
          <a:prstGeom prst="rect">
            <a:avLst/>
          </a:prstGeom>
          <a:solidFill>
            <a:srgbClr val="00206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rial" charset="0"/>
                <a:cs typeface="Arial" charset="0"/>
              </a:rPr>
              <a:t>N</a:t>
            </a:r>
          </a:p>
        </p:txBody>
      </p:sp>
    </p:spTree>
    <p:extLst>
      <p:ext uri="{BB962C8B-B14F-4D97-AF65-F5344CB8AC3E}">
        <p14:creationId xmlns:p14="http://schemas.microsoft.com/office/powerpoint/2010/main" val="1547850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08FA8-FCB9-4508-A8DE-536CD196D0DE}"/>
              </a:ext>
            </a:extLst>
          </p:cNvPr>
          <p:cNvSpPr>
            <a:spLocks noGrp="1"/>
          </p:cNvSpPr>
          <p:nvPr>
            <p:ph type="title"/>
          </p:nvPr>
        </p:nvSpPr>
        <p:spPr>
          <a:xfrm>
            <a:off x="1128685" y="2734146"/>
            <a:ext cx="8386507" cy="841973"/>
          </a:xfrm>
        </p:spPr>
        <p:txBody>
          <a:bodyPr/>
          <a:lstStyle/>
          <a:p>
            <a:r>
              <a:rPr lang="en-US" sz="2800" dirty="0"/>
              <a:t>Database Hosting</a:t>
            </a:r>
            <a:br>
              <a:rPr lang="en-US" sz="2800" dirty="0"/>
            </a:br>
            <a:r>
              <a:rPr lang="en-US" sz="2800" dirty="0"/>
              <a:t>On-premise and Cloud Virtual Machines </a:t>
            </a:r>
            <a:br>
              <a:rPr lang="en-ZA" sz="2800" dirty="0"/>
            </a:br>
            <a:br>
              <a:rPr lang="en-US" sz="2800" dirty="0"/>
            </a:br>
            <a:br>
              <a:rPr lang="en-US" sz="4400" dirty="0"/>
            </a:br>
            <a:br>
              <a:rPr lang="en-US" sz="4400" dirty="0"/>
            </a:br>
            <a:br>
              <a:rPr lang="en-US" sz="3200" dirty="0"/>
            </a:br>
            <a:br>
              <a:rPr lang="en-US" sz="3200" dirty="0"/>
            </a:br>
            <a:endParaRPr lang="en-ZA" sz="3200" dirty="0"/>
          </a:p>
        </p:txBody>
      </p:sp>
    </p:spTree>
    <p:extLst>
      <p:ext uri="{BB962C8B-B14F-4D97-AF65-F5344CB8AC3E}">
        <p14:creationId xmlns:p14="http://schemas.microsoft.com/office/powerpoint/2010/main" val="1073100711"/>
      </p:ext>
    </p:extLst>
  </p:cSld>
  <p:clrMapOvr>
    <a:masterClrMapping/>
  </p:clrMapOvr>
</p:sld>
</file>

<file path=ppt/theme/theme1.xml><?xml version="1.0" encoding="utf-8"?>
<a:theme xmlns:a="http://schemas.openxmlformats.org/drawingml/2006/main" name="IT CAN BE">
  <a:themeElements>
    <a:clrScheme name="Std">
      <a:dk1>
        <a:srgbClr val="0A2240"/>
      </a:dk1>
      <a:lt1>
        <a:srgbClr val="FFFFFF"/>
      </a:lt1>
      <a:dk2>
        <a:srgbClr val="0033A1"/>
      </a:dk2>
      <a:lt2>
        <a:srgbClr val="D0D0D0"/>
      </a:lt2>
      <a:accent1>
        <a:srgbClr val="0033A1"/>
      </a:accent1>
      <a:accent2>
        <a:srgbClr val="00A1E0"/>
      </a:accent2>
      <a:accent3>
        <a:srgbClr val="006CB8"/>
      </a:accent3>
      <a:accent4>
        <a:srgbClr val="00CAFF"/>
      </a:accent4>
      <a:accent5>
        <a:srgbClr val="0A2240"/>
      </a:accent5>
      <a:accent6>
        <a:srgbClr val="747474"/>
      </a:accent6>
      <a:hlink>
        <a:srgbClr val="0033A1"/>
      </a:hlink>
      <a:folHlink>
        <a:srgbClr val="0A2240"/>
      </a:folHlink>
    </a:clrScheme>
    <a:fontScheme name="Custom 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solidFill>
        </a:ln>
      </a:spPr>
      <a:bodyPr vert="horz" wrap="square" lIns="91440" tIns="45720" rIns="91440" bIns="45720" numCol="1" rtlCol="0"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sz="1800" b="0" i="0" u="none" strike="noStrike" cap="none" normalizeH="0" baseline="0">
            <a:ln>
              <a:noFill/>
            </a:ln>
            <a:solidFill>
              <a:schemeClr val="tx1"/>
            </a:solidFill>
            <a:effectLst/>
            <a:latin typeface="Imago" pitchFamily="2" charset="0"/>
          </a:defRPr>
        </a:defPPr>
      </a:lstStyle>
    </a:spDef>
    <a:lnDef>
      <a:spPr bwMode="auto">
        <a:noFill/>
        <a:ln w="127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tx1"/>
        </a:lnRef>
        <a:fillRef idx="0">
          <a:schemeClr val="accent1"/>
        </a:fillRef>
        <a:effectRef idx="0">
          <a:schemeClr val="accent1"/>
        </a:effectRef>
        <a:fontRef idx="minor">
          <a:schemeClr val="tx1"/>
        </a:fontRef>
      </a:style>
    </a:lnDef>
    <a:txDef>
      <a:spPr>
        <a:noFill/>
      </a:spPr>
      <a:bodyPr wrap="square" rtlCol="0">
        <a:spAutoFit/>
      </a:bodyPr>
      <a:lstStyle>
        <a:defPPr algn="l">
          <a:defRPr dirty="0" smtClean="0">
            <a:solidFill>
              <a:schemeClr val="tx2"/>
            </a:solidFill>
            <a:latin typeface="+mn-lt"/>
          </a:defRPr>
        </a:defPPr>
      </a:lstStyle>
    </a:txDef>
  </a:objectDefaults>
  <a:extraClrSchemeLst>
    <a:extraClrScheme>
      <a:clrScheme name="Roche 1">
        <a:dk1>
          <a:srgbClr val="FF7F00"/>
        </a:dk1>
        <a:lt1>
          <a:srgbClr val="FFFFFF"/>
        </a:lt1>
        <a:dk2>
          <a:srgbClr val="0028A0"/>
        </a:dk2>
        <a:lt2>
          <a:srgbClr val="969696"/>
        </a:lt2>
        <a:accent1>
          <a:srgbClr val="FF7F00"/>
        </a:accent1>
        <a:accent2>
          <a:srgbClr val="800080"/>
        </a:accent2>
        <a:accent3>
          <a:srgbClr val="FFCC00"/>
        </a:accent3>
        <a:accent4>
          <a:srgbClr val="9933FF"/>
        </a:accent4>
        <a:accent5>
          <a:srgbClr val="009900"/>
        </a:accent5>
        <a:accent6>
          <a:srgbClr val="0082DA"/>
        </a:accent6>
        <a:hlink>
          <a:srgbClr val="9933FF"/>
        </a:hlink>
        <a:folHlink>
          <a:srgbClr val="FF3300"/>
        </a:folHlink>
      </a:clrScheme>
      <a:clrMap bg1="dk2" tx1="lt1" bg2="dk1" tx2="lt2" accent1="accent1" accent2="accent2" accent3="accent3" accent4="accent4" accent5="accent5" accent6="accent6" hlink="hlink" folHlink="folHlink"/>
    </a:extraClrScheme>
    <a:extraClrScheme>
      <a:clrScheme name="Roche 2">
        <a:dk1>
          <a:srgbClr val="000000"/>
        </a:dk1>
        <a:lt1>
          <a:srgbClr val="FFFFFF"/>
        </a:lt1>
        <a:dk2>
          <a:srgbClr val="969696"/>
        </a:dk2>
        <a:lt2>
          <a:srgbClr val="FF7F00"/>
        </a:lt2>
        <a:accent1>
          <a:srgbClr val="FF7F00"/>
        </a:accent1>
        <a:accent2>
          <a:srgbClr val="800080"/>
        </a:accent2>
        <a:accent3>
          <a:srgbClr val="FFCC00"/>
        </a:accent3>
        <a:accent4>
          <a:srgbClr val="9933FF"/>
        </a:accent4>
        <a:accent5>
          <a:srgbClr val="009900"/>
        </a:accent5>
        <a:accent6>
          <a:srgbClr val="0082DA"/>
        </a:accent6>
        <a:hlink>
          <a:srgbClr val="9933FF"/>
        </a:hlink>
        <a:folHlink>
          <a:srgbClr val="FF3300"/>
        </a:folHlink>
      </a:clrScheme>
      <a:clrMap bg1="lt1" tx1="dk1" bg2="lt2" tx2="dk2" accent1="accent1" accent2="accent2" accent3="accent3" accent4="accent4" accent5="accent5" accent6="accent6" hlink="hlink" folHlink="folHlink"/>
    </a:extraClrScheme>
    <a:extraClrScheme>
      <a:clrScheme name="Roche 3">
        <a:dk1>
          <a:srgbClr val="000000"/>
        </a:dk1>
        <a:lt1>
          <a:srgbClr val="FFFFFF"/>
        </a:lt1>
        <a:dk2>
          <a:srgbClr val="959595"/>
        </a:dk2>
        <a:lt2>
          <a:srgbClr val="676767"/>
        </a:lt2>
        <a:accent1>
          <a:srgbClr val="B2B2B2"/>
        </a:accent1>
        <a:accent2>
          <a:srgbClr val="4D4D4D"/>
        </a:accent2>
        <a:accent3>
          <a:srgbClr val="FFFFFF"/>
        </a:accent3>
        <a:accent4>
          <a:srgbClr val="000000"/>
        </a:accent4>
        <a:accent5>
          <a:srgbClr val="D5D5D5"/>
        </a:accent5>
        <a:accent6>
          <a:srgbClr val="454545"/>
        </a:accent6>
        <a:hlink>
          <a:srgbClr val="EAEAEA"/>
        </a:hlink>
        <a:folHlink>
          <a:srgbClr val="CECECE"/>
        </a:folHlink>
      </a:clrScheme>
      <a:clrMap bg1="lt1" tx1="dk1" bg2="lt2" tx2="dk2" accent1="accent1" accent2="accent2" accent3="accent3" accent4="accent4" accent5="accent5" accent6="accent6" hlink="hlink" folHlink="folHlink"/>
    </a:extraClrScheme>
  </a:extraClrSchemeLst>
  <a:custClrLst>
    <a:custClr>
      <a:srgbClr val="00AE41"/>
    </a:custClr>
    <a:custClr>
      <a:srgbClr val="C8C100"/>
    </a:custClr>
    <a:custClr>
      <a:srgbClr val="FFB71B"/>
    </a:custClr>
    <a:custClr>
      <a:srgbClr val="FC671A"/>
    </a:custClr>
    <a:custClr>
      <a:srgbClr val="AB004F"/>
    </a:custClr>
    <a:custClr>
      <a:srgbClr val="B04EC4"/>
    </a:custClr>
    <a:custClr>
      <a:srgbClr val="645DC7"/>
    </a:custClr>
    <a:custClr>
      <a:srgbClr val="798389"/>
    </a:custClr>
    <a:custClr>
      <a:srgbClr val="DFA96A"/>
    </a:custClr>
    <a:custClr>
      <a:srgbClr val="7B7B7B"/>
    </a:custClr>
    <a:custClr>
      <a:srgbClr val="59D18C"/>
    </a:custClr>
    <a:custClr>
      <a:srgbClr val="DEDA66"/>
    </a:custClr>
    <a:custClr>
      <a:srgbClr val="FFD282"/>
    </a:custClr>
    <a:custClr>
      <a:srgbClr val="FFA777"/>
    </a:custClr>
    <a:custClr>
      <a:srgbClr val="D37790"/>
    </a:custClr>
    <a:custClr>
      <a:srgbClr val="D397DC"/>
    </a:custClr>
    <a:custClr>
      <a:srgbClr val="A59ADE"/>
    </a:custClr>
    <a:custClr>
      <a:srgbClr val="A3AAAD"/>
    </a:custClr>
    <a:custClr>
      <a:srgbClr val="EBCAA4"/>
    </a:custClr>
    <a:custClr>
      <a:srgbClr val="C0C0C0"/>
    </a:custClr>
    <a:custClr>
      <a:srgbClr val="0FC168"/>
    </a:custClr>
    <a:custClr>
      <a:srgbClr val="D3CD33"/>
    </a:custClr>
    <a:custClr>
      <a:srgbClr val="FDC557"/>
    </a:custClr>
    <a:custClr>
      <a:srgbClr val="FF884D"/>
    </a:custClr>
    <a:custClr>
      <a:srgbClr val="C0466F"/>
    </a:custClr>
    <a:custClr>
      <a:srgbClr val="C274D0"/>
    </a:custClr>
    <a:custClr>
      <a:srgbClr val="857BD2"/>
    </a:custClr>
    <a:custClr>
      <a:srgbClr val="8A949B"/>
    </a:custClr>
    <a:custClr>
      <a:srgbClr val="E7B986"/>
    </a:custClr>
    <a:custClr>
      <a:srgbClr val="DADADA"/>
    </a:custClr>
    <a:custClr>
      <a:srgbClr val="006E2C"/>
    </a:custClr>
    <a:custClr>
      <a:srgbClr val="827E00"/>
    </a:custClr>
    <a:custClr>
      <a:srgbClr val="A67712"/>
    </a:custClr>
    <a:custClr>
      <a:srgbClr val="A44311"/>
    </a:custClr>
    <a:custClr>
      <a:srgbClr val="6F0033"/>
    </a:custClr>
    <a:custClr>
      <a:srgbClr val="733380"/>
    </a:custClr>
    <a:custClr>
      <a:srgbClr val="413D82"/>
    </a:custClr>
    <a:custClr>
      <a:srgbClr val="4F5559"/>
    </a:custClr>
    <a:custClr>
      <a:srgbClr val="705435"/>
    </a:custClr>
    <a:custClr>
      <a:srgbClr val="5A5A5A"/>
    </a:custClr>
    <a:custClr>
      <a:srgbClr val="008736"/>
    </a:custClr>
    <a:custClr>
      <a:srgbClr val="A09A00"/>
    </a:custClr>
    <a:custClr>
      <a:srgbClr val="CC9216"/>
    </a:custClr>
    <a:custClr>
      <a:srgbClr val="CA5215"/>
    </a:custClr>
    <a:custClr>
      <a:srgbClr val="89003F"/>
    </a:custClr>
    <a:custClr>
      <a:srgbClr val="8D3E9D"/>
    </a:custClr>
    <a:custClr>
      <a:srgbClr val="504A9F"/>
    </a:custClr>
    <a:custClr>
      <a:srgbClr val="61696E"/>
    </a:custClr>
    <a:custClr>
      <a:srgbClr val="A47E4F"/>
    </a:custClr>
    <a:custClr>
      <a:srgbClr val="727272"/>
    </a:custClr>
  </a:custClrLst>
  <a:extLst>
    <a:ext uri="{05A4C25C-085E-4340-85A3-A5531E510DB2}">
      <thm15:themeFamily xmlns:thm15="http://schemas.microsoft.com/office/thememl/2012/main" name="Standard Bank_PPT1 for internal use for screens" id="{801A21E6-7CBB-48C2-B8AA-6EF0F7EB248B}" vid="{0AA09F0A-FA49-414C-B09A-B627288C722A}"/>
    </a:ext>
  </a:extLst>
</a:theme>
</file>

<file path=ppt/theme/theme2.xml><?xml version="1.0" encoding="utf-8"?>
<a:theme xmlns:a="http://schemas.openxmlformats.org/drawingml/2006/main" name="No footer">
  <a:themeElements>
    <a:clrScheme name="Std">
      <a:dk1>
        <a:srgbClr val="0A2240"/>
      </a:dk1>
      <a:lt1>
        <a:srgbClr val="FFFFFF"/>
      </a:lt1>
      <a:dk2>
        <a:srgbClr val="0033A1"/>
      </a:dk2>
      <a:lt2>
        <a:srgbClr val="D0D0D0"/>
      </a:lt2>
      <a:accent1>
        <a:srgbClr val="0033A1"/>
      </a:accent1>
      <a:accent2>
        <a:srgbClr val="00A1E0"/>
      </a:accent2>
      <a:accent3>
        <a:srgbClr val="006CB8"/>
      </a:accent3>
      <a:accent4>
        <a:srgbClr val="00CAFF"/>
      </a:accent4>
      <a:accent5>
        <a:srgbClr val="0A2240"/>
      </a:accent5>
      <a:accent6>
        <a:srgbClr val="747474"/>
      </a:accent6>
      <a:hlink>
        <a:srgbClr val="0033A1"/>
      </a:hlink>
      <a:folHlink>
        <a:srgbClr val="0A2240"/>
      </a:folHlink>
    </a:clrScheme>
    <a:fontScheme name="Custom 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solidFill>
        </a:ln>
      </a:spPr>
      <a:bodyPr vert="horz" wrap="square" lIns="91440" tIns="45720" rIns="91440" bIns="45720" numCol="1" rtlCol="0"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sz="1800" b="0" i="0" u="none" strike="noStrike" cap="none" normalizeH="0" baseline="0">
            <a:ln>
              <a:noFill/>
            </a:ln>
            <a:solidFill>
              <a:schemeClr val="tx1"/>
            </a:solidFill>
            <a:effectLst/>
            <a:latin typeface="Imago" pitchFamily="2" charset="0"/>
          </a:defRPr>
        </a:defPPr>
      </a:lstStyle>
    </a:spDef>
    <a:lnDef>
      <a:spPr bwMode="auto">
        <a:noFill/>
        <a:ln w="127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tx1"/>
        </a:lnRef>
        <a:fillRef idx="0">
          <a:schemeClr val="accent1"/>
        </a:fillRef>
        <a:effectRef idx="0">
          <a:schemeClr val="accent1"/>
        </a:effectRef>
        <a:fontRef idx="minor">
          <a:schemeClr val="tx1"/>
        </a:fontRef>
      </a:style>
    </a:lnDef>
    <a:txDef>
      <a:spPr>
        <a:noFill/>
      </a:spPr>
      <a:bodyPr wrap="square" rtlCol="0">
        <a:spAutoFit/>
      </a:bodyPr>
      <a:lstStyle>
        <a:defPPr algn="l">
          <a:defRPr dirty="0" smtClean="0">
            <a:solidFill>
              <a:schemeClr val="tx2"/>
            </a:solidFill>
            <a:latin typeface="+mn-lt"/>
          </a:defRPr>
        </a:defPPr>
      </a:lstStyle>
    </a:txDef>
  </a:objectDefaults>
  <a:extraClrSchemeLst>
    <a:extraClrScheme>
      <a:clrScheme name="Roche 1">
        <a:dk1>
          <a:srgbClr val="FF7F00"/>
        </a:dk1>
        <a:lt1>
          <a:srgbClr val="FFFFFF"/>
        </a:lt1>
        <a:dk2>
          <a:srgbClr val="0028A0"/>
        </a:dk2>
        <a:lt2>
          <a:srgbClr val="969696"/>
        </a:lt2>
        <a:accent1>
          <a:srgbClr val="FF7F00"/>
        </a:accent1>
        <a:accent2>
          <a:srgbClr val="800080"/>
        </a:accent2>
        <a:accent3>
          <a:srgbClr val="FFCC00"/>
        </a:accent3>
        <a:accent4>
          <a:srgbClr val="9933FF"/>
        </a:accent4>
        <a:accent5>
          <a:srgbClr val="009900"/>
        </a:accent5>
        <a:accent6>
          <a:srgbClr val="0082DA"/>
        </a:accent6>
        <a:hlink>
          <a:srgbClr val="9933FF"/>
        </a:hlink>
        <a:folHlink>
          <a:srgbClr val="FF3300"/>
        </a:folHlink>
      </a:clrScheme>
      <a:clrMap bg1="dk2" tx1="lt1" bg2="dk1" tx2="lt2" accent1="accent1" accent2="accent2" accent3="accent3" accent4="accent4" accent5="accent5" accent6="accent6" hlink="hlink" folHlink="folHlink"/>
    </a:extraClrScheme>
    <a:extraClrScheme>
      <a:clrScheme name="Roche 2">
        <a:dk1>
          <a:srgbClr val="000000"/>
        </a:dk1>
        <a:lt1>
          <a:srgbClr val="FFFFFF"/>
        </a:lt1>
        <a:dk2>
          <a:srgbClr val="969696"/>
        </a:dk2>
        <a:lt2>
          <a:srgbClr val="FF7F00"/>
        </a:lt2>
        <a:accent1>
          <a:srgbClr val="FF7F00"/>
        </a:accent1>
        <a:accent2>
          <a:srgbClr val="800080"/>
        </a:accent2>
        <a:accent3>
          <a:srgbClr val="FFCC00"/>
        </a:accent3>
        <a:accent4>
          <a:srgbClr val="9933FF"/>
        </a:accent4>
        <a:accent5>
          <a:srgbClr val="009900"/>
        </a:accent5>
        <a:accent6>
          <a:srgbClr val="0082DA"/>
        </a:accent6>
        <a:hlink>
          <a:srgbClr val="9933FF"/>
        </a:hlink>
        <a:folHlink>
          <a:srgbClr val="FF3300"/>
        </a:folHlink>
      </a:clrScheme>
      <a:clrMap bg1="lt1" tx1="dk1" bg2="lt2" tx2="dk2" accent1="accent1" accent2="accent2" accent3="accent3" accent4="accent4" accent5="accent5" accent6="accent6" hlink="hlink" folHlink="folHlink"/>
    </a:extraClrScheme>
    <a:extraClrScheme>
      <a:clrScheme name="Roche 3">
        <a:dk1>
          <a:srgbClr val="000000"/>
        </a:dk1>
        <a:lt1>
          <a:srgbClr val="FFFFFF"/>
        </a:lt1>
        <a:dk2>
          <a:srgbClr val="959595"/>
        </a:dk2>
        <a:lt2>
          <a:srgbClr val="676767"/>
        </a:lt2>
        <a:accent1>
          <a:srgbClr val="B2B2B2"/>
        </a:accent1>
        <a:accent2>
          <a:srgbClr val="4D4D4D"/>
        </a:accent2>
        <a:accent3>
          <a:srgbClr val="FFFFFF"/>
        </a:accent3>
        <a:accent4>
          <a:srgbClr val="000000"/>
        </a:accent4>
        <a:accent5>
          <a:srgbClr val="D5D5D5"/>
        </a:accent5>
        <a:accent6>
          <a:srgbClr val="454545"/>
        </a:accent6>
        <a:hlink>
          <a:srgbClr val="EAEAEA"/>
        </a:hlink>
        <a:folHlink>
          <a:srgbClr val="CECECE"/>
        </a:folHlink>
      </a:clrScheme>
      <a:clrMap bg1="lt1" tx1="dk1" bg2="lt2" tx2="dk2" accent1="accent1" accent2="accent2" accent3="accent3" accent4="accent4" accent5="accent5" accent6="accent6" hlink="hlink" folHlink="folHlink"/>
    </a:extraClrScheme>
  </a:extraClrSchemeLst>
  <a:custClrLst>
    <a:custClr>
      <a:srgbClr val="00AE41"/>
    </a:custClr>
    <a:custClr>
      <a:srgbClr val="C8C100"/>
    </a:custClr>
    <a:custClr>
      <a:srgbClr val="FFB71B"/>
    </a:custClr>
    <a:custClr>
      <a:srgbClr val="FC671A"/>
    </a:custClr>
    <a:custClr>
      <a:srgbClr val="AB004F"/>
    </a:custClr>
    <a:custClr>
      <a:srgbClr val="B04EC4"/>
    </a:custClr>
    <a:custClr>
      <a:srgbClr val="645DC7"/>
    </a:custClr>
    <a:custClr>
      <a:srgbClr val="798389"/>
    </a:custClr>
    <a:custClr>
      <a:srgbClr val="DFA96A"/>
    </a:custClr>
    <a:custClr>
      <a:srgbClr val="7B7B7B"/>
    </a:custClr>
    <a:custClr>
      <a:srgbClr val="59D18C"/>
    </a:custClr>
    <a:custClr>
      <a:srgbClr val="DEDA66"/>
    </a:custClr>
    <a:custClr>
      <a:srgbClr val="FFD282"/>
    </a:custClr>
    <a:custClr>
      <a:srgbClr val="FFA777"/>
    </a:custClr>
    <a:custClr>
      <a:srgbClr val="D37790"/>
    </a:custClr>
    <a:custClr>
      <a:srgbClr val="D397DC"/>
    </a:custClr>
    <a:custClr>
      <a:srgbClr val="A59ADE"/>
    </a:custClr>
    <a:custClr>
      <a:srgbClr val="A3AAAD"/>
    </a:custClr>
    <a:custClr>
      <a:srgbClr val="EBCAA4"/>
    </a:custClr>
    <a:custClr>
      <a:srgbClr val="C0C0C0"/>
    </a:custClr>
    <a:custClr>
      <a:srgbClr val="0FC168"/>
    </a:custClr>
    <a:custClr>
      <a:srgbClr val="D3CD33"/>
    </a:custClr>
    <a:custClr>
      <a:srgbClr val="FDC557"/>
    </a:custClr>
    <a:custClr>
      <a:srgbClr val="FF884D"/>
    </a:custClr>
    <a:custClr>
      <a:srgbClr val="C0466F"/>
    </a:custClr>
    <a:custClr>
      <a:srgbClr val="C274D0"/>
    </a:custClr>
    <a:custClr>
      <a:srgbClr val="857BD2"/>
    </a:custClr>
    <a:custClr>
      <a:srgbClr val="8A949B"/>
    </a:custClr>
    <a:custClr>
      <a:srgbClr val="E7B986"/>
    </a:custClr>
    <a:custClr>
      <a:srgbClr val="DADADA"/>
    </a:custClr>
    <a:custClr>
      <a:srgbClr val="006E2C"/>
    </a:custClr>
    <a:custClr>
      <a:srgbClr val="827E00"/>
    </a:custClr>
    <a:custClr>
      <a:srgbClr val="A67712"/>
    </a:custClr>
    <a:custClr>
      <a:srgbClr val="A44311"/>
    </a:custClr>
    <a:custClr>
      <a:srgbClr val="6F0033"/>
    </a:custClr>
    <a:custClr>
      <a:srgbClr val="733380"/>
    </a:custClr>
    <a:custClr>
      <a:srgbClr val="413D82"/>
    </a:custClr>
    <a:custClr>
      <a:srgbClr val="4F5559"/>
    </a:custClr>
    <a:custClr>
      <a:srgbClr val="705435"/>
    </a:custClr>
    <a:custClr>
      <a:srgbClr val="5A5A5A"/>
    </a:custClr>
    <a:custClr>
      <a:srgbClr val="008736"/>
    </a:custClr>
    <a:custClr>
      <a:srgbClr val="A09A00"/>
    </a:custClr>
    <a:custClr>
      <a:srgbClr val="CC9216"/>
    </a:custClr>
    <a:custClr>
      <a:srgbClr val="CA5215"/>
    </a:custClr>
    <a:custClr>
      <a:srgbClr val="89003F"/>
    </a:custClr>
    <a:custClr>
      <a:srgbClr val="8D3E9D"/>
    </a:custClr>
    <a:custClr>
      <a:srgbClr val="504A9F"/>
    </a:custClr>
    <a:custClr>
      <a:srgbClr val="61696E"/>
    </a:custClr>
    <a:custClr>
      <a:srgbClr val="A47E4F"/>
    </a:custClr>
    <a:custClr>
      <a:srgbClr val="727272"/>
    </a:custClr>
  </a:custClrLst>
  <a:extLst>
    <a:ext uri="{05A4C25C-085E-4340-85A3-A5531E510DB2}">
      <thm15:themeFamily xmlns:thm15="http://schemas.microsoft.com/office/thememl/2012/main" name="Standard Bank_PPT1 for internal use for screens" id="{801A21E6-7CBB-48C2-B8AA-6EF0F7EB248B}" vid="{B9D348FB-A47C-4583-9E7E-36D75F45FD72}"/>
    </a:ext>
  </a:extLst>
</a:theme>
</file>

<file path=ppt/theme/theme3.xml><?xml version="1.0" encoding="utf-8"?>
<a:theme xmlns:a="http://schemas.openxmlformats.org/drawingml/2006/main" name="1_IT CAN BE">
  <a:themeElements>
    <a:clrScheme name="Std">
      <a:dk1>
        <a:srgbClr val="0A2240"/>
      </a:dk1>
      <a:lt1>
        <a:srgbClr val="FFFFFF"/>
      </a:lt1>
      <a:dk2>
        <a:srgbClr val="0033A1"/>
      </a:dk2>
      <a:lt2>
        <a:srgbClr val="D0D0D0"/>
      </a:lt2>
      <a:accent1>
        <a:srgbClr val="0033A1"/>
      </a:accent1>
      <a:accent2>
        <a:srgbClr val="00A1E0"/>
      </a:accent2>
      <a:accent3>
        <a:srgbClr val="006CB8"/>
      </a:accent3>
      <a:accent4>
        <a:srgbClr val="00CAFF"/>
      </a:accent4>
      <a:accent5>
        <a:srgbClr val="0A2240"/>
      </a:accent5>
      <a:accent6>
        <a:srgbClr val="747474"/>
      </a:accent6>
      <a:hlink>
        <a:srgbClr val="0033A1"/>
      </a:hlink>
      <a:folHlink>
        <a:srgbClr val="0A2240"/>
      </a:folHlink>
    </a:clrScheme>
    <a:fontScheme name="Custom 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solidFill>
        </a:ln>
      </a:spPr>
      <a:bodyPr vert="horz" wrap="square" lIns="91440" tIns="45720" rIns="91440" bIns="45720" numCol="1" rtlCol="0"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sz="1800" b="0" i="0" u="none" strike="noStrike" cap="none" normalizeH="0" baseline="0">
            <a:ln>
              <a:noFill/>
            </a:ln>
            <a:solidFill>
              <a:schemeClr val="tx1"/>
            </a:solidFill>
            <a:effectLst/>
            <a:latin typeface="Imago" pitchFamily="2" charset="0"/>
          </a:defRPr>
        </a:defPPr>
      </a:lstStyle>
    </a:spDef>
    <a:lnDef>
      <a:spPr bwMode="auto">
        <a:noFill/>
        <a:ln w="127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tx1"/>
        </a:lnRef>
        <a:fillRef idx="0">
          <a:schemeClr val="accent1"/>
        </a:fillRef>
        <a:effectRef idx="0">
          <a:schemeClr val="accent1"/>
        </a:effectRef>
        <a:fontRef idx="minor">
          <a:schemeClr val="tx1"/>
        </a:fontRef>
      </a:style>
    </a:lnDef>
    <a:txDef>
      <a:spPr>
        <a:noFill/>
      </a:spPr>
      <a:bodyPr wrap="square" rtlCol="0">
        <a:spAutoFit/>
      </a:bodyPr>
      <a:lstStyle>
        <a:defPPr algn="l">
          <a:defRPr dirty="0" smtClean="0">
            <a:solidFill>
              <a:schemeClr val="tx2"/>
            </a:solidFill>
            <a:latin typeface="+mn-lt"/>
          </a:defRPr>
        </a:defPPr>
      </a:lstStyle>
    </a:txDef>
  </a:objectDefaults>
  <a:extraClrSchemeLst>
    <a:extraClrScheme>
      <a:clrScheme name="Roche 1">
        <a:dk1>
          <a:srgbClr val="FF7F00"/>
        </a:dk1>
        <a:lt1>
          <a:srgbClr val="FFFFFF"/>
        </a:lt1>
        <a:dk2>
          <a:srgbClr val="0028A0"/>
        </a:dk2>
        <a:lt2>
          <a:srgbClr val="969696"/>
        </a:lt2>
        <a:accent1>
          <a:srgbClr val="FF7F00"/>
        </a:accent1>
        <a:accent2>
          <a:srgbClr val="800080"/>
        </a:accent2>
        <a:accent3>
          <a:srgbClr val="FFCC00"/>
        </a:accent3>
        <a:accent4>
          <a:srgbClr val="9933FF"/>
        </a:accent4>
        <a:accent5>
          <a:srgbClr val="009900"/>
        </a:accent5>
        <a:accent6>
          <a:srgbClr val="0082DA"/>
        </a:accent6>
        <a:hlink>
          <a:srgbClr val="9933FF"/>
        </a:hlink>
        <a:folHlink>
          <a:srgbClr val="FF3300"/>
        </a:folHlink>
      </a:clrScheme>
      <a:clrMap bg1="dk2" tx1="lt1" bg2="dk1" tx2="lt2" accent1="accent1" accent2="accent2" accent3="accent3" accent4="accent4" accent5="accent5" accent6="accent6" hlink="hlink" folHlink="folHlink"/>
    </a:extraClrScheme>
    <a:extraClrScheme>
      <a:clrScheme name="Roche 2">
        <a:dk1>
          <a:srgbClr val="000000"/>
        </a:dk1>
        <a:lt1>
          <a:srgbClr val="FFFFFF"/>
        </a:lt1>
        <a:dk2>
          <a:srgbClr val="969696"/>
        </a:dk2>
        <a:lt2>
          <a:srgbClr val="FF7F00"/>
        </a:lt2>
        <a:accent1>
          <a:srgbClr val="FF7F00"/>
        </a:accent1>
        <a:accent2>
          <a:srgbClr val="800080"/>
        </a:accent2>
        <a:accent3>
          <a:srgbClr val="FFCC00"/>
        </a:accent3>
        <a:accent4>
          <a:srgbClr val="9933FF"/>
        </a:accent4>
        <a:accent5>
          <a:srgbClr val="009900"/>
        </a:accent5>
        <a:accent6>
          <a:srgbClr val="0082DA"/>
        </a:accent6>
        <a:hlink>
          <a:srgbClr val="9933FF"/>
        </a:hlink>
        <a:folHlink>
          <a:srgbClr val="FF3300"/>
        </a:folHlink>
      </a:clrScheme>
      <a:clrMap bg1="lt1" tx1="dk1" bg2="lt2" tx2="dk2" accent1="accent1" accent2="accent2" accent3="accent3" accent4="accent4" accent5="accent5" accent6="accent6" hlink="hlink" folHlink="folHlink"/>
    </a:extraClrScheme>
    <a:extraClrScheme>
      <a:clrScheme name="Roche 3">
        <a:dk1>
          <a:srgbClr val="000000"/>
        </a:dk1>
        <a:lt1>
          <a:srgbClr val="FFFFFF"/>
        </a:lt1>
        <a:dk2>
          <a:srgbClr val="959595"/>
        </a:dk2>
        <a:lt2>
          <a:srgbClr val="676767"/>
        </a:lt2>
        <a:accent1>
          <a:srgbClr val="B2B2B2"/>
        </a:accent1>
        <a:accent2>
          <a:srgbClr val="4D4D4D"/>
        </a:accent2>
        <a:accent3>
          <a:srgbClr val="FFFFFF"/>
        </a:accent3>
        <a:accent4>
          <a:srgbClr val="000000"/>
        </a:accent4>
        <a:accent5>
          <a:srgbClr val="D5D5D5"/>
        </a:accent5>
        <a:accent6>
          <a:srgbClr val="454545"/>
        </a:accent6>
        <a:hlink>
          <a:srgbClr val="EAEAEA"/>
        </a:hlink>
        <a:folHlink>
          <a:srgbClr val="CECECE"/>
        </a:folHlink>
      </a:clrScheme>
      <a:clrMap bg1="lt1" tx1="dk1" bg2="lt2" tx2="dk2" accent1="accent1" accent2="accent2" accent3="accent3" accent4="accent4" accent5="accent5" accent6="accent6" hlink="hlink" folHlink="folHlink"/>
    </a:extraClrScheme>
  </a:extraClrSchemeLst>
  <a:custClrLst>
    <a:custClr>
      <a:srgbClr val="00AE41"/>
    </a:custClr>
    <a:custClr>
      <a:srgbClr val="C8C100"/>
    </a:custClr>
    <a:custClr>
      <a:srgbClr val="FFB71B"/>
    </a:custClr>
    <a:custClr>
      <a:srgbClr val="FC671A"/>
    </a:custClr>
    <a:custClr>
      <a:srgbClr val="AB004F"/>
    </a:custClr>
    <a:custClr>
      <a:srgbClr val="B04EC4"/>
    </a:custClr>
    <a:custClr>
      <a:srgbClr val="645DC7"/>
    </a:custClr>
    <a:custClr>
      <a:srgbClr val="798389"/>
    </a:custClr>
    <a:custClr>
      <a:srgbClr val="DFA96A"/>
    </a:custClr>
    <a:custClr>
      <a:srgbClr val="7B7B7B"/>
    </a:custClr>
    <a:custClr>
      <a:srgbClr val="59D18C"/>
    </a:custClr>
    <a:custClr>
      <a:srgbClr val="DEDA66"/>
    </a:custClr>
    <a:custClr>
      <a:srgbClr val="FFD282"/>
    </a:custClr>
    <a:custClr>
      <a:srgbClr val="FFA777"/>
    </a:custClr>
    <a:custClr>
      <a:srgbClr val="D37790"/>
    </a:custClr>
    <a:custClr>
      <a:srgbClr val="D397DC"/>
    </a:custClr>
    <a:custClr>
      <a:srgbClr val="A59ADE"/>
    </a:custClr>
    <a:custClr>
      <a:srgbClr val="A3AAAD"/>
    </a:custClr>
    <a:custClr>
      <a:srgbClr val="EBCAA4"/>
    </a:custClr>
    <a:custClr>
      <a:srgbClr val="C0C0C0"/>
    </a:custClr>
    <a:custClr>
      <a:srgbClr val="0FC168"/>
    </a:custClr>
    <a:custClr>
      <a:srgbClr val="D3CD33"/>
    </a:custClr>
    <a:custClr>
      <a:srgbClr val="FDC557"/>
    </a:custClr>
    <a:custClr>
      <a:srgbClr val="FF884D"/>
    </a:custClr>
    <a:custClr>
      <a:srgbClr val="C0466F"/>
    </a:custClr>
    <a:custClr>
      <a:srgbClr val="C274D0"/>
    </a:custClr>
    <a:custClr>
      <a:srgbClr val="857BD2"/>
    </a:custClr>
    <a:custClr>
      <a:srgbClr val="8A949B"/>
    </a:custClr>
    <a:custClr>
      <a:srgbClr val="E7B986"/>
    </a:custClr>
    <a:custClr>
      <a:srgbClr val="DADADA"/>
    </a:custClr>
    <a:custClr>
      <a:srgbClr val="006E2C"/>
    </a:custClr>
    <a:custClr>
      <a:srgbClr val="827E00"/>
    </a:custClr>
    <a:custClr>
      <a:srgbClr val="A67712"/>
    </a:custClr>
    <a:custClr>
      <a:srgbClr val="A44311"/>
    </a:custClr>
    <a:custClr>
      <a:srgbClr val="6F0033"/>
    </a:custClr>
    <a:custClr>
      <a:srgbClr val="733380"/>
    </a:custClr>
    <a:custClr>
      <a:srgbClr val="413D82"/>
    </a:custClr>
    <a:custClr>
      <a:srgbClr val="4F5559"/>
    </a:custClr>
    <a:custClr>
      <a:srgbClr val="705435"/>
    </a:custClr>
    <a:custClr>
      <a:srgbClr val="5A5A5A"/>
    </a:custClr>
    <a:custClr>
      <a:srgbClr val="008736"/>
    </a:custClr>
    <a:custClr>
      <a:srgbClr val="A09A00"/>
    </a:custClr>
    <a:custClr>
      <a:srgbClr val="CC9216"/>
    </a:custClr>
    <a:custClr>
      <a:srgbClr val="CA5215"/>
    </a:custClr>
    <a:custClr>
      <a:srgbClr val="89003F"/>
    </a:custClr>
    <a:custClr>
      <a:srgbClr val="8D3E9D"/>
    </a:custClr>
    <a:custClr>
      <a:srgbClr val="504A9F"/>
    </a:custClr>
    <a:custClr>
      <a:srgbClr val="61696E"/>
    </a:custClr>
    <a:custClr>
      <a:srgbClr val="A47E4F"/>
    </a:custClr>
    <a:custClr>
      <a:srgbClr val="727272"/>
    </a:custClr>
  </a:custClrLst>
  <a:extLst>
    <a:ext uri="{05A4C25C-085E-4340-85A3-A5531E510DB2}">
      <thm15:themeFamily xmlns:thm15="http://schemas.microsoft.com/office/thememl/2012/main" name="Std Bank_PPT2_20200511.potx" id="{99AF5010-3F3A-4B0F-B882-CA165EF6F592}" vid="{D072D49D-1E8B-4097-ACA7-0CD4776C5F2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C68849777DFC4FB0C50943D88B6577" ma:contentTypeVersion="40" ma:contentTypeDescription="Create a new document." ma:contentTypeScope="" ma:versionID="8df44dc09a7679b7d662037710a113d5">
  <xsd:schema xmlns:xsd="http://www.w3.org/2001/XMLSchema" xmlns:xs="http://www.w3.org/2001/XMLSchema" xmlns:p="http://schemas.microsoft.com/office/2006/metadata/properties" xmlns:ns2="95757e98-2b43-486c-8ee7-8b03e7fccc8c" xmlns:ns3="37b337eb-1800-4d71-915d-e0faea1faf0a" xmlns:ns4="0b1a67f2-d453-438e-9cde-dcea8b58e727" targetNamespace="http://schemas.microsoft.com/office/2006/metadata/properties" ma:root="true" ma:fieldsID="fb23f26717b831bd06df80ef5977e7d7" ns2:_="" ns3:_="" ns4:_="">
    <xsd:import namespace="95757e98-2b43-486c-8ee7-8b03e7fccc8c"/>
    <xsd:import namespace="37b337eb-1800-4d71-915d-e0faea1faf0a"/>
    <xsd:import namespace="0b1a67f2-d453-438e-9cde-dcea8b58e727"/>
    <xsd:element name="properties">
      <xsd:complexType>
        <xsd:sequence>
          <xsd:element name="documentManagement">
            <xsd:complexType>
              <xsd:all>
                <xsd:element ref="ns2:TaxCatchAll" minOccurs="0"/>
                <xsd:element ref="ns2:TaxCatchAllLabel" minOccurs="0"/>
                <xsd:element ref="ns2:acd85e62d5c14e5395eb980cc79ff142" minOccurs="0"/>
                <xsd:element ref="ns2:MetaDescription" minOccurs="0"/>
                <xsd:element ref="ns3:MediaServiceKeyPoints" minOccurs="0"/>
                <xsd:element ref="ns4:SharedWithDetails" minOccurs="0"/>
                <xsd:element ref="ns3:MediaServiceMetadata" minOccurs="0"/>
                <xsd:element ref="ns3:MediaServiceFastMetadata" minOccurs="0"/>
                <xsd:element ref="ns3:MediaServiceAutoKeyPoints" minOccurs="0"/>
                <xsd:element ref="ns4:SharedWithUsers" minOccurs="0"/>
                <xsd:element ref="ns3:MediaServiceDateTaken" minOccurs="0"/>
                <xsd:element ref="ns3:MediaLengthInSeconds" minOccurs="0"/>
                <xsd:element ref="ns3:MediaServiceObjectDetectorVersions" minOccurs="0"/>
                <xsd:element ref="ns3:MediaServiceSearchPropertie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757e98-2b43-486c-8ee7-8b03e7fccc8c"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4f3e9bfd-9d87-4733-a2f5-56126f6b6d2d}" ma:internalName="TaxCatchAll" ma:showField="CatchAllData" ma:web="a524b85a-faa4-4cab-bb23-6c8971071f66">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hidden="true" ma:list="{4f3e9bfd-9d87-4733-a2f5-56126f6b6d2d}" ma:internalName="TaxCatchAllLabel" ma:readOnly="true" ma:showField="CatchAllDataLabel" ma:web="a524b85a-faa4-4cab-bb23-6c8971071f66">
      <xsd:complexType>
        <xsd:complexContent>
          <xsd:extension base="dms:MultiChoiceLookup">
            <xsd:sequence>
              <xsd:element name="Value" type="dms:Lookup" maxOccurs="unbounded" minOccurs="0" nillable="true"/>
            </xsd:sequence>
          </xsd:extension>
        </xsd:complexContent>
      </xsd:complexType>
    </xsd:element>
    <xsd:element name="acd85e62d5c14e5395eb980cc79ff142" ma:index="10" nillable="true" ma:taxonomy="true" ma:internalName="acd85e62d5c14e5395eb980cc79ff142" ma:taxonomyFieldName="MetaKeywords" ma:displayName="MetaKeywords" ma:readOnly="false" ma:default="" ma:fieldId="{acd85e62-d5c1-4e53-95eb-980cc79ff142}" ma:taxonomyMulti="true" ma:sspId="f436eb5e-c63d-4189-9248-e6e0fddb7cf9" ma:termSetId="1b81bd74-edac-423f-9865-4ef86d0522e5" ma:anchorId="00000000-0000-0000-0000-000000000000" ma:open="false" ma:isKeyword="false">
      <xsd:complexType>
        <xsd:sequence>
          <xsd:element ref="pc:Terms" minOccurs="0" maxOccurs="1"/>
        </xsd:sequence>
      </xsd:complexType>
    </xsd:element>
    <xsd:element name="MetaDescription" ma:index="12" nillable="true" ma:displayName="MetaDescription" ma:internalName="MetaDescription">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7b337eb-1800-4d71-915d-e0faea1faf0a" elementFormDefault="qualified">
    <xsd:import namespace="http://schemas.microsoft.com/office/2006/documentManagement/types"/>
    <xsd:import namespace="http://schemas.microsoft.com/office/infopath/2007/PartnerControls"/>
    <xsd:element name="MediaServiceKeyPoints" ma:index="13" nillable="true" ma:displayName="KeyPoints" ma:internalName="MediaServiceKeyPoints" ma:readOnly="true">
      <xsd:simpleType>
        <xsd:restriction base="dms:Note">
          <xsd:maxLength value="255"/>
        </xsd:restriction>
      </xsd:simpleType>
    </xsd:element>
    <xsd:element name="MediaServiceMetadata" ma:index="15" nillable="true" ma:displayName="MediaServiceMetadata" ma:hidden="true" ma:internalName="MediaServiceMetadata" ma:readOnly="true">
      <xsd:simpleType>
        <xsd:restriction base="dms:Note"/>
      </xsd:simpleType>
    </xsd:element>
    <xsd:element name="MediaServiceFastMetadata" ma:index="16" nillable="true" ma:displayName="MediaServiceFastMetadata" ma:hidden="true" ma:internalName="MediaServiceFastMetadata" ma:readOnly="true">
      <xsd:simpleType>
        <xsd:restriction base="dms:Note"/>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EventHashCode" ma:index="2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1a67f2-d453-438e-9cde-dcea8b58e727" elementFormDefault="qualified">
    <xsd:import namespace="http://schemas.microsoft.com/office/2006/documentManagement/types"/>
    <xsd:import namespace="http://schemas.microsoft.com/office/infopath/2007/PartnerControls"/>
    <xsd:element name="SharedWithDetails" ma:index="14" nillable="true" ma:displayName="Shared With Details" ma:description="" ma:internalName="SharedWithDetails" ma:readOnly="true">
      <xsd:simpleType>
        <xsd:restriction base="dms:Note">
          <xsd:maxLength value="255"/>
        </xsd:restriction>
      </xsd:simpleType>
    </xsd:element>
    <xsd:element name="SharedWithUsers" ma:index="1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f436eb5e-c63d-4189-9248-e6e0fddb7cf9" ContentTypeId="0x0101" PreviousValue="false"/>
</file>

<file path=customXml/item4.xml><?xml version="1.0" encoding="utf-8"?>
<p:properties xmlns:p="http://schemas.microsoft.com/office/2006/metadata/properties" xmlns:xsi="http://www.w3.org/2001/XMLSchema-instance" xmlns:pc="http://schemas.microsoft.com/office/infopath/2007/PartnerControls">
  <documentManagement>
    <TaxCatchAll xmlns="95757e98-2b43-486c-8ee7-8b03e7fccc8c" xsi:nil="true"/>
    <MetaDescription xmlns="95757e98-2b43-486c-8ee7-8b03e7fccc8c" xsi:nil="true"/>
    <acd85e62d5c14e5395eb980cc79ff142 xmlns="95757e98-2b43-486c-8ee7-8b03e7fccc8c">
      <Terms xmlns="http://schemas.microsoft.com/office/infopath/2007/PartnerControls"/>
    </acd85e62d5c14e5395eb980cc79ff142>
  </documentManagement>
</p:properties>
</file>

<file path=customXml/itemProps1.xml><?xml version="1.0" encoding="utf-8"?>
<ds:datastoreItem xmlns:ds="http://schemas.openxmlformats.org/officeDocument/2006/customXml" ds:itemID="{3884DF36-85B9-411F-8B44-F71CC3916CAB}"/>
</file>

<file path=customXml/itemProps2.xml><?xml version="1.0" encoding="utf-8"?>
<ds:datastoreItem xmlns:ds="http://schemas.openxmlformats.org/officeDocument/2006/customXml" ds:itemID="{6C45AF74-24D4-456E-B78F-F6DF1B1FC5CE}">
  <ds:schemaRefs>
    <ds:schemaRef ds:uri="http://schemas.microsoft.com/sharepoint/v3/contenttype/forms"/>
  </ds:schemaRefs>
</ds:datastoreItem>
</file>

<file path=customXml/itemProps3.xml><?xml version="1.0" encoding="utf-8"?>
<ds:datastoreItem xmlns:ds="http://schemas.openxmlformats.org/officeDocument/2006/customXml" ds:itemID="{FCCAF467-3D3E-4C5D-B7EA-2D6FCE5B3CD0}">
  <ds:schemaRefs>
    <ds:schemaRef ds:uri="Microsoft.SharePoint.Taxonomy.ContentTypeSync"/>
  </ds:schemaRefs>
</ds:datastoreItem>
</file>

<file path=customXml/itemProps4.xml><?xml version="1.0" encoding="utf-8"?>
<ds:datastoreItem xmlns:ds="http://schemas.openxmlformats.org/officeDocument/2006/customXml" ds:itemID="{AD1DB57B-6E89-4C9E-B03F-C40399C9FB8F}">
  <ds:schemaRefs>
    <ds:schemaRef ds:uri="http://purl.org/dc/elements/1.1/"/>
    <ds:schemaRef ds:uri="http://schemas.microsoft.com/office/2006/metadata/properties"/>
    <ds:schemaRef ds:uri="95757e98-2b43-486c-8ee7-8b03e7fccc8c"/>
    <ds:schemaRef ds:uri="http://purl.org/dc/terms/"/>
    <ds:schemaRef ds:uri="0b1a67f2-d453-438e-9cde-dcea8b58e727"/>
    <ds:schemaRef ds:uri="http://schemas.microsoft.com/office/2006/documentManagement/types"/>
    <ds:schemaRef ds:uri="http://schemas.microsoft.com/office/infopath/2007/PartnerControls"/>
    <ds:schemaRef ds:uri="http://schemas.openxmlformats.org/package/2006/metadata/core-properties"/>
    <ds:schemaRef ds:uri="37b337eb-1800-4d71-915d-e0faea1faf0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Standard Bank_PPT1 for internal use for screens</Template>
  <TotalTime>12902</TotalTime>
  <Words>3094</Words>
  <Application>Microsoft Office PowerPoint</Application>
  <PresentationFormat>Widescreen</PresentationFormat>
  <Paragraphs>686</Paragraphs>
  <Slides>19</Slides>
  <Notes>0</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19</vt:i4>
      </vt:variant>
    </vt:vector>
  </HeadingPairs>
  <TitlesOfParts>
    <vt:vector size="28" baseType="lpstr">
      <vt:lpstr>Arial</vt:lpstr>
      <vt:lpstr>Arial Black</vt:lpstr>
      <vt:lpstr>Calibri</vt:lpstr>
      <vt:lpstr>IBM Plex Sans</vt:lpstr>
      <vt:lpstr>Imago</vt:lpstr>
      <vt:lpstr>Tahoma</vt:lpstr>
      <vt:lpstr>IT CAN BE</vt:lpstr>
      <vt:lpstr>No footer</vt:lpstr>
      <vt:lpstr>1_IT CAN BE</vt:lpstr>
      <vt:lpstr>Infrastructure and Operations  Product Roadmaps  Database Hosting  </vt:lpstr>
      <vt:lpstr>PowerPoint Presentation</vt:lpstr>
      <vt:lpstr>PowerPoint Presentation</vt:lpstr>
      <vt:lpstr>PowerPoint Presentation</vt:lpstr>
      <vt:lpstr>Database Hosting in Azure     </vt:lpstr>
      <vt:lpstr>PowerPoint Presentation</vt:lpstr>
      <vt:lpstr>Database Hosting in AWS     </vt:lpstr>
      <vt:lpstr>PowerPoint Presentation</vt:lpstr>
      <vt:lpstr>Database Hosting On-premise and Cloud Virtual Machines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Bannister, Moira M</dc:creator>
  <cp:lastModifiedBy>Theunissen, Mariana M</cp:lastModifiedBy>
  <cp:revision>70</cp:revision>
  <dcterms:created xsi:type="dcterms:W3CDTF">2021-01-21T07:26:10Z</dcterms:created>
  <dcterms:modified xsi:type="dcterms:W3CDTF">2024-06-18T06:32:51Z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27a3850-2850-457c-8efb-fdd5fa4d27d3_Enabled">
    <vt:lpwstr>True</vt:lpwstr>
  </property>
  <property fmtid="{D5CDD505-2E9C-101B-9397-08002B2CF9AE}" pid="3" name="MSIP_Label_027a3850-2850-457c-8efb-fdd5fa4d27d3_SiteId">
    <vt:lpwstr>7369e6ec-faa6-42fa-bc0e-4f332da5b1db</vt:lpwstr>
  </property>
  <property fmtid="{D5CDD505-2E9C-101B-9397-08002B2CF9AE}" pid="4" name="MSIP_Label_027a3850-2850-457c-8efb-fdd5fa4d27d3_SetDate">
    <vt:lpwstr>2021-01-21T08:12:07.2230031Z</vt:lpwstr>
  </property>
  <property fmtid="{D5CDD505-2E9C-101B-9397-08002B2CF9AE}" pid="5" name="MSIP_Label_027a3850-2850-457c-8efb-fdd5fa4d27d3_Name">
    <vt:lpwstr>General (No Protection)</vt:lpwstr>
  </property>
  <property fmtid="{D5CDD505-2E9C-101B-9397-08002B2CF9AE}" pid="6" name="MSIP_Label_027a3850-2850-457c-8efb-fdd5fa4d27d3_ActionId">
    <vt:lpwstr>9650f656-bb0b-49cf-a220-1a1f87618454</vt:lpwstr>
  </property>
  <property fmtid="{D5CDD505-2E9C-101B-9397-08002B2CF9AE}" pid="7" name="MSIP_Label_027a3850-2850-457c-8efb-fdd5fa4d27d3_Extended_MSFT_Method">
    <vt:lpwstr>Automatic</vt:lpwstr>
  </property>
  <property fmtid="{D5CDD505-2E9C-101B-9397-08002B2CF9AE}" pid="8" name="Sensitivity">
    <vt:lpwstr>General (No Protection)</vt:lpwstr>
  </property>
  <property fmtid="{D5CDD505-2E9C-101B-9397-08002B2CF9AE}" pid="9" name="ContentTypeId">
    <vt:lpwstr>0x0101008EC68849777DFC4FB0C50943D88B6577</vt:lpwstr>
  </property>
  <property fmtid="{D5CDD505-2E9C-101B-9397-08002B2CF9AE}" pid="10" name="MetaKeywords">
    <vt:lpwstr/>
  </property>
</Properties>
</file>